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7" r:id="rId1"/>
    <p:sldMasterId id="2147483863" r:id="rId2"/>
    <p:sldMasterId id="2147483877" r:id="rId3"/>
    <p:sldMasterId id="2147484074" r:id="rId4"/>
    <p:sldMasterId id="2147484086" r:id="rId5"/>
    <p:sldMasterId id="2147484104" r:id="rId6"/>
  </p:sldMasterIdLst>
  <p:notesMasterIdLst>
    <p:notesMasterId r:id="rId34"/>
  </p:notesMasterIdLst>
  <p:sldIdLst>
    <p:sldId id="980" r:id="rId7"/>
    <p:sldId id="957" r:id="rId8"/>
    <p:sldId id="932" r:id="rId9"/>
    <p:sldId id="1073" r:id="rId10"/>
    <p:sldId id="1042" r:id="rId11"/>
    <p:sldId id="1007" r:id="rId12"/>
    <p:sldId id="981" r:id="rId13"/>
    <p:sldId id="1010" r:id="rId14"/>
    <p:sldId id="977" r:id="rId15"/>
    <p:sldId id="939" r:id="rId16"/>
    <p:sldId id="937" r:id="rId17"/>
    <p:sldId id="1011" r:id="rId18"/>
    <p:sldId id="985" r:id="rId19"/>
    <p:sldId id="1034" r:id="rId20"/>
    <p:sldId id="1074" r:id="rId21"/>
    <p:sldId id="482" r:id="rId22"/>
    <p:sldId id="492" r:id="rId23"/>
    <p:sldId id="1028" r:id="rId24"/>
    <p:sldId id="286" r:id="rId25"/>
    <p:sldId id="1071" r:id="rId26"/>
    <p:sldId id="1072" r:id="rId27"/>
    <p:sldId id="1025" r:id="rId28"/>
    <p:sldId id="1070" r:id="rId29"/>
    <p:sldId id="1075" r:id="rId30"/>
    <p:sldId id="995" r:id="rId31"/>
    <p:sldId id="1069" r:id="rId32"/>
    <p:sldId id="106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339933"/>
    <a:srgbClr val="FF3300"/>
    <a:srgbClr val="FF99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F3912E-301D-440F-92E4-CCF2ADC4F9D1}" v="56" dt="2026-10-15T18:51:04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46" autoAdjust="0"/>
  </p:normalViewPr>
  <p:slideViewPr>
    <p:cSldViewPr snapToGrid="0">
      <p:cViewPr>
        <p:scale>
          <a:sx n="80" d="100"/>
          <a:sy n="80" d="100"/>
        </p:scale>
        <p:origin x="175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6/11/relationships/changesInfo" Target="changesInfos/changesInfo1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mmers-Flanagan, John" userId="531d1575-cd8e-4db2-bd0c-cc5c3c796a50" providerId="ADAL" clId="{F28A4E21-BF61-4C43-A2D0-A133B1B6F1EF}"/>
    <pc:docChg chg="addSld modSld">
      <pc:chgData name="Sommers-Flanagan, John" userId="531d1575-cd8e-4db2-bd0c-cc5c3c796a50" providerId="ADAL" clId="{F28A4E21-BF61-4C43-A2D0-A133B1B6F1EF}" dt="2026-10-15T18:51:04.718" v="54" actId="20577"/>
      <pc:docMkLst>
        <pc:docMk/>
      </pc:docMkLst>
      <pc:sldChg chg="add">
        <pc:chgData name="Sommers-Flanagan, John" userId="531d1575-cd8e-4db2-bd0c-cc5c3c796a50" providerId="ADAL" clId="{F28A4E21-BF61-4C43-A2D0-A133B1B6F1EF}" dt="2026-10-15T18:33:49.601" v="48"/>
        <pc:sldMkLst>
          <pc:docMk/>
          <pc:sldMk cId="987801676" sldId="286"/>
        </pc:sldMkLst>
      </pc:sldChg>
      <pc:sldChg chg="modSp">
        <pc:chgData name="Sommers-Flanagan, John" userId="531d1575-cd8e-4db2-bd0c-cc5c3c796a50" providerId="ADAL" clId="{F28A4E21-BF61-4C43-A2D0-A133B1B6F1EF}" dt="2026-10-15T18:51:04.718" v="54" actId="20577"/>
        <pc:sldMkLst>
          <pc:docMk/>
          <pc:sldMk cId="4118369006" sldId="492"/>
        </pc:sldMkLst>
        <pc:spChg chg="mod">
          <ac:chgData name="Sommers-Flanagan, John" userId="531d1575-cd8e-4db2-bd0c-cc5c3c796a50" providerId="ADAL" clId="{F28A4E21-BF61-4C43-A2D0-A133B1B6F1EF}" dt="2026-10-15T18:51:04.718" v="54" actId="20577"/>
          <ac:spMkLst>
            <pc:docMk/>
            <pc:sldMk cId="4118369006" sldId="492"/>
            <ac:spMk id="11" creationId="{00000000-0000-0000-0000-000000000000}"/>
          </ac:spMkLst>
        </pc:spChg>
      </pc:sldChg>
      <pc:sldChg chg="modSp modAnim">
        <pc:chgData name="Sommers-Flanagan, John" userId="531d1575-cd8e-4db2-bd0c-cc5c3c796a50" providerId="ADAL" clId="{F28A4E21-BF61-4C43-A2D0-A133B1B6F1EF}" dt="2026-10-15T18:19:00.788" v="43" actId="207"/>
        <pc:sldMkLst>
          <pc:docMk/>
          <pc:sldMk cId="2713906651" sldId="957"/>
        </pc:sldMkLst>
        <pc:spChg chg="mod">
          <ac:chgData name="Sommers-Flanagan, John" userId="531d1575-cd8e-4db2-bd0c-cc5c3c796a50" providerId="ADAL" clId="{F28A4E21-BF61-4C43-A2D0-A133B1B6F1EF}" dt="2026-10-15T18:19:00.788" v="43" actId="207"/>
          <ac:spMkLst>
            <pc:docMk/>
            <pc:sldMk cId="2713906651" sldId="957"/>
            <ac:spMk id="3" creationId="{CDD96014-0CAE-84A9-3AB2-AF6A31816727}"/>
          </ac:spMkLst>
        </pc:spChg>
      </pc:sldChg>
      <pc:sldChg chg="modSp">
        <pc:chgData name="Sommers-Flanagan, John" userId="531d1575-cd8e-4db2-bd0c-cc5c3c796a50" providerId="ADAL" clId="{F28A4E21-BF61-4C43-A2D0-A133B1B6F1EF}" dt="2026-10-15T00:04:54.812" v="0" actId="20578"/>
        <pc:sldMkLst>
          <pc:docMk/>
          <pc:sldMk cId="4113216047" sldId="980"/>
        </pc:sldMkLst>
        <pc:spChg chg="mod">
          <ac:chgData name="Sommers-Flanagan, John" userId="531d1575-cd8e-4db2-bd0c-cc5c3c796a50" providerId="ADAL" clId="{F28A4E21-BF61-4C43-A2D0-A133B1B6F1EF}" dt="2026-10-15T00:04:54.812" v="0" actId="20578"/>
          <ac:spMkLst>
            <pc:docMk/>
            <pc:sldMk cId="4113216047" sldId="980"/>
            <ac:spMk id="3" creationId="{662B1EA5-0D9E-92BD-C5E9-FBEA2DCFD16D}"/>
          </ac:spMkLst>
        </pc:spChg>
      </pc:sldChg>
      <pc:sldChg chg="modSp add">
        <pc:chgData name="Sommers-Flanagan, John" userId="531d1575-cd8e-4db2-bd0c-cc5c3c796a50" providerId="ADAL" clId="{F28A4E21-BF61-4C43-A2D0-A133B1B6F1EF}" dt="2026-10-15T18:23:32.827" v="45"/>
        <pc:sldMkLst>
          <pc:docMk/>
          <pc:sldMk cId="3886290788" sldId="981"/>
        </pc:sldMkLst>
        <pc:spChg chg="mod">
          <ac:chgData name="Sommers-Flanagan, John" userId="531d1575-cd8e-4db2-bd0c-cc5c3c796a50" providerId="ADAL" clId="{F28A4E21-BF61-4C43-A2D0-A133B1B6F1EF}" dt="2026-10-15T18:23:32.827" v="45"/>
          <ac:spMkLst>
            <pc:docMk/>
            <pc:sldMk cId="3886290788" sldId="981"/>
            <ac:spMk id="3" creationId="{46DC80B1-9968-8422-66DF-E70251120145}"/>
          </ac:spMkLst>
        </pc:spChg>
      </pc:sldChg>
      <pc:sldChg chg="modSp">
        <pc:chgData name="Sommers-Flanagan, John" userId="531d1575-cd8e-4db2-bd0c-cc5c3c796a50" providerId="ADAL" clId="{F28A4E21-BF61-4C43-A2D0-A133B1B6F1EF}" dt="2026-10-15T18:37:35.690" v="49" actId="6549"/>
        <pc:sldMkLst>
          <pc:docMk/>
          <pc:sldMk cId="1560239780" sldId="985"/>
        </pc:sldMkLst>
        <pc:spChg chg="mod">
          <ac:chgData name="Sommers-Flanagan, John" userId="531d1575-cd8e-4db2-bd0c-cc5c3c796a50" providerId="ADAL" clId="{F28A4E21-BF61-4C43-A2D0-A133B1B6F1EF}" dt="2026-10-15T18:37:35.690" v="49" actId="6549"/>
          <ac:spMkLst>
            <pc:docMk/>
            <pc:sldMk cId="1560239780" sldId="985"/>
            <ac:spMk id="3" creationId="{08F471FB-398B-E8D7-191F-FAA03A98BDF1}"/>
          </ac:spMkLst>
        </pc:spChg>
      </pc:sldChg>
      <pc:sldChg chg="add">
        <pc:chgData name="Sommers-Flanagan, John" userId="531d1575-cd8e-4db2-bd0c-cc5c3c796a50" providerId="ADAL" clId="{F28A4E21-BF61-4C43-A2D0-A133B1B6F1EF}" dt="2026-10-15T18:44:17.642" v="51"/>
        <pc:sldMkLst>
          <pc:docMk/>
          <pc:sldMk cId="4289540376" sldId="995"/>
        </pc:sldMkLst>
      </pc:sldChg>
      <pc:sldChg chg="add">
        <pc:chgData name="Sommers-Flanagan, John" userId="531d1575-cd8e-4db2-bd0c-cc5c3c796a50" providerId="ADAL" clId="{F28A4E21-BF61-4C43-A2D0-A133B1B6F1EF}" dt="2026-10-15T18:30:25.270" v="47"/>
        <pc:sldMkLst>
          <pc:docMk/>
          <pc:sldMk cId="1361631713" sldId="1025"/>
        </pc:sldMkLst>
      </pc:sldChg>
      <pc:sldChg chg="add">
        <pc:chgData name="Sommers-Flanagan, John" userId="531d1575-cd8e-4db2-bd0c-cc5c3c796a50" providerId="ADAL" clId="{F28A4E21-BF61-4C43-A2D0-A133B1B6F1EF}" dt="2026-10-15T00:07:39.846" v="40"/>
        <pc:sldMkLst>
          <pc:docMk/>
          <pc:sldMk cId="3988251282" sldId="1042"/>
        </pc:sldMkLst>
      </pc:sldChg>
      <pc:sldChg chg="add">
        <pc:chgData name="Sommers-Flanagan, John" userId="531d1575-cd8e-4db2-bd0c-cc5c3c796a50" providerId="ADAL" clId="{F28A4E21-BF61-4C43-A2D0-A133B1B6F1EF}" dt="2026-10-15T18:44:17.642" v="51"/>
        <pc:sldMkLst>
          <pc:docMk/>
          <pc:sldMk cId="963918031" sldId="1068"/>
        </pc:sldMkLst>
      </pc:sldChg>
      <pc:sldChg chg="add">
        <pc:chgData name="Sommers-Flanagan, John" userId="531d1575-cd8e-4db2-bd0c-cc5c3c796a50" providerId="ADAL" clId="{F28A4E21-BF61-4C43-A2D0-A133B1B6F1EF}" dt="2026-10-15T18:44:17.642" v="51"/>
        <pc:sldMkLst>
          <pc:docMk/>
          <pc:sldMk cId="526379294" sldId="1069"/>
        </pc:sldMkLst>
      </pc:sldChg>
      <pc:sldChg chg="add">
        <pc:chgData name="Sommers-Flanagan, John" userId="531d1575-cd8e-4db2-bd0c-cc5c3c796a50" providerId="ADAL" clId="{F28A4E21-BF61-4C43-A2D0-A133B1B6F1EF}" dt="2026-10-15T18:26:21.533" v="46"/>
        <pc:sldMkLst>
          <pc:docMk/>
          <pc:sldMk cId="712914329" sldId="1073"/>
        </pc:sldMkLst>
      </pc:sldChg>
      <pc:sldChg chg="add">
        <pc:chgData name="Sommers-Flanagan, John" userId="531d1575-cd8e-4db2-bd0c-cc5c3c796a50" providerId="ADAL" clId="{F28A4E21-BF61-4C43-A2D0-A133B1B6F1EF}" dt="2026-10-15T18:42:13.754" v="50"/>
        <pc:sldMkLst>
          <pc:docMk/>
          <pc:sldMk cId="3016437588" sldId="1074"/>
        </pc:sldMkLst>
      </pc:sldChg>
      <pc:sldChg chg="add">
        <pc:chgData name="Sommers-Flanagan, John" userId="531d1575-cd8e-4db2-bd0c-cc5c3c796a50" providerId="ADAL" clId="{F28A4E21-BF61-4C43-A2D0-A133B1B6F1EF}" dt="2026-10-15T18:44:26.624" v="52"/>
        <pc:sldMkLst>
          <pc:docMk/>
          <pc:sldMk cId="548127332" sldId="10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A9A7-6F5D-48AC-842E-8AF71B61D0AA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B79B4-4715-452B-BB03-F44567C815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9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9C7E07-3C67-C64C-8DA0-0404F6303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595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>
          <a:extLst>
            <a:ext uri="{FF2B5EF4-FFF2-40B4-BE49-F238E27FC236}">
              <a16:creationId xmlns:a16="http://schemas.microsoft.com/office/drawing/2014/main" id="{DCC9B210-1190-9C6A-E41E-7BBAF75DE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ebfdc20829_0_1878:notes">
            <a:extLst>
              <a:ext uri="{FF2B5EF4-FFF2-40B4-BE49-F238E27FC236}">
                <a16:creationId xmlns:a16="http://schemas.microsoft.com/office/drawing/2014/main" id="{8C3AAE46-145B-4610-5C16-466E88A3B1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ebfdc20829_0_1878:notes">
            <a:extLst>
              <a:ext uri="{FF2B5EF4-FFF2-40B4-BE49-F238E27FC236}">
                <a16:creationId xmlns:a16="http://schemas.microsoft.com/office/drawing/2014/main" id="{60A77433-D705-67E1-FDF8-386820545A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4713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2DC70-6D16-E808-A5EE-8C165C8B0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980B4B-CC54-3AAE-BB5C-77624796A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C7BA6-B644-C4CB-4FC7-6518018F0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F61B5-478E-17AC-C2F5-73C5641A25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804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607CE-E6B6-C2F8-E131-EC9503148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BD307-38A7-F3B7-DF1D-14E7C0DF7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3F01DE-567C-32DF-D8F8-7A5B7A8E99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55731-5771-5810-A534-9EDD9F5363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725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E8692-7460-B49E-237B-C1A19A80E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7406C9-2971-5865-55F8-D5424F7D6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01B64-D77B-29A9-3890-3A3235433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Lillian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A1385-63AF-9ECF-C1AB-31C9B5BFDF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068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Dylan/Nancy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9B79B4-4715-452B-BB03-F44567C815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58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Dylan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9B79B4-4715-452B-BB03-F44567C815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748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71C62-BDFA-D462-4AEB-3FB298966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AFF96A-93DB-F04E-E943-8C54A3A7BA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DF18B4-D182-030B-6B2B-EFB0C1E98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John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36A16-5004-43E9-A4C7-86156A685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22705E-F5CA-4F8E-A341-FCE090E183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49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03AE-F21A-23BD-05C6-36DF6B513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D6E506-7A62-113F-654C-F7904CF1E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ADCDF-C05D-F4C5-796F-FFEDCC48C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92EDD-09BC-2522-CFD9-DC0994326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10D89-B2A9-E4ED-837E-14CBF67B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762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86DE-49AA-5E1A-8621-0D2CEEA8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9EFEE-04EA-94F5-07B6-1C5C7A7DE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236FC-DD61-ED7A-59C8-9F6119A9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545E2-3E44-12C1-073E-06D0000EF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A367D-349E-D092-32E5-2174227F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2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DCC51-B2EE-5B82-ECA6-D59B3EEE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14B16-5EF4-D278-37FB-4B65F346D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EF382-4767-B70B-942B-94AE3A6C4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AE314-0A81-D3BF-A61C-A17CAF94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65F43-B6ED-338E-2E3F-2AF804BD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9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3A48-B432-0F5E-65C6-C963D8D8D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A51E2-FEC0-AB8B-4D78-5AB0FEBDCA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C1B95-E60F-B6E2-50C5-757B352B9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FDD06-6091-0FA8-BD6D-429A3D61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70F24-E2C4-DE47-FB07-BC03C5410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FF301-7E95-4ED1-E15B-37E550A5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10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A76C7-0B65-AEBB-493A-41708E02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57C85C-B1EB-82B3-75AC-FC26EB195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BB2C3-56B0-0F86-5960-A4DF9D1D8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2AA853-74FA-745A-97E8-AF084D1F3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919CC3-7AAB-CC8F-F6CA-3988054120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4A4704-3FFF-8DBB-95C3-CFBE75727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7E44A-623F-233C-2ECF-6F349D190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19125-5A45-4B2C-ACE7-5F54F16D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55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CE988-F743-E963-4570-6E746270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D879EE-3E37-5D81-8FB4-A266A6C7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116136-81B0-C7D9-01FE-1EA3E821C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915D2-08B0-EB4E-B667-44326E3D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9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7BB04A-8EAC-8AFC-331E-2FA20BED2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A8D1B-AA62-FB45-2FDD-F8C41719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D0726-2DEF-CCE4-35DD-DF88AF6D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5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4D7EC-508D-FCCD-4AF1-DF2AF3AC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71C22-6691-EE89-2692-03805C00C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84A19-10A3-2C60-E3C9-7F0AD5BCE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37079-80F0-EF46-44A2-B4EE6C2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2CCD5-0E66-F5AA-A4C6-67E0BBB8D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18AAA-FB66-FCE9-5947-294A418D6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77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6B5EF-910A-3B66-E759-79CF8BD2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055B96-AAD6-55A2-3E1D-9CA12BD8E5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8984D-6478-BEC1-1EC3-E3B46E14D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C1DB2-EBE9-B4B1-22C8-93A10DAE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68FAA-3E8E-9DF6-6CB4-52A90F5D5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F46CB-5FEC-1E7B-CD7D-72347B10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3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C060-A934-66EF-8184-DF2801AB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33510-32C2-4B38-7839-9136B9851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7D43E-7FA4-3E89-1D38-4EE5482B7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A6DA3-C7E4-0FDD-09BD-7158E51D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8DCF1-8DFD-CF24-09BA-6AE868E3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7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8FB78F-A16F-9419-856B-8960BE807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98631-7396-C40C-62C5-0195E8539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1BF1E-2A6D-66A0-DE64-C09F200DC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A011-86BE-3A01-2FF9-9E020E3D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741E-7233-2972-FD3B-38F062DA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12192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15633" y="667900"/>
            <a:ext cx="11360800" cy="8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15600" y="2007600"/>
            <a:ext cx="5333200" cy="41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6443200" y="2007600"/>
            <a:ext cx="5333200" cy="41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9170" lvl="1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828754" lvl="2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2438339" lvl="3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3047924" lvl="4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3657509" lvl="5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4267093" lvl="6" indent="-397923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4876678" lvl="7" indent="-397923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5486263" lvl="8" indent="-397923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5213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C2262EB2-92F3-45D5-977D-A254F9DC4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0" y="1011237"/>
            <a:ext cx="6120000" cy="860400"/>
          </a:xfrm>
        </p:spPr>
        <p:txBody>
          <a:bodyPr anchor="b" anchorCtr="0"/>
          <a:lstStyle>
            <a:lvl1pPr algn="ctr">
              <a:defRPr/>
            </a:lvl1pPr>
          </a:lstStyle>
          <a:p>
            <a:pPr algn="ctr"/>
            <a:endParaRPr lang="en-US"/>
          </a:p>
        </p:txBody>
      </p:sp>
      <p:sp>
        <p:nvSpPr>
          <p:cNvPr id="42" name="Picture Placeholder 7">
            <a:extLst>
              <a:ext uri="{FF2B5EF4-FFF2-40B4-BE49-F238E27FC236}">
                <a16:creationId xmlns:a16="http://schemas.microsoft.com/office/drawing/2014/main" id="{08B7B76C-AD95-41C0-859E-9A612EE3EB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870325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photo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F4E51F-526D-47C7-B091-D47773C1F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74750" y="2310207"/>
            <a:ext cx="540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4FE061B-0356-4C6F-A2CA-12D48BE34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750" y="2759076"/>
            <a:ext cx="6121400" cy="3009899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9" name="Date Placeholder 3">
            <a:extLst>
              <a:ext uri="{FF2B5EF4-FFF2-40B4-BE49-F238E27FC236}">
                <a16:creationId xmlns:a16="http://schemas.microsoft.com/office/drawing/2014/main" id="{C9AB8836-3239-49B5-AB6F-4AF85F1F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20XX</a:t>
            </a:r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77EAD6AC-E509-49A1-8E38-1CABD458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all" spc="300" normalizeH="0" baseline="0" noProof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t>Group is Open</a:t>
            </a:r>
          </a:p>
        </p:txBody>
      </p:sp>
      <p:sp>
        <p:nvSpPr>
          <p:cNvPr id="41" name="Slide Number Placeholder 5">
            <a:extLst>
              <a:ext uri="{FF2B5EF4-FFF2-40B4-BE49-F238E27FC236}">
                <a16:creationId xmlns:a16="http://schemas.microsoft.com/office/drawing/2014/main" id="{B689B03B-F230-4530-8C09-EFB81723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607A7-8386-47DB-8578-DDEDD194E5D4}" type="slidenum">
              <a:rPr kumimoji="0" lang="en-US" sz="1000" b="0" i="0" u="none" strike="noStrike" kern="1200" cap="all" spc="300" normalizeH="0" baseline="0" noProof="0" smtClean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all" spc="300" normalizeH="0" baseline="0" noProof="0">
              <a:ln>
                <a:noFill/>
              </a:ln>
              <a:solidFill>
                <a:prstClr val="white">
                  <a:alpha val="70000"/>
                </a:prstClr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680873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9413163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9997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1971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692554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231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502383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6" pos="63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5444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2292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8" orient="horz" pos="3072">
          <p15:clr>
            <a:srgbClr val="FBAE40"/>
          </p15:clr>
        </p15:guide>
        <p15:guide id="13" pos="6384">
          <p15:clr>
            <a:srgbClr val="FBAE40"/>
          </p15:clr>
        </p15:guide>
        <p15:guide id="14" orient="horz" pos="321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6628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  <p15:guide id="14" pos="148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261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875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80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156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8737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>
          <p15:clr>
            <a:srgbClr val="FBAE40"/>
          </p15:clr>
        </p15:guide>
        <p15:guide id="5" orient="horz" pos="14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05DD-2B5F-9DE6-8DF1-0F659DFCB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A5FBD9-1E34-12CF-3CBE-40A8B11DC0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2B15D-325D-86BF-6E07-5ED63B3B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DAB6D-2EBF-C278-EF80-1741AD797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626FB-C2D1-6221-E1AE-33FF0DDE9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963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00DD-6105-18EC-AEAD-EC1FA37C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0EEB5-FD8E-1F9D-DD62-E2C8E2E69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8CE0F-14E6-5D66-8786-FF220049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53EE8-8AAE-5E83-2642-39626296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B3CE0-F00F-6440-7F8A-C8B0EB52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234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71A3-229A-86C1-1A1A-3D0C9C38D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48585-C99D-74EF-7070-E24324B8A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67283-035C-E6F6-E518-006AB3ED7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A7ED1-8C7C-2E26-6D7E-6B3C5D843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0F059-3AFF-96A4-5960-94DBD44E8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16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AE5D-B688-3682-613A-3C51C761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7B3BE-95D4-1055-FB07-2D1FF5D77D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666B8-ECA6-6982-0A95-F6E472D73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EECCD-D5D9-550B-31D8-EA05AFFFA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8E32AD-6910-629F-65C7-3E928E107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5038D-8159-5C25-A12B-AA03A588D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91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77595-2ABE-FB1F-024A-BF4968E6A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E247E-B624-4B61-FDEC-D2147D83E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357D2-00D7-1710-27C6-2FF44E9D6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66CECE-B69F-3B15-9ACA-7D2F9ACA9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6CE33F-CA06-F80F-1B74-D91EFF335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EE3B5B-0A38-277D-DB8E-B426441F8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DCD1C1-9B4A-AFCB-7B6E-D6571915F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348105-9DAD-335D-C658-46551F508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272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B0797-0576-7AC8-DCE0-E8E890098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57BD98-003F-8D1F-3BDC-A38BDB84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922675-DA23-9FA6-B536-8F662DE34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102054-C147-8267-F6E6-E4CFF2CE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566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2F45BF-4C54-CF35-E084-DF07D2AD6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29C50A-CC80-411E-9BB6-B3E44261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63E4C-B95C-AFFA-D4E1-68C43CE6E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2804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4606-2F1F-4A07-B2D8-E84E106E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92761-D6D0-8C0B-B599-C73876440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FFABC-C8A3-85F6-90A1-70E28D51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381A8-7827-8527-FFF0-BD001F5E2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381B6D-1343-43D0-4F42-98E2B696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2E862-0E32-10EF-4118-462D18FB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945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F04D5-4C09-044A-5123-32527D2EF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1C8C60-3E9E-D961-B1F1-89D3FBC7AC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03B88-9087-B901-3231-F7CF67D24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BBF12B-60B3-176E-9ECB-B3E2720A7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EB84A-DD61-2145-D08D-6444AE9D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57A9D7-A2A6-A22C-B85C-E0C431FEC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943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ABD17-2466-F2E2-296B-47A1317FD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34F63F-07B0-F791-3D1D-15F3077AB6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80BA0-8A8B-D0F7-F0D3-6951A6D85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B2AFF-CF15-1155-85E1-C7B933CAE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8EA88-40A5-0DE9-4BE5-03FB6AD74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04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4988D2-700D-CE35-8ED5-22F475D893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F0392-A767-84DF-DC65-C752D59723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20D88-003B-D021-7095-065EC7638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E3282-43B0-59C4-9677-B342E79B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DB5C3-FFA4-BDCF-A692-2A66E3125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684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1632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9373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2796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9106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573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7731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135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3703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6398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2839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0345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848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794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990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502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304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017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9560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750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390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767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329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0427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926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863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9764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39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408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212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430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783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896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5160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2926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395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88202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52952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23860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237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17156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50114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51717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9600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7818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27448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01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CFA73-5060-223C-22D1-D98D358D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458FF-DFE3-C55E-766E-62FF9E66D5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1C36-9C7C-6AD2-B06A-3D41D6927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28286-162B-09CC-83AD-C30D47C7A7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32337-9907-0D41-4765-4BAF541B0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8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4028" r:id="rId12"/>
    <p:sldLayoutId id="214748402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23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>
          <p15:clr>
            <a:srgbClr val="F26B43"/>
          </p15:clr>
        </p15:guide>
        <p15:guide id="18" orient="horz" pos="3672">
          <p15:clr>
            <a:srgbClr val="F26B43"/>
          </p15:clr>
        </p15:guide>
        <p15:guide id="19" pos="3984">
          <p15:clr>
            <a:srgbClr val="547EBF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250508-DD74-90DB-71D9-0DB85AC61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F1202-EB0F-93FC-F38B-61905CEF2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C86D4-4CAE-5873-5814-2AAE73F049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23CAC-C033-68C1-9520-2A0A4F0A2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2D3F4-8F8B-170C-1CEB-C1EF64C3A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7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84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215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  <p:sldLayoutId id="2147484098" r:id="rId12"/>
    <p:sldLayoutId id="2147484099" r:id="rId13"/>
    <p:sldLayoutId id="2147484100" r:id="rId14"/>
    <p:sldLayoutId id="2147484101" r:id="rId15"/>
    <p:sldLayoutId id="2147484102" r:id="rId16"/>
    <p:sldLayoutId id="21474841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91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  <p:sldLayoutId id="2147484116" r:id="rId12"/>
    <p:sldLayoutId id="2147484117" r:id="rId13"/>
    <p:sldLayoutId id="2147484118" r:id="rId14"/>
    <p:sldLayoutId id="2147484119" r:id="rId15"/>
    <p:sldLayoutId id="2147484120" r:id="rId16"/>
    <p:sldLayoutId id="2147484121" r:id="rId17"/>
    <p:sldLayoutId id="2147484122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hyperlink" Target="mailto:John.sf@mso.umt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OXW_5Df3U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9.pn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8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0F7E2B-5D5A-3910-A984-2016B0918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43FC1C1-10C9-5B3B-A18A-B64FF87BA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5EF9553-7838-0683-13EC-B10B52AB4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291699-E08F-A12A-6DE3-53FC8589A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52" y="1162050"/>
            <a:ext cx="4921023" cy="2266949"/>
          </a:xfrm>
        </p:spPr>
        <p:txBody>
          <a:bodyPr anchor="b">
            <a:normAutofit fontScale="90000"/>
          </a:bodyPr>
          <a:lstStyle/>
          <a:p>
            <a:br>
              <a:rPr lang="en-US" sz="3600" b="1">
                <a:solidFill>
                  <a:srgbClr val="FFFF00"/>
                </a:solidFill>
              </a:rPr>
            </a:br>
            <a:br>
              <a:rPr lang="en-US" sz="3600" b="1">
                <a:solidFill>
                  <a:srgbClr val="FFFF00"/>
                </a:solidFill>
              </a:rPr>
            </a:br>
            <a:br>
              <a:rPr lang="en-US" sz="3600" b="1">
                <a:solidFill>
                  <a:srgbClr val="FFFF00"/>
                </a:solidFill>
              </a:rPr>
            </a:br>
            <a:br>
              <a:rPr lang="en-US" sz="3600" b="1">
                <a:solidFill>
                  <a:srgbClr val="FFFF00"/>
                </a:solidFill>
              </a:rPr>
            </a:br>
            <a:br>
              <a:rPr lang="en-US" sz="3600" b="1">
                <a:solidFill>
                  <a:srgbClr val="FFFF00"/>
                </a:solidFill>
              </a:rPr>
            </a:br>
            <a:br>
              <a:rPr lang="en-US" sz="6000" b="1">
                <a:solidFill>
                  <a:srgbClr val="FFFF00"/>
                </a:solidFill>
              </a:rPr>
            </a:br>
            <a:br>
              <a:rPr lang="en-US" sz="6000" b="1">
                <a:solidFill>
                  <a:srgbClr val="FFFF00"/>
                </a:solidFill>
              </a:rPr>
            </a:br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DB6EF52-E062-F4A5-B123-359AB78F4E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3FD023A-7A52-F2E1-A131-4DF49C3A5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B1EA5-0D9E-92BD-C5E9-FBEA2DCFD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3016549"/>
            <a:ext cx="6819311" cy="3548794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5400" dirty="0">
                <a:solidFill>
                  <a:srgbClr val="FFFF00"/>
                </a:solidFill>
              </a:rPr>
              <a:t>In Pursuit of Happiness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>
                <a:solidFill>
                  <a:srgbClr val="FFFF00"/>
                </a:solidFill>
              </a:rPr>
              <a:t>How to help university students (and staff) improve their wellbeing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2026 MUS Wellbeing Summit – 10/20/2026</a:t>
            </a:r>
          </a:p>
          <a:p>
            <a:pPr marL="0" indent="0">
              <a:spcBef>
                <a:spcPts val="1800"/>
              </a:spcBef>
              <a:buNone/>
            </a:pP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82FD1B1-8A3A-A3E9-CEA4-5D86398A7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8780F91-7405-C3DC-B250-BD83A4BD0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65D6B73-C403-9AB4-B641-6F56CB60B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344985-1644-99D9-91C1-4C7700CFDE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886" b="24886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30" name="Graphic 185">
            <a:extLst>
              <a:ext uri="{FF2B5EF4-FFF2-40B4-BE49-F238E27FC236}">
                <a16:creationId xmlns:a16="http://schemas.microsoft.com/office/drawing/2014/main" id="{A3AB47DF-3017-88C8-1A40-0689AFDD5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8E0796B-E72D-0F8D-3457-A447B78567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2C90F59-472C-BDE2-3540-8DC218274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6853BB6-9E64-DC71-C602-AD0E26FC9A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5576DFB-C992-317F-74F2-BFB849899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A77D92C-9FA9-0BB8-2EA2-422E41195A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A5DFFF8-5D0D-8746-C0CC-338875E3B986}"/>
              </a:ext>
            </a:extLst>
          </p:cNvPr>
          <p:cNvSpPr txBox="1"/>
          <p:nvPr/>
        </p:nvSpPr>
        <p:spPr>
          <a:xfrm>
            <a:off x="2414016" y="171234"/>
            <a:ext cx="552297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John Sommers-Flanagan, Ph.D.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Phyllis J. Washington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Center for the Advancement of Positive Education University of Montana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John.sf@mso.umt.edu</a:t>
            </a:r>
            <a:b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Free Resources: </a:t>
            </a:r>
            <a:r>
              <a:rPr lang="en-US" altLang="en-US" sz="2000" b="1" dirty="0">
                <a:solidFill>
                  <a:srgbClr val="FBEEC9">
                    <a:lumMod val="9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https://johnsommersflanagan.com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216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46EF1E-D8A4-DBA0-2996-3787EF989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615C3D-BB27-B4BD-DB81-BACE5F1503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58" r="14628" b="1"/>
          <a:stretch>
            <a:fillRect/>
          </a:stretch>
        </p:blipFill>
        <p:spPr>
          <a:xfrm>
            <a:off x="2511713" y="3104705"/>
            <a:ext cx="3634674" cy="3217333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89C6B508-0B2C-4D80-99F6-BC8C9C6934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A54034F-F9B1-4048-9AEF-C7AB990539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F583F029-E06B-49B5-9779-2E8CEFD77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CAEBFCD5-5356-4326-8D39-8235A46C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94E739-CD03-A842-7BA9-E126E2342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76" y="859808"/>
            <a:ext cx="3614005" cy="287898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Gratitude</a:t>
            </a:r>
            <a:br>
              <a:rPr lang="en-US" sz="5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</a:br>
            <a:br>
              <a:rPr lang="en-US" sz="5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</a:br>
            <a:r>
              <a:rPr lang="en-US" sz="54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First</a:t>
            </a:r>
            <a:br>
              <a:rPr lang="en-US" sz="5400" b="1" dirty="0">
                <a:solidFill>
                  <a:schemeClr val="bg1"/>
                </a:solidFill>
              </a:rPr>
            </a:br>
            <a:endParaRPr lang="en-US" sz="5400" b="1" dirty="0">
              <a:solidFill>
                <a:schemeClr val="bg1"/>
              </a:solidFill>
            </a:endParaRPr>
          </a:p>
        </p:txBody>
      </p:sp>
      <p:grpSp>
        <p:nvGrpSpPr>
          <p:cNvPr id="76" name="Graphic 38">
            <a:extLst>
              <a:ext uri="{FF2B5EF4-FFF2-40B4-BE49-F238E27FC236}">
                <a16:creationId xmlns:a16="http://schemas.microsoft.com/office/drawing/2014/main" id="{6B67BE95-96EF-433C-9F29-B0732AA6B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17004"/>
            <a:ext cx="1370098" cy="508993"/>
            <a:chOff x="2267504" y="2540250"/>
            <a:chExt cx="1990951" cy="739640"/>
          </a:xfrm>
          <a:solidFill>
            <a:schemeClr val="bg1"/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D324976-1596-4B76-A61C-5626816B2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54025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5835 h 286230"/>
                <a:gd name="connsiteX8" fmla="*/ 255835 w 1990951"/>
                <a:gd name="connsiteY8" fmla="*/ 0 h 286230"/>
                <a:gd name="connsiteX9" fmla="*/ 504071 w 1990951"/>
                <a:gd name="connsiteY9" fmla="*/ 245703 h 286230"/>
                <a:gd name="connsiteX10" fmla="*/ 749773 w 1990951"/>
                <a:gd name="connsiteY10" fmla="*/ 0 h 286230"/>
                <a:gd name="connsiteX11" fmla="*/ 995476 w 1990951"/>
                <a:gd name="connsiteY11" fmla="*/ 245703 h 286230"/>
                <a:gd name="connsiteX12" fmla="*/ 1243712 w 1990951"/>
                <a:gd name="connsiteY12" fmla="*/ 0 h 286230"/>
                <a:gd name="connsiteX13" fmla="*/ 1489414 w 1990951"/>
                <a:gd name="connsiteY13" fmla="*/ 245703 h 286230"/>
                <a:gd name="connsiteX14" fmla="*/ 1735117 w 1990951"/>
                <a:gd name="connsiteY14" fmla="*/ 0 h 286230"/>
                <a:gd name="connsiteX15" fmla="*/ 1990952 w 1990951"/>
                <a:gd name="connsiteY15" fmla="*/ 255835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5835"/>
                  </a:lnTo>
                  <a:lnTo>
                    <a:pt x="255835" y="0"/>
                  </a:lnTo>
                  <a:lnTo>
                    <a:pt x="504071" y="245703"/>
                  </a:lnTo>
                  <a:lnTo>
                    <a:pt x="749773" y="0"/>
                  </a:lnTo>
                  <a:lnTo>
                    <a:pt x="995476" y="245703"/>
                  </a:lnTo>
                  <a:lnTo>
                    <a:pt x="1243712" y="0"/>
                  </a:lnTo>
                  <a:lnTo>
                    <a:pt x="1489414" y="245703"/>
                  </a:lnTo>
                  <a:lnTo>
                    <a:pt x="1735117" y="0"/>
                  </a:lnTo>
                  <a:lnTo>
                    <a:pt x="1990952" y="255835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44DEF24-FB22-48A2-8257-B97AD7E1AA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67504" y="2993660"/>
              <a:ext cx="1990951" cy="286230"/>
            </a:xfrm>
            <a:custGeom>
              <a:avLst/>
              <a:gdLst>
                <a:gd name="connsiteX0" fmla="*/ 1489414 w 1990951"/>
                <a:gd name="connsiteY0" fmla="*/ 286231 h 286230"/>
                <a:gd name="connsiteX1" fmla="*/ 1243712 w 1990951"/>
                <a:gd name="connsiteY1" fmla="*/ 40528 h 286230"/>
                <a:gd name="connsiteX2" fmla="*/ 995476 w 1990951"/>
                <a:gd name="connsiteY2" fmla="*/ 286231 h 286230"/>
                <a:gd name="connsiteX3" fmla="*/ 749773 w 1990951"/>
                <a:gd name="connsiteY3" fmla="*/ 40528 h 286230"/>
                <a:gd name="connsiteX4" fmla="*/ 504071 w 1990951"/>
                <a:gd name="connsiteY4" fmla="*/ 286231 h 286230"/>
                <a:gd name="connsiteX5" fmla="*/ 255835 w 1990951"/>
                <a:gd name="connsiteY5" fmla="*/ 40528 h 286230"/>
                <a:gd name="connsiteX6" fmla="*/ 20264 w 1990951"/>
                <a:gd name="connsiteY6" fmla="*/ 276099 h 286230"/>
                <a:gd name="connsiteX7" fmla="*/ 0 w 1990951"/>
                <a:gd name="connsiteY7" fmla="*/ 258368 h 286230"/>
                <a:gd name="connsiteX8" fmla="*/ 255835 w 1990951"/>
                <a:gd name="connsiteY8" fmla="*/ 0 h 286230"/>
                <a:gd name="connsiteX9" fmla="*/ 504071 w 1990951"/>
                <a:gd name="connsiteY9" fmla="*/ 248236 h 286230"/>
                <a:gd name="connsiteX10" fmla="*/ 749773 w 1990951"/>
                <a:gd name="connsiteY10" fmla="*/ 0 h 286230"/>
                <a:gd name="connsiteX11" fmla="*/ 995476 w 1990951"/>
                <a:gd name="connsiteY11" fmla="*/ 248236 h 286230"/>
                <a:gd name="connsiteX12" fmla="*/ 1243712 w 1990951"/>
                <a:gd name="connsiteY12" fmla="*/ 0 h 286230"/>
                <a:gd name="connsiteX13" fmla="*/ 1489414 w 1990951"/>
                <a:gd name="connsiteY13" fmla="*/ 248236 h 286230"/>
                <a:gd name="connsiteX14" fmla="*/ 1735117 w 1990951"/>
                <a:gd name="connsiteY14" fmla="*/ 0 h 286230"/>
                <a:gd name="connsiteX15" fmla="*/ 1990952 w 1990951"/>
                <a:gd name="connsiteY15" fmla="*/ 258368 h 286230"/>
                <a:gd name="connsiteX16" fmla="*/ 1973221 w 1990951"/>
                <a:gd name="connsiteY16" fmla="*/ 276099 h 286230"/>
                <a:gd name="connsiteX17" fmla="*/ 1735117 w 1990951"/>
                <a:gd name="connsiteY17" fmla="*/ 40528 h 286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90951" h="286230">
                  <a:moveTo>
                    <a:pt x="1489414" y="286231"/>
                  </a:moveTo>
                  <a:lnTo>
                    <a:pt x="1243712" y="40528"/>
                  </a:lnTo>
                  <a:lnTo>
                    <a:pt x="995476" y="286231"/>
                  </a:lnTo>
                  <a:lnTo>
                    <a:pt x="749773" y="40528"/>
                  </a:lnTo>
                  <a:lnTo>
                    <a:pt x="504071" y="286231"/>
                  </a:lnTo>
                  <a:lnTo>
                    <a:pt x="255835" y="40528"/>
                  </a:lnTo>
                  <a:lnTo>
                    <a:pt x="20264" y="276099"/>
                  </a:lnTo>
                  <a:lnTo>
                    <a:pt x="0" y="258368"/>
                  </a:lnTo>
                  <a:lnTo>
                    <a:pt x="255835" y="0"/>
                  </a:lnTo>
                  <a:lnTo>
                    <a:pt x="504071" y="248236"/>
                  </a:lnTo>
                  <a:lnTo>
                    <a:pt x="749773" y="0"/>
                  </a:lnTo>
                  <a:lnTo>
                    <a:pt x="995476" y="248236"/>
                  </a:lnTo>
                  <a:lnTo>
                    <a:pt x="1243712" y="0"/>
                  </a:lnTo>
                  <a:lnTo>
                    <a:pt x="1489414" y="248236"/>
                  </a:lnTo>
                  <a:lnTo>
                    <a:pt x="1735117" y="0"/>
                  </a:lnTo>
                  <a:lnTo>
                    <a:pt x="1990952" y="258368"/>
                  </a:lnTo>
                  <a:lnTo>
                    <a:pt x="1973221" y="276099"/>
                  </a:lnTo>
                  <a:lnTo>
                    <a:pt x="1735117" y="40528"/>
                  </a:lnTo>
                  <a:close/>
                </a:path>
              </a:pathLst>
            </a:custGeom>
            <a:grpFill/>
            <a:ln w="253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aphic 4">
            <a:extLst>
              <a:ext uri="{FF2B5EF4-FFF2-40B4-BE49-F238E27FC236}">
                <a16:creationId xmlns:a16="http://schemas.microsoft.com/office/drawing/2014/main" id="{D6E8B984-55B9-4A62-A043-997D00F0A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445529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4FAF4A8-82EB-4F6F-B601-43EBF0BD1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6F2473F-E069-4558-9B41-E285BBE030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C9A4A76-2C9F-486C-9663-6A30A022DE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8431DC7-D4CB-479A-AFA4-5B0C597A2E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0755DA1-6F28-4612-A4A7-B915468C6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616ED79-5475-49E6-A5FE-8D9DB12FB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1DCEB47-7140-4682-8DBF-7667BE28F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A931BD3-5A56-42F2-B6B5-647B28D1CF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20E4C8E-4190-498D-9556-6DA668A81F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4B2F30F-0B57-4D60-A087-CD6A471F68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C5E8C73-ED41-4214-AEE6-3C5F49384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1F94534-FE3E-476C-870B-E714E4A66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DE6C1B0-4D58-4937-B2B7-B1207CA18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4">
            <a:extLst>
              <a:ext uri="{FF2B5EF4-FFF2-40B4-BE49-F238E27FC236}">
                <a16:creationId xmlns:a16="http://schemas.microsoft.com/office/drawing/2014/main" id="{DDFA5A3F-B050-4826-ACB4-F634DD12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445529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45D7489-248E-4EB2-A887-30A9C396E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B6BF832-C29A-4992-8772-6B33118C5A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E06C84D-D026-40FC-A1FB-0482450B6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2D9620B-AA48-430C-BACC-01BF1B128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C7842E4-3E00-4846-B285-345F6B324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120E203-7898-4AE9-A9E5-F5C364415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6A5C8C3-E77D-410A-8D95-0B15B8E61D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E9CE1FB-B266-47D2-A0AC-79D1DDBAA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8862FCB-5370-44C9-803F-017FF8939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1EC218E-7E2A-4304-96EA-1A7AA046E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6904051-0B1B-4340-8A1F-FC345A500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D8B68CD-1F5B-4E19-A474-4290A7386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219F1BA-F2AD-4C0B-B881-AF7702BFA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96014-0CAE-84A9-3AB2-AF6A31816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070" y="685805"/>
            <a:ext cx="4879971" cy="5636233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r>
              <a:rPr lang="en-US" altLang="en-US" sz="3200" dirty="0">
                <a:solidFill>
                  <a:schemeClr val="bg1"/>
                </a:solidFill>
              </a:rPr>
              <a:t>Thanks to </a:t>
            </a:r>
            <a:r>
              <a:rPr lang="en-US" altLang="en-US" sz="3200" dirty="0">
                <a:solidFill>
                  <a:srgbClr val="FFFF00"/>
                </a:solidFill>
              </a:rPr>
              <a:t>Amber Spring </a:t>
            </a:r>
            <a:r>
              <a:rPr lang="en-US" altLang="en-US" sz="3200" dirty="0">
                <a:solidFill>
                  <a:schemeClr val="bg1"/>
                </a:solidFill>
              </a:rPr>
              <a:t>for the invitation and others organizing this event. 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r>
              <a:rPr lang="en-US" altLang="en-US" sz="3200" dirty="0">
                <a:solidFill>
                  <a:schemeClr val="bg1"/>
                </a:solidFill>
              </a:rPr>
              <a:t>Thanks to Phyllis Washington and our colleagues at CAPE</a:t>
            </a:r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endParaRPr lang="en-US" altLang="en-US" sz="4400" dirty="0">
              <a:solidFill>
                <a:srgbClr val="FFFF00"/>
              </a:solidFill>
            </a:endParaRPr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r>
              <a:rPr lang="en-US" altLang="en-US" sz="4400" dirty="0">
                <a:solidFill>
                  <a:srgbClr val="FFFF00"/>
                </a:solidFill>
              </a:rPr>
              <a:t>Thanks to YOU </a:t>
            </a:r>
          </a:p>
        </p:txBody>
      </p:sp>
    </p:spTree>
    <p:extLst>
      <p:ext uri="{BB962C8B-B14F-4D97-AF65-F5344CB8AC3E}">
        <p14:creationId xmlns:p14="http://schemas.microsoft.com/office/powerpoint/2010/main" val="271390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324FA0-0DB4-3942-B6B8-27D09C4FF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604" y="999068"/>
            <a:ext cx="9057258" cy="645284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Learning (Learner) Objectives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9607A-1079-0440-B136-F827E83999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2180167"/>
            <a:ext cx="10157163" cy="4677833"/>
          </a:xfrm>
        </p:spPr>
        <p:txBody>
          <a:bodyPr lIns="0" tIns="0" rIns="0" bIns="0" anchor="t">
            <a:normAutofit/>
          </a:bodyPr>
          <a:lstStyle/>
          <a:p>
            <a:pPr marL="514350" indent="-514350" eaLnBrk="1" hangingPunct="1">
              <a:spcBef>
                <a:spcPts val="2400"/>
              </a:spcBef>
              <a:buFont typeface="+mj-lt"/>
              <a:buAutoNum type="arabicPeriod"/>
            </a:pP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 four or five </a:t>
            </a:r>
            <a:r>
              <a:rPr lang="en-US" altLang="en-US" sz="3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cognitive biases </a:t>
            </a: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make it difficult for our brains to focus on the positive</a:t>
            </a:r>
            <a:endParaRPr lang="en-US" altLang="en-US" sz="36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 and experience five quick </a:t>
            </a:r>
            <a:r>
              <a:rPr lang="en-US" altLang="en-US" sz="3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evidence-based positive psychology interventions </a:t>
            </a: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can contribute to happiness for educators and students</a:t>
            </a:r>
            <a:endParaRPr lang="en-US" altLang="en-US" sz="36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take </a:t>
            </a:r>
            <a:r>
              <a:rPr lang="en-US" altLang="en-US" sz="3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fits for you </a:t>
            </a: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apply it to yourself and </a:t>
            </a:r>
            <a:r>
              <a:rPr lang="en-US" altLang="en-US" sz="3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your work</a:t>
            </a:r>
            <a:r>
              <a:rPr lang="en-US" alt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if you feel like it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4C7981-4914-6FD7-9688-C17E836D0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" y="160845"/>
            <a:ext cx="1749704" cy="14143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5FBAA3-10E4-41B0-24B9-7AF90FC6D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800" y="160845"/>
            <a:ext cx="1835200" cy="1483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83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51F95-0E23-7CC3-A8F4-E736FC0B3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4" y="1367673"/>
            <a:ext cx="3686475" cy="427484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8800" dirty="0">
                <a:solidFill>
                  <a:srgbClr val="FFFF00"/>
                </a:solidFill>
                <a:latin typeface="+mn-lt"/>
              </a:rPr>
              <a:t>Opening</a:t>
            </a:r>
            <a:br>
              <a:rPr lang="en-US" sz="8800" dirty="0">
                <a:solidFill>
                  <a:srgbClr val="FFFF00"/>
                </a:solidFill>
                <a:latin typeface="+mn-lt"/>
              </a:rPr>
            </a:br>
            <a:r>
              <a:rPr lang="en-US" sz="8800" dirty="0">
                <a:solidFill>
                  <a:srgbClr val="FFFF00"/>
                </a:solidFill>
                <a:latin typeface="+mn-lt"/>
              </a:rPr>
              <a:t>Story</a:t>
            </a:r>
            <a:br>
              <a:rPr lang="en-US" sz="8800" dirty="0">
                <a:solidFill>
                  <a:srgbClr val="FFFF00"/>
                </a:solidFill>
                <a:latin typeface="+mn-lt"/>
              </a:rPr>
            </a:br>
            <a:br>
              <a:rPr lang="en-US" sz="8800" dirty="0">
                <a:solidFill>
                  <a:srgbClr val="FFFF00"/>
                </a:solidFill>
                <a:latin typeface="+mn-lt"/>
              </a:rPr>
            </a:br>
            <a:r>
              <a:rPr lang="en-US" sz="3600" b="1" dirty="0">
                <a:solidFill>
                  <a:schemeClr val="bg1"/>
                </a:solidFill>
                <a:latin typeface="+mn-lt"/>
              </a:rPr>
              <a:t>That Dog Don’t Hunt</a:t>
            </a:r>
            <a:br>
              <a:rPr lang="en-US" sz="3600" b="1" dirty="0">
                <a:solidFill>
                  <a:schemeClr val="bg1"/>
                </a:solidFill>
                <a:latin typeface="+mn-lt"/>
              </a:rPr>
            </a:br>
            <a:r>
              <a:rPr lang="en-US" sz="2700" dirty="0">
                <a:solidFill>
                  <a:schemeClr val="bg1"/>
                </a:solidFill>
                <a:latin typeface="+mn-lt"/>
              </a:rPr>
              <a:t>Grow Skills and Strengths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926A5BF-4EDE-8A1D-1F71-09BD8D30D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481" y="-1"/>
            <a:ext cx="46436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14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74159C-17C7-FC1F-80FE-958A35F02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D23449-7D98-E85B-8756-E315A667A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165" y="239962"/>
            <a:ext cx="4941454" cy="5327327"/>
          </a:xfr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Why CAPE Exists</a:t>
            </a:r>
            <a:br>
              <a:rPr lang="en-US" sz="3200" b="1" dirty="0">
                <a:solidFill>
                  <a:srgbClr val="FFFF00"/>
                </a:solidFill>
              </a:rPr>
            </a:br>
            <a:br>
              <a:rPr lang="en-US" sz="1700" b="1" dirty="0">
                <a:solidFill>
                  <a:srgbClr val="FFFF00"/>
                </a:solidFill>
              </a:rPr>
            </a:br>
            <a:br>
              <a:rPr lang="en-US" sz="1700" b="1" dirty="0">
                <a:solidFill>
                  <a:srgbClr val="FFFF00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We’re moving from: </a:t>
            </a: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rgbClr val="FFFF00"/>
                </a:solidFill>
              </a:rPr>
              <a:t>What’s Wrong with YOU?</a:t>
            </a:r>
            <a:br>
              <a:rPr lang="en-US" sz="2400" b="1" dirty="0">
                <a:solidFill>
                  <a:srgbClr val="FFFF00"/>
                </a:solidFill>
              </a:rPr>
            </a:b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To </a:t>
            </a:r>
            <a:br>
              <a:rPr lang="en-US" sz="2800" b="1" dirty="0">
                <a:solidFill>
                  <a:schemeClr val="bg1"/>
                </a:solidFill>
              </a:rPr>
            </a:b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rgbClr val="FFFF00"/>
                </a:solidFill>
              </a:rPr>
              <a:t>What’s Strong with YOU?</a:t>
            </a:r>
            <a:br>
              <a:rPr lang="en-US" sz="3200" b="1" dirty="0">
                <a:solidFill>
                  <a:srgbClr val="FFFF00"/>
                </a:solidFill>
              </a:rPr>
            </a:br>
            <a:br>
              <a:rPr lang="en-US" sz="2800" b="1" dirty="0">
                <a:solidFill>
                  <a:srgbClr val="FFFF00"/>
                </a:solidFill>
              </a:rPr>
            </a:br>
            <a:r>
              <a:rPr lang="en-US" sz="1700" b="1" dirty="0">
                <a:solidFill>
                  <a:srgbClr val="FFFF00"/>
                </a:solidFill>
              </a:rPr>
              <a:t>Because the closer we look at what’s strong</a:t>
            </a:r>
            <a:br>
              <a:rPr lang="en-US" sz="1700" b="1" dirty="0">
                <a:solidFill>
                  <a:srgbClr val="FFFF00"/>
                </a:solidFill>
              </a:rPr>
            </a:br>
            <a:r>
              <a:rPr lang="en-US" sz="1700" b="1" dirty="0">
                <a:solidFill>
                  <a:srgbClr val="FFFF00"/>
                </a:solidFill>
              </a:rPr>
              <a:t>the more we discover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391732-5812-D9B9-D6F5-E5E9FD877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608" y="1028519"/>
            <a:ext cx="3895344" cy="3895344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4FAF2C-A58F-63F3-E799-CA56E83C77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2321" r="12068" b="-2"/>
          <a:stretch>
            <a:fillRect/>
          </a:stretch>
        </p:blipFill>
        <p:spPr>
          <a:xfrm>
            <a:off x="0" y="1040551"/>
            <a:ext cx="3549615" cy="3895344"/>
          </a:xfrm>
          <a:prstGeom prst="rect">
            <a:avLst/>
          </a:prstGeom>
        </p:spPr>
      </p:pic>
      <p:sp>
        <p:nvSpPr>
          <p:cNvPr id="82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251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48978-B7E7-D78C-B138-BD9E3F9135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586" r="9089" b="4492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51F95-0E23-7CC3-A8F4-E736FC0B3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397670"/>
            <a:ext cx="4023360" cy="45916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>
                <a:solidFill>
                  <a:srgbClr val="FFFF00"/>
                </a:solidFill>
                <a:latin typeface="+mn-lt"/>
              </a:rPr>
              <a:t>What Makes Happiness Hard?</a:t>
            </a:r>
            <a:br>
              <a:rPr lang="en-US" sz="5400" dirty="0">
                <a:solidFill>
                  <a:schemeClr val="bg1"/>
                </a:solidFill>
                <a:latin typeface="+mn-lt"/>
              </a:rPr>
            </a:br>
            <a:br>
              <a:rPr lang="en-US" sz="3400" dirty="0">
                <a:solidFill>
                  <a:schemeClr val="bg1"/>
                </a:solidFill>
              </a:rPr>
            </a:br>
            <a:br>
              <a:rPr lang="en-US" sz="2700" b="1" dirty="0">
                <a:solidFill>
                  <a:schemeClr val="bg1"/>
                </a:solidFill>
                <a:latin typeface="+mn-lt"/>
              </a:rPr>
            </a:br>
            <a:r>
              <a:rPr lang="en-US" sz="2700" b="1" dirty="0">
                <a:solidFill>
                  <a:schemeClr val="bg1"/>
                </a:solidFill>
                <a:latin typeface="+mn-lt"/>
              </a:rPr>
              <a:t>Five big truths</a:t>
            </a:r>
            <a:br>
              <a:rPr lang="en-US" sz="3400" dirty="0">
                <a:solidFill>
                  <a:schemeClr val="bg1"/>
                </a:solidFill>
              </a:rPr>
            </a:br>
            <a:br>
              <a:rPr lang="en-US" sz="3400" dirty="0">
                <a:solidFill>
                  <a:schemeClr val="bg1"/>
                </a:solidFill>
              </a:rPr>
            </a:br>
            <a:r>
              <a:rPr lang="en-US" sz="2700" b="1" dirty="0">
                <a:solidFill>
                  <a:schemeClr val="bg1"/>
                </a:solidFill>
                <a:latin typeface="+mn-lt"/>
              </a:rPr>
              <a:t>We know all too well the data on distress</a:t>
            </a:r>
            <a:br>
              <a:rPr lang="en-US" sz="3400" dirty="0">
                <a:solidFill>
                  <a:schemeClr val="bg1"/>
                </a:solidFill>
              </a:rPr>
            </a:br>
            <a:endParaRPr lang="en-US" sz="3400" dirty="0">
              <a:solidFill>
                <a:schemeClr val="bg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65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60F0EC-DD8A-C3A1-3615-A820B87F4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333FE450-AA19-9A78-FC4E-D575D61F9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871EBC-232E-D661-7846-CB7A5447D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425" y="516836"/>
            <a:ext cx="6023113" cy="1083364"/>
          </a:xfrm>
        </p:spPr>
        <p:txBody>
          <a:bodyPr anchor="t">
            <a:normAutofit fontScale="90000"/>
          </a:bodyPr>
          <a:lstStyle/>
          <a:p>
            <a:r>
              <a:rPr lang="en-US" sz="7200" b="1">
                <a:solidFill>
                  <a:srgbClr val="FFFF00"/>
                </a:solidFill>
              </a:rPr>
              <a:t>What’s Wrong??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AE20F3E-2050-97F0-43D1-77FF823F1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013F8D2-B4FB-9BB2-E71E-C2F659A56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67C78F5-AB70-7D18-B779-CDA8F345DF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C80B1-9968-8422-66DF-E70251120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9744" y="1600200"/>
            <a:ext cx="7013448" cy="509320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Big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Psych </a:t>
            </a:r>
            <a:r>
              <a:rPr lang="en-US" sz="3200" dirty="0">
                <a:solidFill>
                  <a:srgbClr val="FFFF00"/>
                </a:solidFill>
                <a:latin typeface="Aptos" panose="02110004020202020204"/>
              </a:rPr>
              <a:t>Truths</a:t>
            </a:r>
            <a:r>
              <a:rPr lang="en-US" sz="3200" dirty="0">
                <a:solidFill>
                  <a:prstClr val="white"/>
                </a:solidFill>
                <a:latin typeface="Aptos" panose="02110004020202020204"/>
              </a:rPr>
              <a:t> we all face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dirty="0">
                <a:solidFill>
                  <a:prstClr val="white"/>
                </a:solidFill>
                <a:latin typeface="Aptos" panose="02110004020202020204"/>
              </a:rPr>
              <a:t>We overfocus on </a:t>
            </a:r>
            <a:r>
              <a:rPr lang="en-US" sz="3000" dirty="0">
                <a:solidFill>
                  <a:srgbClr val="FFFF00"/>
                </a:solidFill>
                <a:latin typeface="Aptos" panose="02110004020202020204"/>
              </a:rPr>
              <a:t>what’s wrong </a:t>
            </a:r>
            <a:r>
              <a:rPr lang="en-US" sz="3000" dirty="0">
                <a:solidFill>
                  <a:schemeClr val="bg1"/>
                </a:solidFill>
                <a:latin typeface="Aptos" panose="02110004020202020204"/>
              </a:rPr>
              <a:t>[21 negative:1 positive; medical; </a:t>
            </a:r>
            <a:r>
              <a:rPr lang="en-US" sz="3000" dirty="0" err="1">
                <a:solidFill>
                  <a:schemeClr val="bg1"/>
                </a:solidFill>
                <a:latin typeface="Aptos" panose="02110004020202020204"/>
              </a:rPr>
              <a:t>tiktok</a:t>
            </a:r>
            <a:r>
              <a:rPr lang="en-US" sz="3000" dirty="0">
                <a:solidFill>
                  <a:schemeClr val="bg1"/>
                </a:solidFill>
                <a:latin typeface="Aptos" panose="02110004020202020204"/>
              </a:rPr>
              <a:t>]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find 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we look for [CB]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3000" dirty="0">
                <a:solidFill>
                  <a:prstClr val="white"/>
                </a:solidFill>
              </a:rPr>
              <a:t>What we pay attention to </a:t>
            </a:r>
            <a:r>
              <a:rPr lang="en-US" sz="3000" dirty="0">
                <a:solidFill>
                  <a:srgbClr val="FFFF00"/>
                </a:solidFill>
              </a:rPr>
              <a:t>grows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3000" dirty="0">
                <a:solidFill>
                  <a:prstClr val="white"/>
                </a:solidFill>
              </a:rPr>
              <a:t>Stopping negative behaviors is harder than </a:t>
            </a:r>
            <a:r>
              <a:rPr lang="en-US" sz="3000" dirty="0">
                <a:solidFill>
                  <a:srgbClr val="FFFF00"/>
                </a:solidFill>
              </a:rPr>
              <a:t>adding positive behaviors</a:t>
            </a:r>
            <a:endParaRPr lang="en-US" sz="3000" b="1" dirty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3000" dirty="0">
                <a:solidFill>
                  <a:prstClr val="white"/>
                </a:solidFill>
              </a:rPr>
              <a:t>Social </a:t>
            </a:r>
            <a:r>
              <a:rPr lang="en-US" sz="3000" dirty="0">
                <a:solidFill>
                  <a:srgbClr val="FFFF00"/>
                </a:solidFill>
              </a:rPr>
              <a:t>messaging</a:t>
            </a:r>
            <a:r>
              <a:rPr lang="en-US" sz="3000" dirty="0">
                <a:solidFill>
                  <a:prstClr val="white"/>
                </a:solidFill>
              </a:rPr>
              <a:t> about happiness is unhelpful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7358B6-3E6A-FE5D-FD5F-2E723DDF2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639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90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72">
          <a:extLst>
            <a:ext uri="{FF2B5EF4-FFF2-40B4-BE49-F238E27FC236}">
              <a16:creationId xmlns:a16="http://schemas.microsoft.com/office/drawing/2014/main" id="{C366CFFA-D70B-319A-1ED7-B564A6C1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80" name="Rectangle 979">
            <a:extLst>
              <a:ext uri="{FF2B5EF4-FFF2-40B4-BE49-F238E27FC236}">
                <a16:creationId xmlns:a16="http://schemas.microsoft.com/office/drawing/2014/main" id="{222E8CE9-7F68-7CF2-F168-FD83E5033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73" name="Google Shape;973;p17">
            <a:extLst>
              <a:ext uri="{FF2B5EF4-FFF2-40B4-BE49-F238E27FC236}">
                <a16:creationId xmlns:a16="http://schemas.microsoft.com/office/drawing/2014/main" id="{8AA19E1A-4CFA-2832-9D33-E6C3C8179A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9383" y="219011"/>
            <a:ext cx="5671126" cy="2100366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4800" dirty="0">
                <a:solidFill>
                  <a:schemeClr val="bg1"/>
                </a:solidFill>
              </a:rPr>
              <a:t>Big Truth 5 and PPI #1</a:t>
            </a:r>
            <a:br>
              <a:rPr lang="en-US" sz="4800" b="1" dirty="0">
                <a:solidFill>
                  <a:schemeClr val="bg1"/>
                </a:solidFill>
              </a:rPr>
            </a:br>
            <a:r>
              <a:rPr lang="en-US" sz="4800" b="1" dirty="0">
                <a:solidFill>
                  <a:schemeClr val="bg1"/>
                </a:solidFill>
              </a:rPr>
              <a:t> </a:t>
            </a:r>
            <a:br>
              <a:rPr lang="en-US" sz="4800" b="1" dirty="0">
                <a:solidFill>
                  <a:srgbClr val="FFFF00"/>
                </a:solidFill>
              </a:rPr>
            </a:br>
            <a:r>
              <a:rPr lang="en-US" sz="4800" b="1" dirty="0">
                <a:solidFill>
                  <a:srgbClr val="FFFF00"/>
                </a:solidFill>
              </a:rPr>
              <a:t>The Wrong Happiness</a:t>
            </a:r>
          </a:p>
        </p:txBody>
      </p:sp>
      <p:sp>
        <p:nvSpPr>
          <p:cNvPr id="982" name="sketchy line">
            <a:extLst>
              <a:ext uri="{FF2B5EF4-FFF2-40B4-BE49-F238E27FC236}">
                <a16:creationId xmlns:a16="http://schemas.microsoft.com/office/drawing/2014/main" id="{CCDF16DE-C0B0-3869-6007-4519CE9DD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74" name="Google Shape;974;p17">
            <a:extLst>
              <a:ext uri="{FF2B5EF4-FFF2-40B4-BE49-F238E27FC236}">
                <a16:creationId xmlns:a16="http://schemas.microsoft.com/office/drawing/2014/main" id="{309D3BFD-240A-3C24-1C1C-726B22FAA7D5}"/>
              </a:ext>
            </a:extLst>
          </p:cNvPr>
          <p:cNvSpPr txBox="1"/>
          <p:nvPr/>
        </p:nvSpPr>
        <p:spPr>
          <a:xfrm>
            <a:off x="338328" y="3008377"/>
            <a:ext cx="4670354" cy="3813045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Montserrat Light"/>
              </a:rPr>
              <a:t>Should we (and our students) even be pursuing happiness?</a:t>
            </a:r>
          </a:p>
        </p:txBody>
      </p:sp>
      <p:pic>
        <p:nvPicPr>
          <p:cNvPr id="976" name="Picture 975" descr="Crumpled paper light bulb">
            <a:extLst>
              <a:ext uri="{FF2B5EF4-FFF2-40B4-BE49-F238E27FC236}">
                <a16:creationId xmlns:a16="http://schemas.microsoft.com/office/drawing/2014/main" id="{7F2E3E7F-1288-FEE7-83CD-6F771090B8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15" r="2213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3159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91BF2D-5814-E9DD-CC54-964BA727B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513C839-0E92-B702-F4B6-010C6388A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CD3F3F-C004-11F3-67B0-FBB6426D70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6" r="3092" b="1"/>
          <a:stretch/>
        </p:blipFill>
        <p:spPr>
          <a:xfrm>
            <a:off x="2511713" y="3257226"/>
            <a:ext cx="3634674" cy="291229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BD0162C-0B0E-E566-754A-3D49EE7F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5511" y="805742"/>
            <a:ext cx="3647770" cy="3193211"/>
            <a:chOff x="1674895" y="1345036"/>
            <a:chExt cx="5428610" cy="421093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FA31D4-5822-7054-C507-F97C7B7CD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1E27939-1E33-F1EA-FE69-3B137D504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4A0B23D-B773-B2F4-EF63-59E0E4FFB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5" y="685805"/>
            <a:ext cx="3624947" cy="3193211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12E976-976D-4871-53A6-7A56B0BFB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84" y="859808"/>
            <a:ext cx="3543197" cy="287898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>
                <a:solidFill>
                  <a:srgbClr val="FFFF00"/>
                </a:solidFill>
              </a:rPr>
              <a:t>Pursuit of Happiness?</a:t>
            </a:r>
            <a:br>
              <a:rPr lang="en-US" sz="5400" b="1">
                <a:solidFill>
                  <a:srgbClr val="FFFF00"/>
                </a:solidFill>
              </a:rPr>
            </a:br>
            <a:br>
              <a:rPr lang="en-US" sz="5400" b="1">
                <a:solidFill>
                  <a:srgbClr val="FFFF00"/>
                </a:solidFill>
              </a:rPr>
            </a:br>
            <a:r>
              <a:rPr lang="en-US" b="1">
                <a:solidFill>
                  <a:srgbClr val="FFFF00"/>
                </a:solidFill>
              </a:rPr>
              <a:t>It depends. . .</a:t>
            </a:r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6F559D29-05EE-757C-07D4-3BC03DFE9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rgbClr val="FFFFFF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F1DB6AD-749A-2F0E-4011-26399C977D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C95DF8-4EC6-5A91-8ADE-76D274D48B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19BC60C-D666-B320-F00A-7EF8D29C6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7C5416F-0215-050B-1A9E-3F561076D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2BBFB3B-CC35-4A39-8240-E2B9955AA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3888FF9-651A-F9A0-BFE0-8D8D320E1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E4FCC41-DF02-9B47-B371-2845520EAA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26">
              <a:extLst>
                <a:ext uri="{FF2B5EF4-FFF2-40B4-BE49-F238E27FC236}">
                  <a16:creationId xmlns:a16="http://schemas.microsoft.com/office/drawing/2014/main" id="{FB2A53E6-C1AF-2ECC-6363-E48EFE8361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58136A0-6A09-7E11-E9F6-4204DAE5F1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F8D2DE5-DA2A-1343-2510-7BFD304EFA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50C6DE1-9B7F-B3A1-78F9-ED739E9D72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BF1176E-0441-CCE5-E445-B765AA8C3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A29D49B-A6DC-1B0A-569C-3D9807CE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4" name="Graphic 4">
            <a:extLst>
              <a:ext uri="{FF2B5EF4-FFF2-40B4-BE49-F238E27FC236}">
                <a16:creationId xmlns:a16="http://schemas.microsoft.com/office/drawing/2014/main" id="{2BB7FE7D-E60F-CB95-2F7E-CCD736EAA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9048" y="2335801"/>
            <a:ext cx="849365" cy="849366"/>
            <a:chOff x="5829300" y="3162300"/>
            <a:chExt cx="532256" cy="532257"/>
          </a:xfrm>
          <a:solidFill>
            <a:schemeClr val="bg1"/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611BDE5-73C1-0FAD-9071-7408F41D9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9208" y="3192208"/>
              <a:ext cx="112966" cy="11296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082C59F-1134-15CE-E7BA-86DE607F58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1205" y="3164205"/>
              <a:ext cx="230314" cy="230314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651106D-41E1-D2EE-CF0A-DE6FB7A73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9300" y="3162300"/>
              <a:ext cx="294131" cy="294131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951D52C-F33A-6E21-D576-C3032785A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37205" y="3170110"/>
              <a:ext cx="337184" cy="337280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C72E319-2F79-0075-1D53-B80EE30498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3207" y="3186207"/>
              <a:ext cx="364617" cy="364617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471AC1E-8B18-795C-DC8F-11B80FE23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5305" y="3208305"/>
              <a:ext cx="380238" cy="380238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05182BE-A857-47E1-9E0A-6EF516201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02832" y="3235832"/>
              <a:ext cx="385191" cy="385191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0AE2BF8-4B7B-0FC7-88AF-B225AD4E3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35789" y="3268313"/>
              <a:ext cx="379761" cy="380237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63288C7-B3FC-6B16-0779-82FDFABE04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2841" y="3305841"/>
              <a:ext cx="364807" cy="364807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E44FAF9-09B1-43AE-97A0-831945DCE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16370" y="3349466"/>
              <a:ext cx="337280" cy="337280"/>
            </a:xfrm>
            <a:custGeom>
              <a:avLst/>
              <a:gdLst>
                <a:gd name="connsiteX0" fmla="*/ 333470 w 337280"/>
                <a:gd name="connsiteY0" fmla="*/ 0 h 337280"/>
                <a:gd name="connsiteX1" fmla="*/ 337280 w 337280"/>
                <a:gd name="connsiteY1" fmla="*/ 13430 h 337280"/>
                <a:gd name="connsiteX2" fmla="*/ 13430 w 337280"/>
                <a:gd name="connsiteY2" fmla="*/ 337280 h 337280"/>
                <a:gd name="connsiteX3" fmla="*/ 0 w 337280"/>
                <a:gd name="connsiteY3" fmla="*/ 333470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7280" h="337280">
                  <a:moveTo>
                    <a:pt x="333470" y="0"/>
                  </a:moveTo>
                  <a:cubicBezTo>
                    <a:pt x="334899" y="4382"/>
                    <a:pt x="336137" y="8858"/>
                    <a:pt x="337280" y="13430"/>
                  </a:cubicBezTo>
                  <a:lnTo>
                    <a:pt x="13430" y="337280"/>
                  </a:lnTo>
                  <a:cubicBezTo>
                    <a:pt x="8858" y="336137"/>
                    <a:pt x="4382" y="334899"/>
                    <a:pt x="0" y="33347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AB8558C-0EB9-A044-D770-F590EC71E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67329" y="3400425"/>
              <a:ext cx="294227" cy="294132"/>
            </a:xfrm>
            <a:custGeom>
              <a:avLst/>
              <a:gdLst>
                <a:gd name="connsiteX0" fmla="*/ 292989 w 294227"/>
                <a:gd name="connsiteY0" fmla="*/ 0 h 294132"/>
                <a:gd name="connsiteX1" fmla="*/ 294227 w 294227"/>
                <a:gd name="connsiteY1" fmla="*/ 15907 h 294132"/>
                <a:gd name="connsiteX2" fmla="*/ 15907 w 294227"/>
                <a:gd name="connsiteY2" fmla="*/ 294132 h 294132"/>
                <a:gd name="connsiteX3" fmla="*/ 0 w 294227"/>
                <a:gd name="connsiteY3" fmla="*/ 292894 h 294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227" h="294132">
                  <a:moveTo>
                    <a:pt x="292989" y="0"/>
                  </a:moveTo>
                  <a:cubicBezTo>
                    <a:pt x="293561" y="5334"/>
                    <a:pt x="293942" y="10668"/>
                    <a:pt x="294227" y="15907"/>
                  </a:cubicBezTo>
                  <a:lnTo>
                    <a:pt x="15907" y="294132"/>
                  </a:lnTo>
                  <a:cubicBezTo>
                    <a:pt x="10668" y="294132"/>
                    <a:pt x="5334" y="293465"/>
                    <a:pt x="0" y="29289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91421D2-6C62-EFFF-6357-7B3116710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29337" y="3462337"/>
              <a:ext cx="230314" cy="230314"/>
            </a:xfrm>
            <a:custGeom>
              <a:avLst/>
              <a:gdLst>
                <a:gd name="connsiteX0" fmla="*/ 230315 w 230314"/>
                <a:gd name="connsiteY0" fmla="*/ 0 h 230314"/>
                <a:gd name="connsiteX1" fmla="*/ 226886 w 230314"/>
                <a:gd name="connsiteY1" fmla="*/ 20574 h 230314"/>
                <a:gd name="connsiteX2" fmla="*/ 20669 w 230314"/>
                <a:gd name="connsiteY2" fmla="*/ 226790 h 230314"/>
                <a:gd name="connsiteX3" fmla="*/ 0 w 230314"/>
                <a:gd name="connsiteY3" fmla="*/ 230315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14" h="230314">
                  <a:moveTo>
                    <a:pt x="230315" y="0"/>
                  </a:moveTo>
                  <a:cubicBezTo>
                    <a:pt x="229457" y="6953"/>
                    <a:pt x="228314" y="13716"/>
                    <a:pt x="226886" y="20574"/>
                  </a:cubicBezTo>
                  <a:lnTo>
                    <a:pt x="20669" y="226790"/>
                  </a:lnTo>
                  <a:cubicBezTo>
                    <a:pt x="13811" y="228314"/>
                    <a:pt x="6953" y="229457"/>
                    <a:pt x="0" y="23031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5A74306-95EF-D790-C174-542815B329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18682" y="3551682"/>
              <a:ext cx="112871" cy="112871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B7C267-B718-0F00-4965-E7EC4C253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5338" y="374905"/>
            <a:ext cx="5751590" cy="62727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Yes to Eudaimonic Happiness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an emotion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material wealth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political achievement</a:t>
            </a: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Not so much an outcome, but a process of fulfilling one’s virtuous potentials in the context of community</a:t>
            </a:r>
          </a:p>
          <a:p>
            <a:pPr lvl="1"/>
            <a:endParaRPr lang="en-US" sz="3200" dirty="0">
              <a:solidFill>
                <a:srgbClr val="FFFF00"/>
              </a:solidFill>
            </a:endParaRPr>
          </a:p>
          <a:p>
            <a:pPr lvl="1"/>
            <a:r>
              <a:rPr lang="en-US" sz="3200" dirty="0">
                <a:solidFill>
                  <a:srgbClr val="FFFF00"/>
                </a:solidFill>
              </a:rPr>
              <a:t>And NO to these SELF-focused messages your brain can get hooked on . . . </a:t>
            </a:r>
          </a:p>
          <a:p>
            <a:pPr marL="457200" lvl="1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89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99033-CA0B-2802-C4CB-174CCE9C6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A7FED-AE26-FFA3-3946-E0EDFF5F6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AECAF6-C6EF-C690-BC44-AA51E5BC0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1"/>
            <a:ext cx="6249915" cy="32722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ECA7ED-3AFE-809C-5097-5BB3B7D42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242" y="0"/>
            <a:ext cx="2957119" cy="29571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8CB9CB-257F-F44B-99A7-CB668E947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38" y="-1"/>
            <a:ext cx="2829708" cy="23370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52BF12-BB01-D8FA-E539-9C55AD788A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175" y="0"/>
            <a:ext cx="2402967" cy="16274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E15F0D-DEC3-8D42-096F-9B0D4F9ED0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0409" y="-62719"/>
            <a:ext cx="3185607" cy="44598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540859-AF49-D603-BEA6-8C20CB9024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87" y="4554774"/>
            <a:ext cx="4105013" cy="22988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56E75D-24C5-D6E1-4655-F4FDD3F92A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3216" y="4028292"/>
            <a:ext cx="2829708" cy="28297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9D61DD-D26D-EEBC-90C0-57E442CE67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" y="4210050"/>
            <a:ext cx="1724025" cy="2647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AC1CCD-FDC9-0886-D650-B57D8A8852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61" y="2068722"/>
            <a:ext cx="2778792" cy="3378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760DFD4-DF9E-6AF4-9BB6-02EEEC65EA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7389" y="5091456"/>
            <a:ext cx="2590800" cy="1762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8499C9-8D38-9B76-1C4D-16613263A3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53851" y="2885813"/>
            <a:ext cx="1638149" cy="25573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00DB2F8-796E-3353-EC80-0F8FAD2889B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68663" y="5268286"/>
            <a:ext cx="2347006" cy="156182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910885-0A17-C60F-FA34-C51B8B7AB0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45159" y="2851162"/>
            <a:ext cx="1182385" cy="117713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39FE7CD-38A6-9C0B-F69B-3D8F9213E66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553" y="1826027"/>
            <a:ext cx="989750" cy="11771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62C86D-FBE4-00D8-2910-301D0DBCEEF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49269" y="4262046"/>
            <a:ext cx="2095500" cy="1181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EF12B0-DA04-1CB3-C9B2-23DE39699C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29018" y="2906036"/>
            <a:ext cx="1648445" cy="16484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5E526F-4DB5-1E17-6180-5B6C6B6435B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39699" y="2838224"/>
            <a:ext cx="6572058" cy="409077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17DC29F-63B6-EB12-CE51-029B2DCE8F0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25105" y="-9830"/>
            <a:ext cx="6248942" cy="327383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AFC9927-7466-6052-A73E-B54FF50921A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81465" y="0"/>
            <a:ext cx="3639522" cy="50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18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5313FF-40A6-C2E4-C001-013470B35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A42591BD-EA97-859A-812F-3F284E45F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14ABA0B-EF21-E376-A43D-EA083B108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DD26E5-8B72-125A-68DA-5541B8734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252" y="479502"/>
            <a:ext cx="4960285" cy="1468540"/>
          </a:xfrm>
        </p:spPr>
        <p:txBody>
          <a:bodyPr anchor="b">
            <a:noAutofit/>
          </a:bodyPr>
          <a:lstStyle/>
          <a:p>
            <a:r>
              <a:rPr lang="en-US" b="1">
                <a:solidFill>
                  <a:srgbClr val="FFFF00"/>
                </a:solidFill>
                <a:latin typeface="+mn-lt"/>
              </a:rPr>
              <a:t>The Best Definition and You?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85461DE-CB0B-C948-B92C-5AB9F5D8D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E1643E26-696C-9B3C-0665-CFEDFA6B9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646D2-72FE-BE4C-62B1-4AB55111D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299" y="2361892"/>
            <a:ext cx="5691607" cy="401660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That place where your greatest and unique virtues, gifts, skills, and talents </a:t>
            </a:r>
            <a:r>
              <a:rPr lang="en-US" sz="3200" dirty="0">
                <a:solidFill>
                  <a:srgbClr val="FFFF00"/>
                </a:solidFill>
              </a:rPr>
              <a:t>intersect </a:t>
            </a:r>
            <a:r>
              <a:rPr lang="en-US" sz="3200" dirty="0">
                <a:solidFill>
                  <a:schemeClr val="bg1"/>
                </a:solidFill>
              </a:rPr>
              <a:t>with the needs of your friends, family, communities, tribe, and the world?</a:t>
            </a: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3200" dirty="0">
              <a:solidFill>
                <a:schemeClr val="bg1"/>
              </a:solidFill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solidFill>
                  <a:srgbClr val="FFFF00"/>
                </a:solidFill>
              </a:rPr>
              <a:t>Story</a:t>
            </a:r>
            <a:endParaRPr lang="en-US" dirty="0">
              <a:solidFill>
                <a:srgbClr val="FFFF00"/>
              </a:solidFill>
              <a:cs typeface="Calibri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B883C94-5942-87C9-E01D-5B7BCA3FE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"/>
            <a:ext cx="2232251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D5A3185-1849-213B-F585-E2A757A0F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7789EF7E-76C8-A32E-645F-B840E95E8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9419" y="3564607"/>
            <a:ext cx="3432581" cy="3293393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person holding a bicycle&#10;&#10;AI-generated content may be incorrect.">
            <a:extLst>
              <a:ext uri="{FF2B5EF4-FFF2-40B4-BE49-F238E27FC236}">
                <a16:creationId xmlns:a16="http://schemas.microsoft.com/office/drawing/2014/main" id="{E3CFD9FA-A274-4670-D79F-01AAB1EDC9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8" r="7327" b="-1"/>
          <a:stretch/>
        </p:blipFill>
        <p:spPr>
          <a:xfrm>
            <a:off x="7020480" y="871280"/>
            <a:ext cx="4415738" cy="4415738"/>
          </a:xfrm>
          <a:custGeom>
            <a:avLst/>
            <a:gdLst/>
            <a:ahLst/>
            <a:cxnLst/>
            <a:rect l="l" t="t" r="r" b="b"/>
            <a:pathLst>
              <a:path w="2452978" h="2452978">
                <a:moveTo>
                  <a:pt x="1226489" y="0"/>
                </a:moveTo>
                <a:cubicBezTo>
                  <a:pt x="1903860" y="0"/>
                  <a:pt x="2452978" y="549118"/>
                  <a:pt x="2452978" y="1226489"/>
                </a:cubicBezTo>
                <a:cubicBezTo>
                  <a:pt x="2452978" y="1903860"/>
                  <a:pt x="1903860" y="2452978"/>
                  <a:pt x="1226489" y="2452978"/>
                </a:cubicBezTo>
                <a:cubicBezTo>
                  <a:pt x="549118" y="2452978"/>
                  <a:pt x="0" y="1903860"/>
                  <a:pt x="0" y="1226489"/>
                </a:cubicBezTo>
                <a:cubicBezTo>
                  <a:pt x="0" y="549118"/>
                  <a:pt x="549118" y="0"/>
                  <a:pt x="1226489" y="0"/>
                </a:cubicBezTo>
                <a:close/>
              </a:path>
            </a:pathLst>
          </a:custGeom>
        </p:spPr>
      </p:pic>
      <p:grpSp>
        <p:nvGrpSpPr>
          <p:cNvPr id="52" name="Graphic 185">
            <a:extLst>
              <a:ext uri="{FF2B5EF4-FFF2-40B4-BE49-F238E27FC236}">
                <a16:creationId xmlns:a16="http://schemas.microsoft.com/office/drawing/2014/main" id="{ED2450D1-E536-BBBA-313A-1FEF12083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28634" y="59870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4321986-ACF6-01EA-8DBE-9FCC090AE1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1EC3C43-F33E-7026-4000-7C800981E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92CE957-D5BC-3A65-ED27-F394B0B27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187E096-0BB1-566D-D918-08DF3A81A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2771907-D6E0-7EB0-ABD0-FA7031A78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4247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43B013-619A-7905-C4CB-096E94DD7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4C7BB38-9D1F-F96E-1582-3E18243EF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C17924-2F4D-EC96-FB76-69E6E9050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5" y="517779"/>
            <a:ext cx="5012120" cy="1391981"/>
          </a:xfrm>
        </p:spPr>
        <p:txBody>
          <a:bodyPr anchor="b">
            <a:normAutofit/>
          </a:bodyPr>
          <a:lstStyle/>
          <a:p>
            <a:r>
              <a:rPr lang="en-US" sz="6700" b="1" dirty="0">
                <a:solidFill>
                  <a:srgbClr val="FFFF00"/>
                </a:solidFill>
                <a:latin typeface="+mn-lt"/>
              </a:rPr>
              <a:t>Activity</a:t>
            </a:r>
            <a:endParaRPr lang="en-US" sz="4600" dirty="0">
              <a:solidFill>
                <a:srgbClr val="FFFF00"/>
              </a:solidFill>
            </a:endParaRPr>
          </a:p>
        </p:txBody>
      </p:sp>
      <p:sp>
        <p:nvSpPr>
          <p:cNvPr id="30" name="sketchy line">
            <a:extLst>
              <a:ext uri="{FF2B5EF4-FFF2-40B4-BE49-F238E27FC236}">
                <a16:creationId xmlns:a16="http://schemas.microsoft.com/office/drawing/2014/main" id="{8B82044E-B7BF-9B70-B835-6E0A16F17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4A316A5-E3A7-51E5-287D-C643D57A2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3" y="2872899"/>
            <a:ext cx="5476917" cy="3662798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bg1"/>
                </a:solidFill>
              </a:rPr>
              <a:t>Think of </a:t>
            </a:r>
            <a:r>
              <a:rPr lang="en-US" sz="3000" dirty="0">
                <a:solidFill>
                  <a:srgbClr val="FFFF00"/>
                </a:solidFill>
              </a:rPr>
              <a:t>a nice story </a:t>
            </a:r>
            <a:r>
              <a:rPr lang="en-US" sz="3000" dirty="0">
                <a:solidFill>
                  <a:schemeClr val="bg1"/>
                </a:solidFill>
              </a:rPr>
              <a:t>of your unique strengths (gifts, skills, talents, virtues) being reflected back to you at your school or with your tribe or community or at home or with friends. . .</a:t>
            </a:r>
            <a:r>
              <a:rPr lang="en-US" sz="3000" dirty="0">
                <a:solidFill>
                  <a:srgbClr val="FFFF00"/>
                </a:solidFill>
                <a:cs typeface="Calibri"/>
              </a:rPr>
              <a:t> share it with a neighbor or two (4-5 min)</a:t>
            </a:r>
            <a:endParaRPr lang="en-US" sz="3000" dirty="0">
              <a:solidFill>
                <a:schemeClr val="bg1"/>
              </a:solidFill>
            </a:endParaRPr>
          </a:p>
          <a:p>
            <a:r>
              <a:rPr lang="en-US" sz="3000" dirty="0">
                <a:solidFill>
                  <a:srgbClr val="FFFF00"/>
                </a:solidFill>
                <a:cs typeface="Calibri"/>
              </a:rPr>
              <a:t>This can feel awkward . . . or</a:t>
            </a:r>
            <a:endParaRPr lang="en-US" sz="3000" dirty="0">
              <a:solidFill>
                <a:srgbClr val="FFFF00"/>
              </a:solidFill>
            </a:endParaRPr>
          </a:p>
        </p:txBody>
      </p:sp>
      <p:pic>
        <p:nvPicPr>
          <p:cNvPr id="9" name="Picture 8" descr="Glasses on top of a book">
            <a:extLst>
              <a:ext uri="{FF2B5EF4-FFF2-40B4-BE49-F238E27FC236}">
                <a16:creationId xmlns:a16="http://schemas.microsoft.com/office/drawing/2014/main" id="{142D4EC8-AD4F-6B60-A77C-E6F99EFF0E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5" r="28993" b="-1"/>
          <a:stretch/>
        </p:blipFill>
        <p:spPr>
          <a:xfrm>
            <a:off x="5946115" y="10"/>
            <a:ext cx="6244362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14580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1086DE-D64D-58EF-D6EF-F94876964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E2BFBDFD-6F7D-41E5-4740-7FEB67366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597FD0-9FF4-E0E2-DEF2-17868F7C3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060" y="467271"/>
            <a:ext cx="5585726" cy="908947"/>
          </a:xfrm>
        </p:spPr>
        <p:txBody>
          <a:bodyPr anchor="b">
            <a:normAutofit fontScale="90000"/>
          </a:bodyPr>
          <a:lstStyle/>
          <a:p>
            <a:r>
              <a:rPr lang="en-US" sz="5600" b="1" dirty="0">
                <a:solidFill>
                  <a:srgbClr val="FFC000"/>
                </a:solidFill>
              </a:rPr>
              <a:t>				</a:t>
            </a:r>
            <a:br>
              <a:rPr lang="en-US" sz="5600" b="1" dirty="0">
                <a:solidFill>
                  <a:srgbClr val="FFC000"/>
                </a:solidFill>
              </a:rPr>
            </a:br>
            <a:r>
              <a:rPr lang="en-US" sz="6000" b="1" dirty="0">
                <a:solidFill>
                  <a:srgbClr val="FFFF00">
                    <a:alpha val="80000"/>
                  </a:srgbClr>
                </a:solidFill>
              </a:rPr>
              <a:t>Flip the Script</a:t>
            </a:r>
            <a:endParaRPr lang="en-US" sz="5600" b="1" dirty="0">
              <a:solidFill>
                <a:srgbClr val="FFFF00">
                  <a:alpha val="80000"/>
                </a:srgb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7CAF0E-0EB6-D984-1C4B-569C6743A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47FD8D-A521-4F96-DE39-9805435F29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-3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3" name="!!plus graphic">
            <a:extLst>
              <a:ext uri="{FF2B5EF4-FFF2-40B4-BE49-F238E27FC236}">
                <a16:creationId xmlns:a16="http://schemas.microsoft.com/office/drawing/2014/main" id="{93D9D566-26BF-6F5B-F891-FE3D910BB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!!circle graphic">
            <a:extLst>
              <a:ext uri="{FF2B5EF4-FFF2-40B4-BE49-F238E27FC236}">
                <a16:creationId xmlns:a16="http://schemas.microsoft.com/office/drawing/2014/main" id="{8853E073-5E0A-941E-0704-AE8ACDD84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471FB-398B-E8D7-191F-FAA03A98B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119" y="1720241"/>
            <a:ext cx="5015589" cy="5003944"/>
          </a:xfrm>
        </p:spPr>
        <p:txBody>
          <a:bodyPr anchor="t">
            <a:noAutofit/>
          </a:bodyPr>
          <a:lstStyle/>
          <a:p>
            <a:pPr>
              <a:spcBef>
                <a:spcPts val="1800"/>
              </a:spcBef>
            </a:pPr>
            <a:r>
              <a:rPr lang="en-US" sz="3200" dirty="0">
                <a:solidFill>
                  <a:schemeClr val="bg1">
                    <a:alpha val="80000"/>
                  </a:schemeClr>
                </a:solidFill>
              </a:rPr>
              <a:t>Notice. . . with others, their unique strengths</a:t>
            </a:r>
          </a:p>
          <a:p>
            <a:pPr>
              <a:spcBef>
                <a:spcPts val="1800"/>
              </a:spcBef>
            </a:pPr>
            <a:r>
              <a:rPr lang="en-US" altLang="en-US" sz="3200" dirty="0">
                <a:solidFill>
                  <a:schemeClr val="bg1">
                    <a:alpha val="80000"/>
                  </a:schemeClr>
                </a:solidFill>
              </a:rPr>
              <a:t>Name them and share them</a:t>
            </a:r>
          </a:p>
          <a:p>
            <a:pPr>
              <a:spcBef>
                <a:spcPts val="1800"/>
              </a:spcBef>
            </a:pPr>
            <a:r>
              <a:rPr lang="en-US" altLang="en-US" sz="3200" dirty="0">
                <a:solidFill>
                  <a:schemeClr val="bg1">
                    <a:alpha val="80000"/>
                  </a:schemeClr>
                </a:solidFill>
              </a:rPr>
              <a:t>Being seen is great; being seen for your best qualities or intentions is </a:t>
            </a:r>
            <a:r>
              <a:rPr lang="en-US" altLang="en-US" sz="3200" dirty="0">
                <a:solidFill>
                  <a:srgbClr val="FFFF00">
                    <a:alpha val="80000"/>
                  </a:srgbClr>
                </a:solidFill>
              </a:rPr>
              <a:t>EVEN</a:t>
            </a:r>
            <a:r>
              <a:rPr lang="en-US" altLang="en-US" sz="3200" dirty="0">
                <a:solidFill>
                  <a:schemeClr val="bg1">
                    <a:alpha val="80000"/>
                  </a:schemeClr>
                </a:solidFill>
              </a:rPr>
              <a:t> better</a:t>
            </a:r>
          </a:p>
          <a:p>
            <a:pPr>
              <a:spcBef>
                <a:spcPts val="1800"/>
              </a:spcBef>
            </a:pPr>
            <a:r>
              <a:rPr lang="en-US" altLang="en-US" sz="3200" dirty="0">
                <a:solidFill>
                  <a:schemeClr val="bg1">
                    <a:alpha val="80000"/>
                  </a:schemeClr>
                </a:solidFill>
              </a:rPr>
              <a:t>Other people. . . </a:t>
            </a:r>
          </a:p>
        </p:txBody>
      </p:sp>
      <p:sp>
        <p:nvSpPr>
          <p:cNvPr id="17" name="!!dot graphic">
            <a:extLst>
              <a:ext uri="{FF2B5EF4-FFF2-40B4-BE49-F238E27FC236}">
                <a16:creationId xmlns:a16="http://schemas.microsoft.com/office/drawing/2014/main" id="{C6830CF4-026F-885E-E025-6825E3089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9" name="!!Straight Connector">
            <a:extLst>
              <a:ext uri="{FF2B5EF4-FFF2-40B4-BE49-F238E27FC236}">
                <a16:creationId xmlns:a16="http://schemas.microsoft.com/office/drawing/2014/main" id="{1993F6E9-2BE1-F5B7-61EA-DC1E1B204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23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B28841-50C3-6EF1-76D9-B55200366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A1F31B0C-CF71-817A-CD70-720C2B94E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1F5080-278E-0804-6537-750A6364B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5425" y="517235"/>
            <a:ext cx="6023113" cy="981781"/>
          </a:xfrm>
        </p:spPr>
        <p:txBody>
          <a:bodyPr anchor="t"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PPI #2: Music and Mood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CF20C2F-0425-E6D9-3BD1-2D03EA28B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37207BA-61F8-AA51-64D0-7D9E55A67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C3B69E8-929C-9EC5-DD11-CBF71228F7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21840-000E-266B-F30A-FBE67796A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5425" y="1681019"/>
            <a:ext cx="6241775" cy="500281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Intermittent positive emotion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reduces depression, increases well-being, improves problem-solving, and reinforces new habits</a:t>
            </a:r>
          </a:p>
          <a:p>
            <a:pPr>
              <a:lnSpc>
                <a:spcPct val="100000"/>
              </a:lnSpc>
              <a:defRPr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you 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intentionally use music </a:t>
            </a: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feel better and for positive distractions?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F41461-2B78-1DE7-8666-1844EE005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97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261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06D8B8-9227-53F2-8F47-BE3CE266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D4DD4CF-9732-4771-98FE-77886DC91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0917E639-5738-4605-929E-122219831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FA4D61-F949-E49A-26B8-BF496522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008" y="347982"/>
            <a:ext cx="3697208" cy="1573863"/>
          </a:xfrm>
        </p:spPr>
        <p:txBody>
          <a:bodyPr>
            <a:noAutofit/>
          </a:bodyPr>
          <a:lstStyle/>
          <a:p>
            <a:pPr algn="l"/>
            <a:r>
              <a:rPr lang="en-US" sz="4000" b="1" dirty="0"/>
              <a:t>#3: Three Good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F4AA6-D5C4-982A-D902-147FB0874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13" y="2069432"/>
            <a:ext cx="4344038" cy="4178969"/>
          </a:xfrm>
        </p:spPr>
        <p:txBody>
          <a:bodyPr>
            <a:no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by itself is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evidence-based for insomnia</a:t>
            </a:r>
          </a:p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Everyone does better with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better sleep</a:t>
            </a:r>
          </a:p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JSF Sleep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 here:  </a:t>
            </a: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https://www.youtube.com/watch?v=qOXW_5Df3UE</a:t>
            </a:r>
            <a:endParaRPr lang="en-US" sz="28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861A9C-C970-4FFE-B67C-222B6F573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1525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6" name="Picture 5" descr="Close up image of a hand touching flowers">
            <a:extLst>
              <a:ext uri="{FF2B5EF4-FFF2-40B4-BE49-F238E27FC236}">
                <a16:creationId xmlns:a16="http://schemas.microsoft.com/office/drawing/2014/main" id="{14DC51A1-BA23-23C2-0736-F77D7BBA01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7203" b="-1"/>
          <a:stretch>
            <a:fillRect/>
          </a:stretch>
        </p:blipFill>
        <p:spPr>
          <a:xfrm>
            <a:off x="4651242" y="10"/>
            <a:ext cx="7540758" cy="68579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FDF82E-EBD8-4EC5-AD10-CD9E70EE8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0"/>
          <a:stretch/>
        </p:blipFill>
        <p:spPr>
          <a:xfrm>
            <a:off x="4651242" y="0"/>
            <a:ext cx="75407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437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7146" y="804519"/>
            <a:ext cx="10222153" cy="1049235"/>
          </a:xfrm>
        </p:spPr>
        <p:txBody>
          <a:bodyPr>
            <a:normAutofit/>
          </a:bodyPr>
          <a:lstStyle/>
          <a:p>
            <a:r>
              <a:rPr lang="en-US" sz="4800" b="1">
                <a:solidFill>
                  <a:srgbClr val="FFFF00"/>
                </a:solidFill>
              </a:rPr>
              <a:t>Three Good Things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55" y="2038525"/>
            <a:ext cx="11202678" cy="4102216"/>
          </a:xfrm>
        </p:spPr>
        <p:txBody>
          <a:bodyPr>
            <a:noAutofit/>
          </a:bodyPr>
          <a:lstStyle/>
          <a:p>
            <a:r>
              <a:rPr lang="en-US" sz="3200" dirty="0"/>
              <a:t>Seligman’s signature technique</a:t>
            </a:r>
          </a:p>
          <a:p>
            <a:pPr lvl="1"/>
            <a:r>
              <a:rPr lang="en-US" sz="2800" dirty="0"/>
              <a:t>Before you go to sleep (or right now) </a:t>
            </a:r>
          </a:p>
          <a:p>
            <a:pPr lvl="1"/>
            <a:r>
              <a:rPr lang="en-US" sz="2800" dirty="0"/>
              <a:t>Write down (or think about) three good things that happened during the day (or last 24 hours)</a:t>
            </a:r>
          </a:p>
          <a:p>
            <a:pPr lvl="1"/>
            <a:r>
              <a:rPr lang="en-US" sz="2800" dirty="0"/>
              <a:t>Then track down in your mind </a:t>
            </a:r>
            <a:r>
              <a:rPr lang="en-US" sz="2800" b="1" dirty="0">
                <a:solidFill>
                  <a:srgbClr val="FFFF00"/>
                </a:solidFill>
              </a:rPr>
              <a:t>“Why” those things happened</a:t>
            </a:r>
          </a:p>
          <a:p>
            <a:pPr lvl="1"/>
            <a:r>
              <a:rPr lang="en-US" sz="2800" dirty="0"/>
              <a:t>Seligman: After a week, you’ll want to keep doing it (JSF: Maybe)</a:t>
            </a:r>
          </a:p>
          <a:p>
            <a:pPr lvl="1"/>
            <a:r>
              <a:rPr lang="en-US" sz="2800" b="1" dirty="0">
                <a:solidFill>
                  <a:srgbClr val="FFFF00"/>
                </a:solidFill>
              </a:rPr>
              <a:t>Volunteer</a:t>
            </a:r>
            <a:r>
              <a:rPr lang="en-US" sz="2800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7DD5A-2330-437C-8912-2515E6B54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313" y="-1"/>
            <a:ext cx="3867687" cy="20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83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24852" y="517237"/>
            <a:ext cx="5561351" cy="485943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800" dirty="0">
                <a:solidFill>
                  <a:srgbClr val="FFFF00"/>
                </a:solidFill>
                <a:latin typeface="Calibri"/>
                <a:ea typeface="Calibri"/>
                <a:cs typeface="Calibri"/>
              </a:rPr>
              <a:t>PPI #4: Gratitude</a:t>
            </a:r>
          </a:p>
          <a:p>
            <a:r>
              <a:rPr lang="en-US" sz="3600" dirty="0">
                <a:latin typeface="Calibri"/>
                <a:ea typeface="Calibri"/>
                <a:cs typeface="Calibri"/>
              </a:rPr>
              <a:t>Do you want to increase optimism, improve life satisfaction, be healthier, exercise more, and be happier?</a:t>
            </a:r>
          </a:p>
          <a:p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dirty="0">
                <a:latin typeface="Calibri"/>
                <a:ea typeface="Calibri"/>
                <a:cs typeface="Calibri"/>
              </a:rPr>
              <a:t>Weave intentional gratitude into your life!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4FA365-C247-0329-5C46-B3D671F985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794" y="0"/>
            <a:ext cx="2123964" cy="23894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9DA3B3-1B41-BF73-6A24-B15EBABA8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0649" y="2520394"/>
            <a:ext cx="5161935" cy="343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6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C52C07-E8F4-14CC-8A67-FE99A6B25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393193"/>
            <a:ext cx="6188190" cy="109728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Ideas for 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052CC8-ED5A-145B-2630-8C21F3E465EB}"/>
              </a:ext>
            </a:extLst>
          </p:cNvPr>
          <p:cNvSpPr txBox="1"/>
          <p:nvPr/>
        </p:nvSpPr>
        <p:spPr>
          <a:xfrm>
            <a:off x="320040" y="1389888"/>
            <a:ext cx="6517079" cy="483393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Autofit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Who is someone in this room toward whom you feel appreciation and gratitude?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Why do you feel gratitude for them? Be specific!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Today, you could find this person and share your gratitude.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Or...you might write your own gratitude letter.  Follow step 2 above and then call . . . Or?</a:t>
            </a:r>
          </a:p>
        </p:txBody>
      </p:sp>
      <p:sp>
        <p:nvSpPr>
          <p:cNvPr id="40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" name="Picture 2" descr="A person smiling at another person&#10;&#10;AI-generated content may be incorrect.">
            <a:extLst>
              <a:ext uri="{FF2B5EF4-FFF2-40B4-BE49-F238E27FC236}">
                <a16:creationId xmlns:a16="http://schemas.microsoft.com/office/drawing/2014/main" id="{CEB38F96-CB78-0E53-611D-B3CF78C8929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9722" r="11970" b="-2"/>
          <a:stretch>
            <a:fillRect/>
          </a:stretch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521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C3B8C6B-63CA-4384-8059-2036BE5202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1B03AA-C0EB-4104-84F8-E1AB8BFBE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47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9C2B723-6C2F-49DE-A429-50BDFD1AD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2359" y="239487"/>
            <a:ext cx="7908577" cy="729777"/>
          </a:xfrm>
        </p:spPr>
        <p:txBody>
          <a:bodyPr>
            <a:noAutofit/>
          </a:bodyPr>
          <a:lstStyle/>
          <a:p>
            <a:r>
              <a:rPr lang="en-US" sz="4400" b="1" dirty="0">
                <a:latin typeface="Abadi" panose="020B0604020104020204" pitchFamily="34" charset="0"/>
              </a:rPr>
              <a:t>What’s Happening At CAPE?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233672" y="1078992"/>
            <a:ext cx="7827264" cy="5147637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US" sz="2400" dirty="0"/>
              <a:t>To Address Educator Well-being, we offer a 3-crEDIT asynchronous Happiness for Educators course (60% reduction in depression) </a:t>
            </a:r>
          </a:p>
          <a:p>
            <a:pPr marL="514350" indent="-514350">
              <a:lnSpc>
                <a:spcPct val="100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US" sz="2400" dirty="0"/>
              <a:t>We have UM courses on Positive psychology and Positive Education</a:t>
            </a:r>
          </a:p>
          <a:p>
            <a:pPr marL="514350" indent="-514350">
              <a:lnSpc>
                <a:spcPct val="100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US" sz="2400" dirty="0"/>
              <a:t>We work with Um Wellness and other campus entities to promote wellbeing, connection, and emotional agency</a:t>
            </a:r>
          </a:p>
          <a:p>
            <a:pPr marL="514350" indent="-514350">
              <a:lnSpc>
                <a:spcPct val="100000"/>
              </a:lnSpc>
              <a:spcAft>
                <a:spcPts val="1800"/>
              </a:spcAft>
              <a:buFont typeface="+mj-lt"/>
              <a:buAutoNum type="arabicPeriod"/>
            </a:pPr>
            <a:r>
              <a:rPr lang="en-US" sz="2400" dirty="0"/>
              <a:t>Our website has a lesson plan repository and other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C1958F-1EDB-1CFB-CC2D-BA86F1F26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" y="0"/>
            <a:ext cx="4121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01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BFEB28-2D5E-56C6-5CD0-E3F04402E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71962511-1F44-FE6C-1D06-9290F0479B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41A3E2-84B6-BFA4-9588-16229A901C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91" t="16788" r="-2" b="11289"/>
          <a:stretch>
            <a:fillRect/>
          </a:stretch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5C6271C8-D408-1550-1181-845CBFB2C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0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2AD0F6-E837-6A6B-1332-1E4932A44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184904" cy="286389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You Can Help</a:t>
            </a:r>
            <a:br>
              <a:rPr lang="en-US" sz="5400" b="1" dirty="0">
                <a:solidFill>
                  <a:srgbClr val="FFFF00"/>
                </a:solidFill>
              </a:rPr>
            </a:br>
            <a:br>
              <a:rPr lang="en-US" sz="54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Flood the AI Zone</a:t>
            </a:r>
            <a:br>
              <a:rPr lang="en-US" sz="5400" b="1" dirty="0">
                <a:solidFill>
                  <a:schemeClr val="bg1"/>
                </a:solidFill>
              </a:rPr>
            </a:b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461282C-8E09-9E93-D52A-814712689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93988D6-8F05-0DFD-A666-90B7A37BC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085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264AD-8026-F3B7-E36D-5356A7619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qr code on a square&#10;&#10;AI-generated content may be incorrect.">
            <a:extLst>
              <a:ext uri="{FF2B5EF4-FFF2-40B4-BE49-F238E27FC236}">
                <a16:creationId xmlns:a16="http://schemas.microsoft.com/office/drawing/2014/main" id="{CFEE0691-E388-7B9B-87F7-5EA7BE578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42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51F95-0E23-7CC3-A8F4-E736FC0B3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399" y="1367673"/>
            <a:ext cx="6587893" cy="4274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800" dirty="0">
                <a:solidFill>
                  <a:srgbClr val="FFFF00"/>
                </a:solidFill>
                <a:latin typeface="+mn-lt"/>
              </a:rPr>
              <a:t>Closing</a:t>
            </a:r>
            <a:br>
              <a:rPr lang="en-US" sz="8800" dirty="0">
                <a:solidFill>
                  <a:srgbClr val="FFFF00"/>
                </a:solidFill>
                <a:latin typeface="+mn-lt"/>
              </a:rPr>
            </a:br>
            <a:r>
              <a:rPr lang="en-US" sz="8800" dirty="0">
                <a:solidFill>
                  <a:srgbClr val="FFFF00"/>
                </a:solidFill>
                <a:latin typeface="+mn-lt"/>
              </a:rPr>
              <a:t>Story</a:t>
            </a:r>
            <a:br>
              <a:rPr lang="en-US" sz="8800" dirty="0">
                <a:solidFill>
                  <a:srgbClr val="FFFF00"/>
                </a:solidFill>
                <a:latin typeface="+mn-lt"/>
              </a:rPr>
            </a:br>
            <a:br>
              <a:rPr lang="en-US" sz="8800" dirty="0">
                <a:solidFill>
                  <a:srgbClr val="FFFF00"/>
                </a:solidFill>
                <a:latin typeface="+mn-lt"/>
              </a:rPr>
            </a:br>
            <a:r>
              <a:rPr lang="en-US" sz="3200" dirty="0">
                <a:solidFill>
                  <a:srgbClr val="FFFF00"/>
                </a:solidFill>
                <a:latin typeface="+mn-lt"/>
              </a:rPr>
              <a:t>Alternatives to Suicide . . .</a:t>
            </a:r>
          </a:p>
        </p:txBody>
      </p:sp>
      <p:pic>
        <p:nvPicPr>
          <p:cNvPr id="3" name="Content Placeholder 2" descr="A person opening a door&#10;&#10;AI-generated content may be incorrect.">
            <a:extLst>
              <a:ext uri="{FF2B5EF4-FFF2-40B4-BE49-F238E27FC236}">
                <a16:creationId xmlns:a16="http://schemas.microsoft.com/office/drawing/2014/main" id="{91BA9B76-C006-781B-953B-185A893A9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487" r="-2" b="-2"/>
          <a:stretch>
            <a:fillRect/>
          </a:stretch>
        </p:blipFill>
        <p:spPr>
          <a:xfrm>
            <a:off x="1" y="10"/>
            <a:ext cx="5809784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1631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0466" y="359596"/>
            <a:ext cx="4140014" cy="1160979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FFFF00"/>
                </a:solidFill>
                <a:latin typeface="+mn-lt"/>
              </a:rPr>
              <a:t>Final Review</a:t>
            </a:r>
            <a:endParaRPr lang="en-US" sz="54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5" name="Picture 4" descr="A group of pigs lying in grass&#10;&#10;AI-generated content may be incorrect.">
            <a:extLst>
              <a:ext uri="{FF2B5EF4-FFF2-40B4-BE49-F238E27FC236}">
                <a16:creationId xmlns:a16="http://schemas.microsoft.com/office/drawing/2014/main" id="{7CC22253-9C83-B712-2E59-34188D372E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458" r="9340" b="-1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1326" y="1520575"/>
            <a:ext cx="4327778" cy="5095981"/>
          </a:xfrm>
        </p:spPr>
        <p:txBody>
          <a:bodyPr>
            <a:no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4000" dirty="0">
                <a:solidFill>
                  <a:schemeClr val="bg1"/>
                </a:solidFill>
              </a:rPr>
              <a:t>What Do </a:t>
            </a:r>
            <a:r>
              <a:rPr lang="en-US" sz="4000" dirty="0">
                <a:solidFill>
                  <a:srgbClr val="FFFF00"/>
                </a:solidFill>
              </a:rPr>
              <a:t>YOU</a:t>
            </a:r>
            <a:r>
              <a:rPr lang="en-US" sz="4000" dirty="0">
                <a:solidFill>
                  <a:schemeClr val="bg1"/>
                </a:solidFill>
              </a:rPr>
              <a:t> want to remember? 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4000" dirty="0">
                <a:solidFill>
                  <a:srgbClr val="FFFF00"/>
                </a:solidFill>
              </a:rPr>
              <a:t>How</a:t>
            </a:r>
            <a:r>
              <a:rPr lang="en-US" sz="4000" dirty="0">
                <a:solidFill>
                  <a:schemeClr val="bg1"/>
                </a:solidFill>
              </a:rPr>
              <a:t> will you remember it?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4000" dirty="0">
                <a:solidFill>
                  <a:srgbClr val="FFFF00"/>
                </a:solidFill>
              </a:rPr>
              <a:t>You’ll be awake tonight </a:t>
            </a:r>
            <a:r>
              <a:rPr lang="en-US" sz="4000" dirty="0">
                <a:solidFill>
                  <a:schemeClr val="bg1"/>
                </a:solidFill>
              </a:rPr>
              <a:t>anyway, so try 3GTs</a:t>
            </a:r>
          </a:p>
        </p:txBody>
      </p:sp>
    </p:spTree>
    <p:extLst>
      <p:ext uri="{BB962C8B-B14F-4D97-AF65-F5344CB8AC3E}">
        <p14:creationId xmlns:p14="http://schemas.microsoft.com/office/powerpoint/2010/main" val="2470266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8B9A81-FA15-348A-F0B3-E1A06BAD3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DF0F82E-DE99-924E-EBFF-68AC40220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C50802-BD81-D3D0-B711-F022AAE30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399" y="1367673"/>
            <a:ext cx="6587893" cy="4274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8800" dirty="0">
                <a:solidFill>
                  <a:srgbClr val="FFFF00"/>
                </a:solidFill>
                <a:latin typeface="+mn-lt"/>
              </a:rPr>
              <a:t>Bonus Slides</a:t>
            </a:r>
            <a:br>
              <a:rPr lang="en-US" sz="8800" dirty="0">
                <a:solidFill>
                  <a:srgbClr val="FFFF00"/>
                </a:solidFill>
                <a:latin typeface="+mn-lt"/>
              </a:rPr>
            </a:br>
            <a:br>
              <a:rPr lang="en-US" sz="8800" dirty="0">
                <a:solidFill>
                  <a:srgbClr val="FFFF00"/>
                </a:solidFill>
                <a:latin typeface="+mn-lt"/>
              </a:rPr>
            </a:br>
            <a:r>
              <a:rPr lang="en-US" sz="3200" dirty="0">
                <a:solidFill>
                  <a:srgbClr val="FFFF00"/>
                </a:solidFill>
                <a:latin typeface="+mn-lt"/>
              </a:rPr>
              <a:t>On Savoring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BBD45DC-9932-D65B-5514-85C62937F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F527133-EEE6-3761-00EF-E75AD5545A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76AA946-F4A4-59E2-B51E-D1349153E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3948CA9-766E-ABE9-7261-46B5C2DA9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0"/>
            <a:ext cx="3886200" cy="683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27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C08EDA0-D5F6-4481-BBA8-966D95EC4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7789"/>
            <a:ext cx="12194769" cy="3531674"/>
            <a:chOff x="651279" y="532000"/>
            <a:chExt cx="10894639" cy="5747001"/>
          </a:xfrm>
        </p:grpSpPr>
        <p:sp>
          <p:nvSpPr>
            <p:cNvPr id="32" name="Color">
              <a:extLst>
                <a:ext uri="{FF2B5EF4-FFF2-40B4-BE49-F238E27FC236}">
                  <a16:creationId xmlns:a16="http://schemas.microsoft.com/office/drawing/2014/main" id="{CC23B4B4-906F-45F7-A1BD-F1DBF97EB4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Color">
              <a:extLst>
                <a:ext uri="{FF2B5EF4-FFF2-40B4-BE49-F238E27FC236}">
                  <a16:creationId xmlns:a16="http://schemas.microsoft.com/office/drawing/2014/main" id="{4CD72A2D-5584-4CC0-828C-F46BC42607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6476" y="532000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Content Placeholder 3" descr="A child smelling a rose&#10;&#10;AI-generated content may be incorrect.">
            <a:extLst>
              <a:ext uri="{FF2B5EF4-FFF2-40B4-BE49-F238E27FC236}">
                <a16:creationId xmlns:a16="http://schemas.microsoft.com/office/drawing/2014/main" id="{E3DEF76D-ACA1-5C65-0311-06D46BD3A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60" r="9408" b="2"/>
          <a:stretch>
            <a:fillRect/>
          </a:stretch>
        </p:blipFill>
        <p:spPr>
          <a:xfrm>
            <a:off x="6803647" y="1065276"/>
            <a:ext cx="4730214" cy="4727448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D1D4DBC-180F-4364-A77A-427818EEA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979919B-BEE8-434A-89DF-BE8E28142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CD2586-0E0D-473F-B583-24719041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0BAE38B-57E3-40D2-B225-F815D1C8D5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F0F9843-D824-455E-9174-8418FDCE5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6B526B7-0747-48BB-BDD0-E9E358F098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E5E2A43-EBD9-4E2B-8167-6EFCC3646E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EE56EB6-9B75-4BB0-A6E5-071CDEFC2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6B8AB75-392D-9598-F8A5-7502AA9B1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" y="3714516"/>
            <a:ext cx="6803647" cy="1421481"/>
          </a:xfrm>
        </p:spPr>
        <p:txBody>
          <a:bodyPr anchor="t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6600" b="1">
                <a:solidFill>
                  <a:schemeClr val="tx2"/>
                </a:solidFill>
                <a:latin typeface="Comic Sans MS"/>
                <a:ea typeface="Calibri"/>
                <a:cs typeface="Calibri"/>
              </a:rPr>
              <a:t>SAVORING </a:t>
            </a:r>
            <a:endParaRPr lang="en-US" sz="6600" b="1" dirty="0">
              <a:solidFill>
                <a:schemeClr val="tx2"/>
              </a:solidFill>
              <a:latin typeface="Comic Sans MS"/>
              <a:ea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chemeClr val="tx2"/>
                </a:solidFill>
                <a:latin typeface="Comic Sans MS"/>
                <a:ea typeface="Calibri"/>
                <a:cs typeface="Calibri"/>
              </a:rPr>
              <a:t>is an intentional focus on and lingering with pleasant/positive experiences</a:t>
            </a:r>
          </a:p>
          <a:p>
            <a:pPr marL="0" indent="0">
              <a:spcBef>
                <a:spcPts val="0"/>
              </a:spcBef>
              <a:buNone/>
            </a:pPr>
            <a:endParaRPr lang="en-US" b="1" dirty="0">
              <a:solidFill>
                <a:schemeClr val="tx2"/>
              </a:solidFill>
              <a:latin typeface="Comic Sans MS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  <a:latin typeface="Comic Sans MS"/>
                <a:ea typeface="Calibri"/>
                <a:cs typeface="Calibri"/>
              </a:rPr>
              <a:t>Let’s recall something worth savoring </a:t>
            </a:r>
          </a:p>
        </p:txBody>
      </p:sp>
    </p:spTree>
    <p:extLst>
      <p:ext uri="{BB962C8B-B14F-4D97-AF65-F5344CB8AC3E}">
        <p14:creationId xmlns:p14="http://schemas.microsoft.com/office/powerpoint/2010/main" val="4289540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46EDB2-BE08-1558-F544-9BE716BD5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Slide Background Fill">
            <a:extLst>
              <a:ext uri="{FF2B5EF4-FFF2-40B4-BE49-F238E27FC236}">
                <a16:creationId xmlns:a16="http://schemas.microsoft.com/office/drawing/2014/main" id="{94503312-0563-205A-5D41-0584D12B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olor Cover">
            <a:extLst>
              <a:ext uri="{FF2B5EF4-FFF2-40B4-BE49-F238E27FC236}">
                <a16:creationId xmlns:a16="http://schemas.microsoft.com/office/drawing/2014/main" id="{BDE9AFD8-50FD-8D50-1578-FCE32F9CC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948F4FF-56AB-3A76-2B11-46E35FD46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7789"/>
            <a:ext cx="12194769" cy="3531674"/>
            <a:chOff x="651279" y="532000"/>
            <a:chExt cx="10894639" cy="5747001"/>
          </a:xfrm>
        </p:grpSpPr>
        <p:sp>
          <p:nvSpPr>
            <p:cNvPr id="32" name="Color">
              <a:extLst>
                <a:ext uri="{FF2B5EF4-FFF2-40B4-BE49-F238E27FC236}">
                  <a16:creationId xmlns:a16="http://schemas.microsoft.com/office/drawing/2014/main" id="{C275E300-6E8A-D416-8110-814E8EBD3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Color">
              <a:extLst>
                <a:ext uri="{FF2B5EF4-FFF2-40B4-BE49-F238E27FC236}">
                  <a16:creationId xmlns:a16="http://schemas.microsoft.com/office/drawing/2014/main" id="{4CEA4093-9BEC-F336-04C9-F0C62FAB6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6476" y="532000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Content Placeholder 3" descr="A child smelling a rose&#10;&#10;AI-generated content may be incorrect.">
            <a:extLst>
              <a:ext uri="{FF2B5EF4-FFF2-40B4-BE49-F238E27FC236}">
                <a16:creationId xmlns:a16="http://schemas.microsoft.com/office/drawing/2014/main" id="{BDA17946-538C-CBE1-D9CC-547339B9B8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60" r="9408" b="2"/>
          <a:stretch>
            <a:fillRect/>
          </a:stretch>
        </p:blipFill>
        <p:spPr>
          <a:xfrm>
            <a:off x="6803647" y="1065276"/>
            <a:ext cx="4730214" cy="4727448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5235512-D114-788D-70AE-C1B8395D3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3E8CA5C-CF6D-54F5-BC60-707116BE6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49F9084-3280-E8DC-3544-13B2ADFB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EBFF7CD-A566-5E1B-4C41-9452B89D80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22BAEC7-C84E-468B-7ADB-1CDED267DF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33C1954-3EF4-7C4E-66E0-D4925A3C28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8499A99-F3C0-D643-1AE1-47B343370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8DC7CA-D377-4EFA-15B1-AA9F10D0BD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14BCDEC-D977-B947-4910-016FA44F3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826" y="3547432"/>
            <a:ext cx="6344433" cy="1588566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8000" b="1" dirty="0">
                <a:solidFill>
                  <a:schemeClr val="tx2"/>
                </a:solidFill>
                <a:latin typeface="Comic Sans MS"/>
                <a:ea typeface="Calibri"/>
                <a:cs typeface="Calibri"/>
              </a:rPr>
              <a:t>SAVORING </a:t>
            </a:r>
            <a:r>
              <a:rPr lang="en-US" sz="3200" b="1" dirty="0">
                <a:solidFill>
                  <a:schemeClr val="tx2"/>
                </a:solidFill>
                <a:latin typeface="Comic Sans MS"/>
                <a:ea typeface="Calibri"/>
                <a:cs typeface="Calibri"/>
              </a:rPr>
              <a:t>is the simplest PPI. . .but it’s an effective intervention for depression. How could it possibly treat depression?</a:t>
            </a:r>
          </a:p>
        </p:txBody>
      </p:sp>
    </p:spTree>
    <p:extLst>
      <p:ext uri="{BB962C8B-B14F-4D97-AF65-F5344CB8AC3E}">
        <p14:creationId xmlns:p14="http://schemas.microsoft.com/office/powerpoint/2010/main" val="526379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B7EA42-9A0A-10BE-87F7-DA32AB1C2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Slide Background Fill">
            <a:extLst>
              <a:ext uri="{FF2B5EF4-FFF2-40B4-BE49-F238E27FC236}">
                <a16:creationId xmlns:a16="http://schemas.microsoft.com/office/drawing/2014/main" id="{2C16DB8C-9819-C575-B053-38A020E48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Color Cover">
            <a:extLst>
              <a:ext uri="{FF2B5EF4-FFF2-40B4-BE49-F238E27FC236}">
                <a16:creationId xmlns:a16="http://schemas.microsoft.com/office/drawing/2014/main" id="{50F3D93A-3502-BCA4-5499-144798479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361E0A4-6E3F-7D5E-3F7F-515CD3E9D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27789"/>
            <a:ext cx="12194769" cy="3531674"/>
            <a:chOff x="651279" y="532000"/>
            <a:chExt cx="10894639" cy="5747001"/>
          </a:xfrm>
        </p:grpSpPr>
        <p:sp>
          <p:nvSpPr>
            <p:cNvPr id="32" name="Color">
              <a:extLst>
                <a:ext uri="{FF2B5EF4-FFF2-40B4-BE49-F238E27FC236}">
                  <a16:creationId xmlns:a16="http://schemas.microsoft.com/office/drawing/2014/main" id="{44390304-E585-0C6E-5481-0B8253BEB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Color">
              <a:extLst>
                <a:ext uri="{FF2B5EF4-FFF2-40B4-BE49-F238E27FC236}">
                  <a16:creationId xmlns:a16="http://schemas.microsoft.com/office/drawing/2014/main" id="{E92A4F5B-DE3E-5861-072E-8463CFF41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6476" y="532000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Content Placeholder 3" descr="A child smelling a rose&#10;&#10;AI-generated content may be incorrect.">
            <a:extLst>
              <a:ext uri="{FF2B5EF4-FFF2-40B4-BE49-F238E27FC236}">
                <a16:creationId xmlns:a16="http://schemas.microsoft.com/office/drawing/2014/main" id="{064834DC-31E0-2281-0EB6-5992B749CD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560" r="9408" b="2"/>
          <a:stretch>
            <a:fillRect/>
          </a:stretch>
        </p:blipFill>
        <p:spPr>
          <a:xfrm>
            <a:off x="6803647" y="1065276"/>
            <a:ext cx="4730214" cy="4727448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764B64F-AF72-8DFE-C476-9C7F24555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E2D600E-728C-951A-3E71-701A9FEA2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3555D91-30B7-C009-89B9-C3FC86798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1B6BE0A-DCFD-14A9-92E9-4BBE049574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102A60F-F74F-7DCE-416B-B57C79EBE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6CF2F8C-0FCE-431C-8ADB-FABDE604F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1A08253-DC99-03A9-BE32-747A287EB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0C0AA12-C3F8-D17E-27FC-9825523E2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E5718A87-999C-BEB5-83D9-575A53F54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888" y="1007930"/>
            <a:ext cx="6552371" cy="5837140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8000" b="1" dirty="0">
                <a:solidFill>
                  <a:srgbClr val="FFC000"/>
                </a:solidFill>
                <a:latin typeface="Comic Sans MS"/>
                <a:ea typeface="Calibri"/>
                <a:cs typeface="Calibri"/>
              </a:rPr>
              <a:t>SAVORING</a:t>
            </a:r>
          </a:p>
          <a:p>
            <a:pPr marL="0" indent="0">
              <a:buNone/>
            </a:pPr>
            <a:endParaRPr lang="en-US" sz="8000" b="1" dirty="0">
              <a:solidFill>
                <a:schemeClr val="tx2"/>
              </a:solidFill>
              <a:latin typeface="Comic Sans MS"/>
              <a:ea typeface="Calibri"/>
              <a:cs typeface="Calibri"/>
            </a:endParaRP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3200" b="1" dirty="0">
                <a:solidFill>
                  <a:schemeClr val="tx2"/>
                </a:solidFill>
                <a:latin typeface="Comic Sans MS"/>
                <a:ea typeface="Calibri"/>
                <a:cs typeface="Calibri"/>
              </a:rPr>
              <a:t>It’s not the dopamine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3200" b="1" dirty="0">
                <a:solidFill>
                  <a:schemeClr val="tx2"/>
                </a:solidFill>
                <a:latin typeface="Comic Sans MS"/>
                <a:ea typeface="Calibri"/>
                <a:cs typeface="Calibri"/>
              </a:rPr>
              <a:t>It’s emotional agency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en-US" sz="3200" b="1" dirty="0">
                <a:solidFill>
                  <a:schemeClr val="tx2"/>
                </a:solidFill>
                <a:latin typeface="Comic Sans MS"/>
                <a:ea typeface="Calibri"/>
                <a:cs typeface="Calibri"/>
              </a:rPr>
              <a:t>Savoring helps us feel a greater sense of emotional agency!</a:t>
            </a:r>
          </a:p>
        </p:txBody>
      </p:sp>
    </p:spTree>
    <p:extLst>
      <p:ext uri="{BB962C8B-B14F-4D97-AF65-F5344CB8AC3E}">
        <p14:creationId xmlns:p14="http://schemas.microsoft.com/office/powerpoint/2010/main" val="963918031"/>
      </p:ext>
    </p:extLst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Custom 3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2EAE1"/>
      </a:accent1>
      <a:accent2>
        <a:srgbClr val="AD1F1F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811717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.potx" id="{F3EA0D10-81D8-413D-A4CA-F5D1D5CC8037}" vid="{9BA86A48-81B4-441C-9F07-EEAF91A8FC35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5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6.xml><?xml version="1.0" encoding="utf-8"?>
<a:theme xmlns:a="http://schemas.openxmlformats.org/drawingml/2006/main" name="1_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2545</TotalTime>
  <Words>951</Words>
  <Application>Microsoft Office PowerPoint</Application>
  <PresentationFormat>Widescreen</PresentationFormat>
  <Paragraphs>109</Paragraphs>
  <Slides>27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27</vt:i4>
      </vt:variant>
    </vt:vector>
  </HeadingPairs>
  <TitlesOfParts>
    <vt:vector size="47" baseType="lpstr">
      <vt:lpstr>Abadi</vt:lpstr>
      <vt:lpstr>Aptos</vt:lpstr>
      <vt:lpstr>Aptos Display</vt:lpstr>
      <vt:lpstr>Arial</vt:lpstr>
      <vt:lpstr>Arial Nova</vt:lpstr>
      <vt:lpstr>Avenir Next LT Pro Light</vt:lpstr>
      <vt:lpstr>Calibri</vt:lpstr>
      <vt:lpstr>Calibri Light</vt:lpstr>
      <vt:lpstr>Century Gothic</vt:lpstr>
      <vt:lpstr>Comic Sans MS</vt:lpstr>
      <vt:lpstr>Gill Sans MT</vt:lpstr>
      <vt:lpstr>Tw Cen MT</vt:lpstr>
      <vt:lpstr>Wingdings</vt:lpstr>
      <vt:lpstr>Wingdings 3</vt:lpstr>
      <vt:lpstr>Office Theme</vt:lpstr>
      <vt:lpstr>Theme1</vt:lpstr>
      <vt:lpstr>1_Office Theme</vt:lpstr>
      <vt:lpstr>Gallery</vt:lpstr>
      <vt:lpstr>Ion</vt:lpstr>
      <vt:lpstr>1_Droplet</vt:lpstr>
      <vt:lpstr>       </vt:lpstr>
      <vt:lpstr>Gratitude  First </vt:lpstr>
      <vt:lpstr>Learning (Learner) Objectives</vt:lpstr>
      <vt:lpstr>Opening Story  That Dog Don’t Hunt Grow Skills and Strengths</vt:lpstr>
      <vt:lpstr>Why CAPE Exists   We’re moving from:   What’s Wrong with YOU?  To   What’s Strong with YOU?  Because the closer we look at what’s strong the more we discover</vt:lpstr>
      <vt:lpstr>What Makes Happiness Hard?   Five big truths  We know all too well the data on distress </vt:lpstr>
      <vt:lpstr>What’s Wrong??</vt:lpstr>
      <vt:lpstr>Big Truth 5 and PPI #1   The Wrong Happiness</vt:lpstr>
      <vt:lpstr>Pursuit of Happiness?  It depends. . .</vt:lpstr>
      <vt:lpstr>PowerPoint Presentation</vt:lpstr>
      <vt:lpstr>The Best Definition and You?</vt:lpstr>
      <vt:lpstr>Activity</vt:lpstr>
      <vt:lpstr>     Flip the Script</vt:lpstr>
      <vt:lpstr>PPI #2: Music and Mood</vt:lpstr>
      <vt:lpstr>#3: Three Good Things</vt:lpstr>
      <vt:lpstr>Three Good Things</vt:lpstr>
      <vt:lpstr>PowerPoint Presentation</vt:lpstr>
      <vt:lpstr>Ideas for Practice</vt:lpstr>
      <vt:lpstr>What’s Happening At CAPE?</vt:lpstr>
      <vt:lpstr>You Can Help  Flood the AI Zone </vt:lpstr>
      <vt:lpstr>PowerPoint Presentation</vt:lpstr>
      <vt:lpstr>Closing Story  Alternatives to Suicide . . .</vt:lpstr>
      <vt:lpstr>Final Review</vt:lpstr>
      <vt:lpstr>Bonus Slides  On Savoring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of Behavioral Health</dc:title>
  <dc:creator>Molloy, Molly</dc:creator>
  <cp:lastModifiedBy>Sommers-Flanagan, John</cp:lastModifiedBy>
  <cp:revision>120</cp:revision>
  <dcterms:created xsi:type="dcterms:W3CDTF">2020-07-24T22:22:05Z</dcterms:created>
  <dcterms:modified xsi:type="dcterms:W3CDTF">2026-10-15T18:51:43Z</dcterms:modified>
</cp:coreProperties>
</file>