
<file path=[Content_Types].xml><?xml version="1.0" encoding="utf-8"?>
<Types xmlns="http://schemas.openxmlformats.org/package/2006/content-types">
  <Default Extension="fna&amp;_nc_gid=HK1qCjGJREWXIIsXEWXNBA&amp;_nc_ss=7b2a8&amp;oh=00_AQJ0UG-8QVroyKCLeh5cPoRz64roH5jxQVVlY5RE_pD4gQ&amp;oe=6A9E0FC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24"/>
  </p:notesMasterIdLst>
  <p:sldIdLst>
    <p:sldId id="256" r:id="rId2"/>
    <p:sldId id="268" r:id="rId3"/>
    <p:sldId id="298" r:id="rId4"/>
    <p:sldId id="300" r:id="rId5"/>
    <p:sldId id="273" r:id="rId6"/>
    <p:sldId id="283" r:id="rId7"/>
    <p:sldId id="276" r:id="rId8"/>
    <p:sldId id="281" r:id="rId9"/>
    <p:sldId id="284" r:id="rId10"/>
    <p:sldId id="297" r:id="rId11"/>
    <p:sldId id="303" r:id="rId12"/>
    <p:sldId id="304" r:id="rId13"/>
    <p:sldId id="294" r:id="rId14"/>
    <p:sldId id="292" r:id="rId15"/>
    <p:sldId id="279" r:id="rId16"/>
    <p:sldId id="299" r:id="rId17"/>
    <p:sldId id="306" r:id="rId18"/>
    <p:sldId id="296" r:id="rId19"/>
    <p:sldId id="286" r:id="rId20"/>
    <p:sldId id="287" r:id="rId21"/>
    <p:sldId id="291" r:id="rId22"/>
    <p:sldId id="27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1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D16582-EE11-457B-AE64-E636EC8985D2}" v="2" dt="2026-09-28T01:53:38.4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48" autoAdjust="0"/>
    <p:restoredTop sz="86792" autoAdjust="0"/>
  </p:normalViewPr>
  <p:slideViewPr>
    <p:cSldViewPr snapToGrid="0">
      <p:cViewPr varScale="1">
        <p:scale>
          <a:sx n="103" d="100"/>
          <a:sy n="103" d="100"/>
        </p:scale>
        <p:origin x="688" y="176"/>
      </p:cViewPr>
      <p:guideLst>
        <p:guide orient="horz" pos="2160"/>
        <p:guide pos="3816"/>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mmers-Flanagan, John" userId="531d1575-cd8e-4db2-bd0c-cc5c3c796a50" providerId="ADAL" clId="{F28A4E21-BF61-4C43-A2D0-A133B1B6F1EF}"/>
    <pc:docChg chg="undo custSel addSld delSld modSld">
      <pc:chgData name="Sommers-Flanagan, John" userId="531d1575-cd8e-4db2-bd0c-cc5c3c796a50" providerId="ADAL" clId="{F28A4E21-BF61-4C43-A2D0-A133B1B6F1EF}" dt="2026-09-28T01:55:52.763" v="662" actId="47"/>
      <pc:docMkLst>
        <pc:docMk/>
      </pc:docMkLst>
      <pc:sldChg chg="modSp mod">
        <pc:chgData name="Sommers-Flanagan, John" userId="531d1575-cd8e-4db2-bd0c-cc5c3c796a50" providerId="ADAL" clId="{F28A4E21-BF61-4C43-A2D0-A133B1B6F1EF}" dt="2026-09-28T01:24:44.893" v="45" actId="20577"/>
        <pc:sldMkLst>
          <pc:docMk/>
          <pc:sldMk cId="1890967095" sldId="268"/>
        </pc:sldMkLst>
        <pc:spChg chg="mod">
          <ac:chgData name="Sommers-Flanagan, John" userId="531d1575-cd8e-4db2-bd0c-cc5c3c796a50" providerId="ADAL" clId="{F28A4E21-BF61-4C43-A2D0-A133B1B6F1EF}" dt="2026-09-28T01:24:44.893" v="45" actId="20577"/>
          <ac:spMkLst>
            <pc:docMk/>
            <pc:sldMk cId="1890967095" sldId="268"/>
            <ac:spMk id="3" creationId="{5895B94E-AAFB-A938-13AC-7F018E1DE781}"/>
          </ac:spMkLst>
        </pc:spChg>
      </pc:sldChg>
      <pc:sldChg chg="add del">
        <pc:chgData name="Sommers-Flanagan, John" userId="531d1575-cd8e-4db2-bd0c-cc5c3c796a50" providerId="ADAL" clId="{F28A4E21-BF61-4C43-A2D0-A133B1B6F1EF}" dt="2026-09-28T01:55:52.763" v="662" actId="47"/>
        <pc:sldMkLst>
          <pc:docMk/>
          <pc:sldMk cId="2316947092" sldId="269"/>
        </pc:sldMkLst>
      </pc:sldChg>
      <pc:sldChg chg="del">
        <pc:chgData name="Sommers-Flanagan, John" userId="531d1575-cd8e-4db2-bd0c-cc5c3c796a50" providerId="ADAL" clId="{F28A4E21-BF61-4C43-A2D0-A133B1B6F1EF}" dt="2026-09-28T01:55:06.868" v="658" actId="47"/>
        <pc:sldMkLst>
          <pc:docMk/>
          <pc:sldMk cId="1441511833" sldId="275"/>
        </pc:sldMkLst>
      </pc:sldChg>
      <pc:sldChg chg="del">
        <pc:chgData name="Sommers-Flanagan, John" userId="531d1575-cd8e-4db2-bd0c-cc5c3c796a50" providerId="ADAL" clId="{F28A4E21-BF61-4C43-A2D0-A133B1B6F1EF}" dt="2026-09-28T01:54:59.405" v="656" actId="47"/>
        <pc:sldMkLst>
          <pc:docMk/>
          <pc:sldMk cId="1377526964" sldId="277"/>
        </pc:sldMkLst>
      </pc:sldChg>
      <pc:sldChg chg="del">
        <pc:chgData name="Sommers-Flanagan, John" userId="531d1575-cd8e-4db2-bd0c-cc5c3c796a50" providerId="ADAL" clId="{F28A4E21-BF61-4C43-A2D0-A133B1B6F1EF}" dt="2026-09-28T01:55:48.132" v="661" actId="47"/>
        <pc:sldMkLst>
          <pc:docMk/>
          <pc:sldMk cId="4012946068" sldId="278"/>
        </pc:sldMkLst>
      </pc:sldChg>
      <pc:sldChg chg="del">
        <pc:chgData name="Sommers-Flanagan, John" userId="531d1575-cd8e-4db2-bd0c-cc5c3c796a50" providerId="ADAL" clId="{F28A4E21-BF61-4C43-A2D0-A133B1B6F1EF}" dt="2026-09-28T01:55:05.658" v="657" actId="47"/>
        <pc:sldMkLst>
          <pc:docMk/>
          <pc:sldMk cId="1422182522" sldId="280"/>
        </pc:sldMkLst>
      </pc:sldChg>
      <pc:sldChg chg="modSp mod">
        <pc:chgData name="Sommers-Flanagan, John" userId="531d1575-cd8e-4db2-bd0c-cc5c3c796a50" providerId="ADAL" clId="{F28A4E21-BF61-4C43-A2D0-A133B1B6F1EF}" dt="2026-09-28T01:32:54.560" v="51" actId="20577"/>
        <pc:sldMkLst>
          <pc:docMk/>
          <pc:sldMk cId="2993615623" sldId="283"/>
        </pc:sldMkLst>
        <pc:spChg chg="mod">
          <ac:chgData name="Sommers-Flanagan, John" userId="531d1575-cd8e-4db2-bd0c-cc5c3c796a50" providerId="ADAL" clId="{F28A4E21-BF61-4C43-A2D0-A133B1B6F1EF}" dt="2026-09-28T01:32:54.560" v="51" actId="20577"/>
          <ac:spMkLst>
            <pc:docMk/>
            <pc:sldMk cId="2993615623" sldId="283"/>
            <ac:spMk id="4" creationId="{CC0C6619-1857-293A-5580-9013617AF58D}"/>
          </ac:spMkLst>
        </pc:spChg>
      </pc:sldChg>
      <pc:sldChg chg="modSp mod">
        <pc:chgData name="Sommers-Flanagan, John" userId="531d1575-cd8e-4db2-bd0c-cc5c3c796a50" providerId="ADAL" clId="{F28A4E21-BF61-4C43-A2D0-A133B1B6F1EF}" dt="2026-09-28T01:43:24.289" v="107" actId="20577"/>
        <pc:sldMkLst>
          <pc:docMk/>
          <pc:sldMk cId="2268034397" sldId="285"/>
        </pc:sldMkLst>
        <pc:graphicFrameChg chg="modGraphic">
          <ac:chgData name="Sommers-Flanagan, John" userId="531d1575-cd8e-4db2-bd0c-cc5c3c796a50" providerId="ADAL" clId="{F28A4E21-BF61-4C43-A2D0-A133B1B6F1EF}" dt="2026-09-28T01:43:24.289" v="107" actId="20577"/>
          <ac:graphicFrameMkLst>
            <pc:docMk/>
            <pc:sldMk cId="2268034397" sldId="285"/>
            <ac:graphicFrameMk id="4" creationId="{466A4600-1D09-FEB8-B638-1D013876EAE6}"/>
          </ac:graphicFrameMkLst>
        </pc:graphicFrameChg>
      </pc:sldChg>
      <pc:sldChg chg="modSp mod">
        <pc:chgData name="Sommers-Flanagan, John" userId="531d1575-cd8e-4db2-bd0c-cc5c3c796a50" providerId="ADAL" clId="{F28A4E21-BF61-4C43-A2D0-A133B1B6F1EF}" dt="2026-09-28T01:53:42.958" v="653" actId="6549"/>
        <pc:sldMkLst>
          <pc:docMk/>
          <pc:sldMk cId="353006094" sldId="286"/>
        </pc:sldMkLst>
        <pc:spChg chg="mod">
          <ac:chgData name="Sommers-Flanagan, John" userId="531d1575-cd8e-4db2-bd0c-cc5c3c796a50" providerId="ADAL" clId="{F28A4E21-BF61-4C43-A2D0-A133B1B6F1EF}" dt="2026-09-28T01:47:53.556" v="352" actId="20577"/>
          <ac:spMkLst>
            <pc:docMk/>
            <pc:sldMk cId="353006094" sldId="286"/>
            <ac:spMk id="4" creationId="{FB50C84F-61A7-CCB8-EDB0-BC84C558B10F}"/>
          </ac:spMkLst>
        </pc:spChg>
        <pc:spChg chg="mod">
          <ac:chgData name="Sommers-Flanagan, John" userId="531d1575-cd8e-4db2-bd0c-cc5c3c796a50" providerId="ADAL" clId="{F28A4E21-BF61-4C43-A2D0-A133B1B6F1EF}" dt="2026-09-28T01:53:42.958" v="653" actId="6549"/>
          <ac:spMkLst>
            <pc:docMk/>
            <pc:sldMk cId="353006094" sldId="286"/>
            <ac:spMk id="5" creationId="{486C6DF6-1BCA-7A66-E2CB-5F6E886D8296}"/>
          </ac:spMkLst>
        </pc:spChg>
      </pc:sldChg>
      <pc:sldChg chg="modSp mod">
        <pc:chgData name="Sommers-Flanagan, John" userId="531d1575-cd8e-4db2-bd0c-cc5c3c796a50" providerId="ADAL" clId="{F28A4E21-BF61-4C43-A2D0-A133B1B6F1EF}" dt="2026-09-28T01:52:00.877" v="647" actId="20577"/>
        <pc:sldMkLst>
          <pc:docMk/>
          <pc:sldMk cId="2466018554" sldId="287"/>
        </pc:sldMkLst>
        <pc:spChg chg="mod">
          <ac:chgData name="Sommers-Flanagan, John" userId="531d1575-cd8e-4db2-bd0c-cc5c3c796a50" providerId="ADAL" clId="{F28A4E21-BF61-4C43-A2D0-A133B1B6F1EF}" dt="2026-09-28T01:52:00.877" v="647" actId="20577"/>
          <ac:spMkLst>
            <pc:docMk/>
            <pc:sldMk cId="2466018554" sldId="287"/>
            <ac:spMk id="4" creationId="{69622568-82D1-3BE1-9EA7-9C0539937C4A}"/>
          </ac:spMkLst>
        </pc:spChg>
      </pc:sldChg>
      <pc:sldChg chg="del">
        <pc:chgData name="Sommers-Flanagan, John" userId="531d1575-cd8e-4db2-bd0c-cc5c3c796a50" providerId="ADAL" clId="{F28A4E21-BF61-4C43-A2D0-A133B1B6F1EF}" dt="2026-09-28T01:55:33.958" v="659" actId="47"/>
        <pc:sldMkLst>
          <pc:docMk/>
          <pc:sldMk cId="2738999525" sldId="288"/>
        </pc:sldMkLst>
      </pc:sldChg>
      <pc:sldChg chg="del">
        <pc:chgData name="Sommers-Flanagan, John" userId="531d1575-cd8e-4db2-bd0c-cc5c3c796a50" providerId="ADAL" clId="{F28A4E21-BF61-4C43-A2D0-A133B1B6F1EF}" dt="2026-09-28T01:55:35.344" v="660" actId="47"/>
        <pc:sldMkLst>
          <pc:docMk/>
          <pc:sldMk cId="1317926137" sldId="289"/>
        </pc:sldMkLst>
      </pc:sldChg>
      <pc:sldChg chg="modSp mod">
        <pc:chgData name="Sommers-Flanagan, John" userId="531d1575-cd8e-4db2-bd0c-cc5c3c796a50" providerId="ADAL" clId="{F28A4E21-BF61-4C43-A2D0-A133B1B6F1EF}" dt="2026-09-28T01:45:07.394" v="285" actId="20577"/>
        <pc:sldMkLst>
          <pc:docMk/>
          <pc:sldMk cId="1004896419" sldId="296"/>
        </pc:sldMkLst>
        <pc:spChg chg="mod">
          <ac:chgData name="Sommers-Flanagan, John" userId="531d1575-cd8e-4db2-bd0c-cc5c3c796a50" providerId="ADAL" clId="{F28A4E21-BF61-4C43-A2D0-A133B1B6F1EF}" dt="2026-09-28T01:45:07.394" v="285" actId="20577"/>
          <ac:spMkLst>
            <pc:docMk/>
            <pc:sldMk cId="1004896419" sldId="296"/>
            <ac:spMk id="3" creationId="{CC2EC0C1-41E2-4F40-995B-78F5C74D20BE}"/>
          </ac:spMkLst>
        </pc:spChg>
      </pc:sldChg>
      <pc:sldChg chg="modSp mod">
        <pc:chgData name="Sommers-Flanagan, John" userId="531d1575-cd8e-4db2-bd0c-cc5c3c796a50" providerId="ADAL" clId="{F28A4E21-BF61-4C43-A2D0-A133B1B6F1EF}" dt="2026-09-28T01:37:02.010" v="105" actId="20577"/>
        <pc:sldMkLst>
          <pc:docMk/>
          <pc:sldMk cId="959366082" sldId="297"/>
        </pc:sldMkLst>
        <pc:spChg chg="mod">
          <ac:chgData name="Sommers-Flanagan, John" userId="531d1575-cd8e-4db2-bd0c-cc5c3c796a50" providerId="ADAL" clId="{F28A4E21-BF61-4C43-A2D0-A133B1B6F1EF}" dt="2026-09-28T01:37:02.010" v="105" actId="20577"/>
          <ac:spMkLst>
            <pc:docMk/>
            <pc:sldMk cId="959366082" sldId="297"/>
            <ac:spMk id="5" creationId="{2E1588D7-8418-5CEF-2DAD-E76551C6044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A3A13A-8954-F642-A331-BEB094648968}" type="datetimeFigureOut">
              <a:rPr lang="en-US" smtClean="0"/>
              <a:t>9/30/26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0E75E1-F10D-374F-BBF3-1980B972CA92}" type="slidenum">
              <a:rPr lang="en-US" smtClean="0"/>
              <a:t>‹#›</a:t>
            </a:fld>
            <a:endParaRPr lang="en-US"/>
          </a:p>
        </p:txBody>
      </p:sp>
    </p:spTree>
    <p:extLst>
      <p:ext uri="{BB962C8B-B14F-4D97-AF65-F5344CB8AC3E}">
        <p14:creationId xmlns:p14="http://schemas.microsoft.com/office/powerpoint/2010/main" val="1900439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dx.doi.org/10.15585/mmwr.su7201a2"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0E75E1-F10D-374F-BBF3-1980B972CA92}" type="slidenum">
              <a:rPr lang="en-US" smtClean="0"/>
              <a:t>1</a:t>
            </a:fld>
            <a:endParaRPr lang="en-US"/>
          </a:p>
        </p:txBody>
      </p:sp>
    </p:spTree>
    <p:extLst>
      <p:ext uri="{BB962C8B-B14F-4D97-AF65-F5344CB8AC3E}">
        <p14:creationId xmlns:p14="http://schemas.microsoft.com/office/powerpoint/2010/main" val="42725460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FC2BC-EB2D-7A0F-812B-B09598EA38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563972-5AE7-0EC9-B059-F206FFA770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EA9B64-C8EA-88CC-6ABB-CE6BB2AFED2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A0000E2-137D-75F9-3CCB-0B8936FE170C}"/>
              </a:ext>
            </a:extLst>
          </p:cNvPr>
          <p:cNvSpPr>
            <a:spLocks noGrp="1"/>
          </p:cNvSpPr>
          <p:nvPr>
            <p:ph type="sldNum" sz="quarter" idx="5"/>
          </p:nvPr>
        </p:nvSpPr>
        <p:spPr/>
        <p:txBody>
          <a:bodyPr/>
          <a:lstStyle/>
          <a:p>
            <a:fld id="{4E0E75E1-F10D-374F-BBF3-1980B972CA92}" type="slidenum">
              <a:rPr lang="en-US" smtClean="0"/>
              <a:t>4</a:t>
            </a:fld>
            <a:endParaRPr lang="en-US"/>
          </a:p>
        </p:txBody>
      </p:sp>
    </p:spTree>
    <p:extLst>
      <p:ext uri="{BB962C8B-B14F-4D97-AF65-F5344CB8AC3E}">
        <p14:creationId xmlns:p14="http://schemas.microsoft.com/office/powerpoint/2010/main" val="42902727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0E75E1-F10D-374F-BBF3-1980B972CA92}" type="slidenum">
              <a:rPr lang="en-US" smtClean="0"/>
              <a:t>5</a:t>
            </a:fld>
            <a:endParaRPr lang="en-US"/>
          </a:p>
        </p:txBody>
      </p:sp>
    </p:spTree>
    <p:extLst>
      <p:ext uri="{BB962C8B-B14F-4D97-AF65-F5344CB8AC3E}">
        <p14:creationId xmlns:p14="http://schemas.microsoft.com/office/powerpoint/2010/main" val="3981771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B6DCC-325D-31D6-2233-D81D9998CF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F84CD6-6AC3-3111-E37E-8813046AD3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1148BF-02A2-528F-6128-1D11872E10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E7EF092-693A-5E52-0459-0AD22E1AE99A}"/>
              </a:ext>
            </a:extLst>
          </p:cNvPr>
          <p:cNvSpPr>
            <a:spLocks noGrp="1"/>
          </p:cNvSpPr>
          <p:nvPr>
            <p:ph type="sldNum" sz="quarter" idx="5"/>
          </p:nvPr>
        </p:nvSpPr>
        <p:spPr/>
        <p:txBody>
          <a:bodyPr/>
          <a:lstStyle/>
          <a:p>
            <a:fld id="{4E0E75E1-F10D-374F-BBF3-1980B972CA92}" type="slidenum">
              <a:rPr lang="en-US" smtClean="0"/>
              <a:t>6</a:t>
            </a:fld>
            <a:endParaRPr lang="en-US"/>
          </a:p>
        </p:txBody>
      </p:sp>
    </p:spTree>
    <p:extLst>
      <p:ext uri="{BB962C8B-B14F-4D97-AF65-F5344CB8AC3E}">
        <p14:creationId xmlns:p14="http://schemas.microsoft.com/office/powerpoint/2010/main" val="510338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6E110-7A28-4CCA-1136-5EF8616CB2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E4CD2B-5252-AD16-27E0-41BCCB8799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1FE26D-33E6-D6A7-07DB-4833C348FC9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7E92A6F-53C6-652B-4680-87DDD8E082C2}"/>
              </a:ext>
            </a:extLst>
          </p:cNvPr>
          <p:cNvSpPr>
            <a:spLocks noGrp="1"/>
          </p:cNvSpPr>
          <p:nvPr>
            <p:ph type="sldNum" sz="quarter" idx="5"/>
          </p:nvPr>
        </p:nvSpPr>
        <p:spPr/>
        <p:txBody>
          <a:bodyPr/>
          <a:lstStyle/>
          <a:p>
            <a:fld id="{4E0E75E1-F10D-374F-BBF3-1980B972CA92}" type="slidenum">
              <a:rPr lang="en-US" smtClean="0"/>
              <a:t>7</a:t>
            </a:fld>
            <a:endParaRPr lang="en-US"/>
          </a:p>
        </p:txBody>
      </p:sp>
    </p:spTree>
    <p:extLst>
      <p:ext uri="{BB962C8B-B14F-4D97-AF65-F5344CB8AC3E}">
        <p14:creationId xmlns:p14="http://schemas.microsoft.com/office/powerpoint/2010/main" val="18744045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E79EB-C3CC-B6AB-7A4A-D5E1BF9935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FF25BB-2F4F-2EA2-5726-048BA9F0FE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8B7702-DD8C-0A7A-7921-5B2D3BA9B14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7A63BB-3296-5E56-FDFA-0274C8C57773}"/>
              </a:ext>
            </a:extLst>
          </p:cNvPr>
          <p:cNvSpPr>
            <a:spLocks noGrp="1"/>
          </p:cNvSpPr>
          <p:nvPr>
            <p:ph type="sldNum" sz="quarter" idx="5"/>
          </p:nvPr>
        </p:nvSpPr>
        <p:spPr/>
        <p:txBody>
          <a:bodyPr/>
          <a:lstStyle/>
          <a:p>
            <a:fld id="{4E0E75E1-F10D-374F-BBF3-1980B972CA92}" type="slidenum">
              <a:rPr lang="en-US" smtClean="0"/>
              <a:t>8</a:t>
            </a:fld>
            <a:endParaRPr lang="en-US"/>
          </a:p>
        </p:txBody>
      </p:sp>
    </p:spTree>
    <p:extLst>
      <p:ext uri="{BB962C8B-B14F-4D97-AF65-F5344CB8AC3E}">
        <p14:creationId xmlns:p14="http://schemas.microsoft.com/office/powerpoint/2010/main" val="10338597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FA424-45A4-C5C1-E80B-6EE110F2AF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639C53-6FD8-887B-9399-349338ACDF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108668-2C97-E727-64F7-6106607F372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AA52715-55BB-C366-11DD-4D2C6DA3568A}"/>
              </a:ext>
            </a:extLst>
          </p:cNvPr>
          <p:cNvSpPr>
            <a:spLocks noGrp="1"/>
          </p:cNvSpPr>
          <p:nvPr>
            <p:ph type="sldNum" sz="quarter" idx="5"/>
          </p:nvPr>
        </p:nvSpPr>
        <p:spPr/>
        <p:txBody>
          <a:bodyPr/>
          <a:lstStyle/>
          <a:p>
            <a:fld id="{4E0E75E1-F10D-374F-BBF3-1980B972CA92}" type="slidenum">
              <a:rPr lang="en-US" smtClean="0"/>
              <a:t>9</a:t>
            </a:fld>
            <a:endParaRPr lang="en-US"/>
          </a:p>
        </p:txBody>
      </p:sp>
    </p:spTree>
    <p:extLst>
      <p:ext uri="{BB962C8B-B14F-4D97-AF65-F5344CB8AC3E}">
        <p14:creationId xmlns:p14="http://schemas.microsoft.com/office/powerpoint/2010/main" val="18993753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BCA41B-B170-C082-EC51-7C1CD1BE9C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D6DD59-98E0-EDCC-7B52-528009F622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379AE2-058E-96BD-4687-A12F61603CD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218F97B-50CD-33D5-0658-C40D805305FD}"/>
              </a:ext>
            </a:extLst>
          </p:cNvPr>
          <p:cNvSpPr>
            <a:spLocks noGrp="1"/>
          </p:cNvSpPr>
          <p:nvPr>
            <p:ph type="sldNum" sz="quarter" idx="5"/>
          </p:nvPr>
        </p:nvSpPr>
        <p:spPr/>
        <p:txBody>
          <a:bodyPr/>
          <a:lstStyle/>
          <a:p>
            <a:fld id="{4E0E75E1-F10D-374F-BBF3-1980B972CA92}" type="slidenum">
              <a:rPr lang="en-US" smtClean="0"/>
              <a:t>10</a:t>
            </a:fld>
            <a:endParaRPr lang="en-US"/>
          </a:p>
        </p:txBody>
      </p:sp>
    </p:spTree>
    <p:extLst>
      <p:ext uri="{BB962C8B-B14F-4D97-AF65-F5344CB8AC3E}">
        <p14:creationId xmlns:p14="http://schemas.microsoft.com/office/powerpoint/2010/main" val="3339269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DF212-7ADB-C0C7-9B77-85AF6C12F7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26B657-0A2B-E161-A522-6BCC3FADEA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4296C3-AD77-6288-16B9-287BF4C54E2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F841FA-6C49-DA74-C381-F732497D9AD6}"/>
              </a:ext>
            </a:extLst>
          </p:cNvPr>
          <p:cNvSpPr>
            <a:spLocks noGrp="1"/>
          </p:cNvSpPr>
          <p:nvPr>
            <p:ph type="sldNum" sz="quarter" idx="5"/>
          </p:nvPr>
        </p:nvSpPr>
        <p:spPr/>
        <p:txBody>
          <a:bodyPr/>
          <a:lstStyle/>
          <a:p>
            <a:fld id="{4E0E75E1-F10D-374F-BBF3-1980B972CA92}" type="slidenum">
              <a:rPr lang="en-US" smtClean="0"/>
              <a:t>11</a:t>
            </a:fld>
            <a:endParaRPr lang="en-US"/>
          </a:p>
        </p:txBody>
      </p:sp>
    </p:spTree>
    <p:extLst>
      <p:ext uri="{BB962C8B-B14F-4D97-AF65-F5344CB8AC3E}">
        <p14:creationId xmlns:p14="http://schemas.microsoft.com/office/powerpoint/2010/main" val="1883959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42486-3566-CC72-23C5-F96D3BA430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40EF4E-4514-9120-B00F-E2FBF5A856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A19622-37F9-6ADA-8D15-E7FE6AD58EF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FA2700-F55E-B567-2ECE-55868D98FDAB}"/>
              </a:ext>
            </a:extLst>
          </p:cNvPr>
          <p:cNvSpPr>
            <a:spLocks noGrp="1"/>
          </p:cNvSpPr>
          <p:nvPr>
            <p:ph type="sldNum" sz="quarter" idx="5"/>
          </p:nvPr>
        </p:nvSpPr>
        <p:spPr/>
        <p:txBody>
          <a:bodyPr/>
          <a:lstStyle/>
          <a:p>
            <a:fld id="{4E0E75E1-F10D-374F-BBF3-1980B972CA92}" type="slidenum">
              <a:rPr lang="en-US" smtClean="0"/>
              <a:t>12</a:t>
            </a:fld>
            <a:endParaRPr lang="en-US"/>
          </a:p>
        </p:txBody>
      </p:sp>
    </p:spTree>
    <p:extLst>
      <p:ext uri="{BB962C8B-B14F-4D97-AF65-F5344CB8AC3E}">
        <p14:creationId xmlns:p14="http://schemas.microsoft.com/office/powerpoint/2010/main" val="8939490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lphaUcPeriod"/>
            </a:pPr>
            <a:r>
              <a:rPr lang="en-US" sz="1200" b="0" i="0" kern="1200" dirty="0">
                <a:solidFill>
                  <a:schemeClr val="tx1"/>
                </a:solidFill>
                <a:effectLst/>
                <a:latin typeface="+mn-lt"/>
                <a:ea typeface="+mn-ea"/>
                <a:cs typeface="+mn-cs"/>
              </a:rPr>
              <a:t>White, M. A., &amp; Waters, L. E. (2015). A case study of 'The Good School:' Examples of the use of Peterson's strengths-based approach with students. </a:t>
            </a:r>
            <a:r>
              <a:rPr lang="en-US" sz="1200" b="0" i="1" kern="1200" dirty="0">
                <a:solidFill>
                  <a:schemeClr val="tx1"/>
                </a:solidFill>
                <a:effectLst/>
                <a:latin typeface="+mn-lt"/>
                <a:ea typeface="+mn-ea"/>
                <a:cs typeface="+mn-cs"/>
              </a:rPr>
              <a:t>The journal of positive psychology</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10</a:t>
            </a:r>
            <a:r>
              <a:rPr lang="en-US" sz="1200" b="0" i="0" kern="1200" dirty="0">
                <a:solidFill>
                  <a:schemeClr val="tx1"/>
                </a:solidFill>
                <a:effectLst/>
                <a:latin typeface="+mn-lt"/>
                <a:ea typeface="+mn-ea"/>
                <a:cs typeface="+mn-cs"/>
              </a:rPr>
              <a:t>(1), 69–76. https://</a:t>
            </a:r>
            <a:r>
              <a:rPr lang="en-US" sz="1200" b="0" i="0" kern="1200" dirty="0" err="1">
                <a:solidFill>
                  <a:schemeClr val="tx1"/>
                </a:solidFill>
                <a:effectLst/>
                <a:latin typeface="+mn-lt"/>
                <a:ea typeface="+mn-ea"/>
                <a:cs typeface="+mn-cs"/>
              </a:rPr>
              <a:t>doi.org</a:t>
            </a:r>
            <a:r>
              <a:rPr lang="en-US" sz="1200" b="0" i="0" kern="1200" dirty="0">
                <a:solidFill>
                  <a:schemeClr val="tx1"/>
                </a:solidFill>
                <a:effectLst/>
                <a:latin typeface="+mn-lt"/>
                <a:ea typeface="+mn-ea"/>
                <a:cs typeface="+mn-cs"/>
              </a:rPr>
              <a:t>/10.1080/17439760.2014.920408</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1. Wilkins NJ, Krause KH, </a:t>
            </a:r>
            <a:r>
              <a:rPr lang="en-US" sz="1200" b="0" i="0" kern="1200" dirty="0" err="1">
                <a:solidFill>
                  <a:schemeClr val="tx1"/>
                </a:solidFill>
                <a:effectLst/>
                <a:latin typeface="+mn-lt"/>
                <a:ea typeface="+mn-ea"/>
                <a:cs typeface="+mn-cs"/>
              </a:rPr>
              <a:t>Verlenden</a:t>
            </a:r>
            <a:r>
              <a:rPr lang="en-US" sz="1200" b="0" i="0" kern="1200" dirty="0">
                <a:solidFill>
                  <a:schemeClr val="tx1"/>
                </a:solidFill>
                <a:effectLst/>
                <a:latin typeface="+mn-lt"/>
                <a:ea typeface="+mn-ea"/>
                <a:cs typeface="+mn-cs"/>
              </a:rPr>
              <a:t> JV, et al. School Connectedness and Risk Behaviors and Experiences Among High School Students — Youth Risk Behavior Survey, United States, 2021. MMWR Suppl 2023;72(Suppl-1):13–21. DOI: </a:t>
            </a:r>
            <a:r>
              <a:rPr lang="en-US" sz="1200" b="0" i="0" u="none" strike="noStrike" kern="1200" dirty="0">
                <a:solidFill>
                  <a:schemeClr val="tx1"/>
                </a:solidFill>
                <a:effectLst/>
                <a:latin typeface="+mn-lt"/>
                <a:ea typeface="+mn-ea"/>
                <a:cs typeface="+mn-cs"/>
                <a:hlinkClick r:id="rId3"/>
              </a:rPr>
              <a:t>http://dx.doi.org/10.15585/mmwr.su7201a2</a:t>
            </a:r>
            <a:br>
              <a:rPr lang="en-US" dirty="0"/>
            </a:br>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2. Brooks Stephens, J. R., Murphy, E. R., Robinson, T. A., Arnold, E., &amp; Mims, L. C. (2026). A strengths-based approach to suicide prevention among Black youth: Advancing the Black youth thriving framework through a systematic review. </a:t>
            </a:r>
            <a:r>
              <a:rPr lang="en-US" sz="1200" b="0" i="1" kern="1200" dirty="0">
                <a:solidFill>
                  <a:schemeClr val="tx1"/>
                </a:solidFill>
                <a:effectLst/>
                <a:latin typeface="+mn-lt"/>
                <a:ea typeface="+mn-ea"/>
                <a:cs typeface="+mn-cs"/>
              </a:rPr>
              <a:t>Psychological trauma : theory, research, practice and policy</a:t>
            </a:r>
            <a:r>
              <a:rPr lang="en-US" sz="1200" b="0" i="0" kern="1200" dirty="0">
                <a:solidFill>
                  <a:schemeClr val="tx1"/>
                </a:solidFill>
                <a:effectLst/>
                <a:latin typeface="+mn-lt"/>
                <a:ea typeface="+mn-ea"/>
                <a:cs typeface="+mn-cs"/>
              </a:rPr>
              <a:t>, 10.1037/tra0002141. Advance online publication. https://</a:t>
            </a:r>
            <a:r>
              <a:rPr lang="en-US" sz="1200" b="0" i="0" kern="1200" dirty="0" err="1">
                <a:solidFill>
                  <a:schemeClr val="tx1"/>
                </a:solidFill>
                <a:effectLst/>
                <a:latin typeface="+mn-lt"/>
                <a:ea typeface="+mn-ea"/>
                <a:cs typeface="+mn-cs"/>
              </a:rPr>
              <a:t>doi.org</a:t>
            </a:r>
            <a:r>
              <a:rPr lang="en-US" sz="1200" b="0" i="0" kern="1200" dirty="0">
                <a:solidFill>
                  <a:schemeClr val="tx1"/>
                </a:solidFill>
                <a:effectLst/>
                <a:latin typeface="+mn-lt"/>
                <a:ea typeface="+mn-ea"/>
                <a:cs typeface="+mn-cs"/>
              </a:rPr>
              <a:t>/10.1037/tra0002141</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3. Dray, J., Bowman, J., Campbell, E., Freund, M., Wolfenden, L., Hodder, R. K., McElwaine, K., Tremain, D., Bartlem, K., Bailey, J., Small, T., Palazzi, K., </a:t>
            </a:r>
            <a:r>
              <a:rPr lang="en-US" sz="1200" b="0" i="0" kern="1200" dirty="0" err="1">
                <a:solidFill>
                  <a:schemeClr val="tx1"/>
                </a:solidFill>
                <a:effectLst/>
                <a:latin typeface="+mn-lt"/>
                <a:ea typeface="+mn-ea"/>
                <a:cs typeface="+mn-cs"/>
              </a:rPr>
              <a:t>Oldmeadow</a:t>
            </a:r>
            <a:r>
              <a:rPr lang="en-US" sz="1200" b="0" i="0" kern="1200" dirty="0">
                <a:solidFill>
                  <a:schemeClr val="tx1"/>
                </a:solidFill>
                <a:effectLst/>
                <a:latin typeface="+mn-lt"/>
                <a:ea typeface="+mn-ea"/>
                <a:cs typeface="+mn-cs"/>
              </a:rPr>
              <a:t>, C., &amp; Wiggers, J. (2017). Systematic Review of Universal Resilience-Focused Interventions Targeting Child and Adolescent Mental Health in the School Setting. </a:t>
            </a:r>
            <a:r>
              <a:rPr lang="en-US" sz="1200" b="0" i="1" kern="1200" dirty="0">
                <a:solidFill>
                  <a:schemeClr val="tx1"/>
                </a:solidFill>
                <a:effectLst/>
                <a:latin typeface="+mn-lt"/>
                <a:ea typeface="+mn-ea"/>
                <a:cs typeface="+mn-cs"/>
              </a:rPr>
              <a:t>Journal of the American Academy of Child and Adolescent Psychiatry</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56</a:t>
            </a:r>
            <a:r>
              <a:rPr lang="en-US" sz="1200" b="0" i="0" kern="1200" dirty="0">
                <a:solidFill>
                  <a:schemeClr val="tx1"/>
                </a:solidFill>
                <a:effectLst/>
                <a:latin typeface="+mn-lt"/>
                <a:ea typeface="+mn-ea"/>
                <a:cs typeface="+mn-cs"/>
              </a:rPr>
              <a:t>(10), 813–824. https://</a:t>
            </a:r>
            <a:r>
              <a:rPr lang="en-US" sz="1200" b="0" i="0" kern="1200" dirty="0" err="1">
                <a:solidFill>
                  <a:schemeClr val="tx1"/>
                </a:solidFill>
                <a:effectLst/>
                <a:latin typeface="+mn-lt"/>
                <a:ea typeface="+mn-ea"/>
                <a:cs typeface="+mn-cs"/>
              </a:rPr>
              <a:t>doi.org</a:t>
            </a:r>
            <a:r>
              <a:rPr lang="en-US" sz="1200" b="0" i="0" kern="1200" dirty="0">
                <a:solidFill>
                  <a:schemeClr val="tx1"/>
                </a:solidFill>
                <a:effectLst/>
                <a:latin typeface="+mn-lt"/>
                <a:ea typeface="+mn-ea"/>
                <a:cs typeface="+mn-cs"/>
              </a:rPr>
              <a:t>/10.1016/j.jaac.2017.07.780</a:t>
            </a:r>
            <a:endParaRPr lang="en-US" dirty="0"/>
          </a:p>
        </p:txBody>
      </p:sp>
      <p:sp>
        <p:nvSpPr>
          <p:cNvPr id="4" name="Slide Number Placeholder 3"/>
          <p:cNvSpPr>
            <a:spLocks noGrp="1"/>
          </p:cNvSpPr>
          <p:nvPr>
            <p:ph type="sldNum" sz="quarter" idx="5"/>
          </p:nvPr>
        </p:nvSpPr>
        <p:spPr/>
        <p:txBody>
          <a:bodyPr/>
          <a:lstStyle/>
          <a:p>
            <a:fld id="{4E0E75E1-F10D-374F-BBF3-1980B972CA92}" type="slidenum">
              <a:rPr lang="en-US" smtClean="0"/>
              <a:t>14</a:t>
            </a:fld>
            <a:endParaRPr lang="en-US"/>
          </a:p>
        </p:txBody>
      </p:sp>
    </p:spTree>
    <p:extLst>
      <p:ext uri="{BB962C8B-B14F-4D97-AF65-F5344CB8AC3E}">
        <p14:creationId xmlns:p14="http://schemas.microsoft.com/office/powerpoint/2010/main" val="601758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5F6CB-9D88-E437-2B88-58558E3B12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5AA4A9-23A8-80B0-E1ED-2F94B2B49A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ED1E75-8AAD-88FF-F072-560F5AB5A48A}"/>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Peterson, C. (2006b). The values in action VIA classification of strengths. In M. Csikszentmihalyi &amp; I. Csikszentmihalyi (Eds.), </a:t>
            </a:r>
            <a:r>
              <a:rPr lang="en-US" sz="1200" b="0" i="1" kern="1200" dirty="0">
                <a:solidFill>
                  <a:schemeClr val="tx1"/>
                </a:solidFill>
                <a:effectLst/>
                <a:latin typeface="+mn-lt"/>
                <a:ea typeface="+mn-ea"/>
                <a:cs typeface="+mn-cs"/>
              </a:rPr>
              <a:t>A life worth living: Contributions to positive psychology</a:t>
            </a:r>
            <a:r>
              <a:rPr lang="en-US" sz="1200" b="0" i="0" kern="1200" dirty="0">
                <a:solidFill>
                  <a:schemeClr val="tx1"/>
                </a:solidFill>
                <a:effectLst/>
                <a:latin typeface="+mn-lt"/>
                <a:ea typeface="+mn-ea"/>
                <a:cs typeface="+mn-cs"/>
              </a:rPr>
              <a:t> (pp. 29–48). Oxford: New York, NY.</a:t>
            </a:r>
            <a:endParaRPr lang="en-US" dirty="0"/>
          </a:p>
          <a:p>
            <a:br>
              <a:rPr lang="en-US" dirty="0"/>
            </a:br>
            <a:endParaRPr lang="en-US" dirty="0"/>
          </a:p>
        </p:txBody>
      </p:sp>
      <p:sp>
        <p:nvSpPr>
          <p:cNvPr id="4" name="Slide Number Placeholder 3">
            <a:extLst>
              <a:ext uri="{FF2B5EF4-FFF2-40B4-BE49-F238E27FC236}">
                <a16:creationId xmlns:a16="http://schemas.microsoft.com/office/drawing/2014/main" id="{1E0A4740-076B-C749-C92A-37F93598EE15}"/>
              </a:ext>
            </a:extLst>
          </p:cNvPr>
          <p:cNvSpPr>
            <a:spLocks noGrp="1"/>
          </p:cNvSpPr>
          <p:nvPr>
            <p:ph type="sldNum" sz="quarter" idx="5"/>
          </p:nvPr>
        </p:nvSpPr>
        <p:spPr/>
        <p:txBody>
          <a:bodyPr/>
          <a:lstStyle/>
          <a:p>
            <a:fld id="{4E0E75E1-F10D-374F-BBF3-1980B972CA92}" type="slidenum">
              <a:rPr lang="en-US" smtClean="0"/>
              <a:t>15</a:t>
            </a:fld>
            <a:endParaRPr lang="en-US"/>
          </a:p>
        </p:txBody>
      </p:sp>
    </p:spTree>
    <p:extLst>
      <p:ext uri="{BB962C8B-B14F-4D97-AF65-F5344CB8AC3E}">
        <p14:creationId xmlns:p14="http://schemas.microsoft.com/office/powerpoint/2010/main" val="24551444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05763-6BA4-41C9-A51E-92229C5836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1BFB1B-C78B-4E2B-4232-A2B3FF467D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A642DC-9745-E8EE-8F2E-7B3EBF2D2584}"/>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Rashid, T. (2015). Positive psychotherapy: A strength-based approach. </a:t>
            </a:r>
            <a:r>
              <a:rPr lang="en-US" sz="1200" b="0" i="1" kern="1200" dirty="0">
                <a:solidFill>
                  <a:schemeClr val="tx1"/>
                </a:solidFill>
                <a:effectLst/>
                <a:latin typeface="+mn-lt"/>
                <a:ea typeface="+mn-ea"/>
                <a:cs typeface="+mn-cs"/>
              </a:rPr>
              <a:t>The Journal of Positive Psychology</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10</a:t>
            </a:r>
            <a:r>
              <a:rPr lang="en-US" sz="1200" b="0" i="0" kern="1200" dirty="0">
                <a:solidFill>
                  <a:schemeClr val="tx1"/>
                </a:solidFill>
                <a:effectLst/>
                <a:latin typeface="+mn-lt"/>
                <a:ea typeface="+mn-ea"/>
                <a:cs typeface="+mn-cs"/>
              </a:rPr>
              <a:t>(1), 25–40. https://</a:t>
            </a:r>
            <a:r>
              <a:rPr lang="en-US" sz="1200" b="0" i="0" kern="1200" dirty="0" err="1">
                <a:solidFill>
                  <a:schemeClr val="tx1"/>
                </a:solidFill>
                <a:effectLst/>
                <a:latin typeface="+mn-lt"/>
                <a:ea typeface="+mn-ea"/>
                <a:cs typeface="+mn-cs"/>
              </a:rPr>
              <a:t>doi-org.unk.idm.oclc.org</a:t>
            </a:r>
            <a:r>
              <a:rPr lang="en-US" sz="1200" b="0" i="0" kern="1200" dirty="0">
                <a:solidFill>
                  <a:schemeClr val="tx1"/>
                </a:solidFill>
                <a:effectLst/>
                <a:latin typeface="+mn-lt"/>
                <a:ea typeface="+mn-ea"/>
                <a:cs typeface="+mn-cs"/>
              </a:rPr>
              <a:t>/10.1080/17439760.2014.920411</a:t>
            </a:r>
            <a:br>
              <a:rPr lang="en-US" dirty="0"/>
            </a:br>
            <a:endParaRPr lang="en-US" dirty="0"/>
          </a:p>
        </p:txBody>
      </p:sp>
      <p:sp>
        <p:nvSpPr>
          <p:cNvPr id="4" name="Slide Number Placeholder 3">
            <a:extLst>
              <a:ext uri="{FF2B5EF4-FFF2-40B4-BE49-F238E27FC236}">
                <a16:creationId xmlns:a16="http://schemas.microsoft.com/office/drawing/2014/main" id="{E9B697B0-1084-41B4-A67B-B1E160999A76}"/>
              </a:ext>
            </a:extLst>
          </p:cNvPr>
          <p:cNvSpPr>
            <a:spLocks noGrp="1"/>
          </p:cNvSpPr>
          <p:nvPr>
            <p:ph type="sldNum" sz="quarter" idx="5"/>
          </p:nvPr>
        </p:nvSpPr>
        <p:spPr/>
        <p:txBody>
          <a:bodyPr/>
          <a:lstStyle/>
          <a:p>
            <a:fld id="{4E0E75E1-F10D-374F-BBF3-1980B972CA92}" type="slidenum">
              <a:rPr lang="en-US" smtClean="0"/>
              <a:t>16</a:t>
            </a:fld>
            <a:endParaRPr lang="en-US"/>
          </a:p>
        </p:txBody>
      </p:sp>
    </p:spTree>
    <p:extLst>
      <p:ext uri="{BB962C8B-B14F-4D97-AF65-F5344CB8AC3E}">
        <p14:creationId xmlns:p14="http://schemas.microsoft.com/office/powerpoint/2010/main" val="42845120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409EE-042B-C938-EB91-3292A19883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04A2BD-F03C-E868-B9BD-E543D06DA4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46BDB6-DB9B-4019-1038-5494C513CD38}"/>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Rashid, T. (2015). Positive psychotherapy: A strength-based approach. </a:t>
            </a:r>
            <a:r>
              <a:rPr lang="en-US" sz="1200" b="0" i="1" kern="1200" dirty="0">
                <a:solidFill>
                  <a:schemeClr val="tx1"/>
                </a:solidFill>
                <a:effectLst/>
                <a:latin typeface="+mn-lt"/>
                <a:ea typeface="+mn-ea"/>
                <a:cs typeface="+mn-cs"/>
              </a:rPr>
              <a:t>The Journal of Positive Psychology</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10</a:t>
            </a:r>
            <a:r>
              <a:rPr lang="en-US" sz="1200" b="0" i="0" kern="1200" dirty="0">
                <a:solidFill>
                  <a:schemeClr val="tx1"/>
                </a:solidFill>
                <a:effectLst/>
                <a:latin typeface="+mn-lt"/>
                <a:ea typeface="+mn-ea"/>
                <a:cs typeface="+mn-cs"/>
              </a:rPr>
              <a:t>(1), 25–40. https://</a:t>
            </a:r>
            <a:r>
              <a:rPr lang="en-US" sz="1200" b="0" i="0" kern="1200" dirty="0" err="1">
                <a:solidFill>
                  <a:schemeClr val="tx1"/>
                </a:solidFill>
                <a:effectLst/>
                <a:latin typeface="+mn-lt"/>
                <a:ea typeface="+mn-ea"/>
                <a:cs typeface="+mn-cs"/>
              </a:rPr>
              <a:t>doi-org.unk.idm.oclc.org</a:t>
            </a:r>
            <a:r>
              <a:rPr lang="en-US" sz="1200" b="0" i="0" kern="1200" dirty="0">
                <a:solidFill>
                  <a:schemeClr val="tx1"/>
                </a:solidFill>
                <a:effectLst/>
                <a:latin typeface="+mn-lt"/>
                <a:ea typeface="+mn-ea"/>
                <a:cs typeface="+mn-cs"/>
              </a:rPr>
              <a:t>/10.1080/17439760.2014.920411</a:t>
            </a:r>
            <a:br>
              <a:rPr lang="en-US" dirty="0"/>
            </a:br>
            <a:endParaRPr lang="en-US" dirty="0"/>
          </a:p>
        </p:txBody>
      </p:sp>
      <p:sp>
        <p:nvSpPr>
          <p:cNvPr id="4" name="Slide Number Placeholder 3">
            <a:extLst>
              <a:ext uri="{FF2B5EF4-FFF2-40B4-BE49-F238E27FC236}">
                <a16:creationId xmlns:a16="http://schemas.microsoft.com/office/drawing/2014/main" id="{456CD31F-C63C-119B-3E32-72861DA2B54F}"/>
              </a:ext>
            </a:extLst>
          </p:cNvPr>
          <p:cNvSpPr>
            <a:spLocks noGrp="1"/>
          </p:cNvSpPr>
          <p:nvPr>
            <p:ph type="sldNum" sz="quarter" idx="5"/>
          </p:nvPr>
        </p:nvSpPr>
        <p:spPr/>
        <p:txBody>
          <a:bodyPr/>
          <a:lstStyle/>
          <a:p>
            <a:fld id="{4E0E75E1-F10D-374F-BBF3-1980B972CA92}" type="slidenum">
              <a:rPr lang="en-US" smtClean="0"/>
              <a:t>17</a:t>
            </a:fld>
            <a:endParaRPr lang="en-US"/>
          </a:p>
        </p:txBody>
      </p:sp>
    </p:spTree>
    <p:extLst>
      <p:ext uri="{BB962C8B-B14F-4D97-AF65-F5344CB8AC3E}">
        <p14:creationId xmlns:p14="http://schemas.microsoft.com/office/powerpoint/2010/main" val="23741270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B3EB5-1806-889E-23F6-92D2164FC3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83508B-1CB3-9016-A8B4-A566B6E9C2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B92F56-6961-4954-AC92-5A2DFBE9AB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EE5317E-077E-B0A0-E96E-4B06211C0D85}"/>
              </a:ext>
            </a:extLst>
          </p:cNvPr>
          <p:cNvSpPr>
            <a:spLocks noGrp="1"/>
          </p:cNvSpPr>
          <p:nvPr>
            <p:ph type="sldNum" sz="quarter" idx="5"/>
          </p:nvPr>
        </p:nvSpPr>
        <p:spPr/>
        <p:txBody>
          <a:bodyPr/>
          <a:lstStyle/>
          <a:p>
            <a:fld id="{4E0E75E1-F10D-374F-BBF3-1980B972CA92}" type="slidenum">
              <a:rPr lang="en-US" smtClean="0"/>
              <a:t>19</a:t>
            </a:fld>
            <a:endParaRPr lang="en-US"/>
          </a:p>
        </p:txBody>
      </p:sp>
    </p:spTree>
    <p:extLst>
      <p:ext uri="{BB962C8B-B14F-4D97-AF65-F5344CB8AC3E}">
        <p14:creationId xmlns:p14="http://schemas.microsoft.com/office/powerpoint/2010/main" val="14246890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92678-3081-4EEB-4DF0-E98EF22416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A2EB3D-C6DA-4E72-5B7B-EBB5D256AD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AF47D5-F3D2-2DE3-0531-1B9FE9AD4D0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3BB8F1F-B7D3-3C5C-ABEC-FC3DDD12D4AC}"/>
              </a:ext>
            </a:extLst>
          </p:cNvPr>
          <p:cNvSpPr>
            <a:spLocks noGrp="1"/>
          </p:cNvSpPr>
          <p:nvPr>
            <p:ph type="sldNum" sz="quarter" idx="5"/>
          </p:nvPr>
        </p:nvSpPr>
        <p:spPr/>
        <p:txBody>
          <a:bodyPr/>
          <a:lstStyle/>
          <a:p>
            <a:fld id="{4E0E75E1-F10D-374F-BBF3-1980B972CA92}" type="slidenum">
              <a:rPr lang="en-US" smtClean="0"/>
              <a:t>20</a:t>
            </a:fld>
            <a:endParaRPr lang="en-US"/>
          </a:p>
        </p:txBody>
      </p:sp>
    </p:spTree>
    <p:extLst>
      <p:ext uri="{BB962C8B-B14F-4D97-AF65-F5344CB8AC3E}">
        <p14:creationId xmlns:p14="http://schemas.microsoft.com/office/powerpoint/2010/main" val="26418308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C0B40-4B54-B6DF-717D-C5C49FBCD8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CEA113-218E-CAC2-58A5-EA82BE8FD3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0236E6-862A-28EA-D003-1622E66111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56C07C4-3F95-E44E-072F-0946A8CA681A}"/>
              </a:ext>
            </a:extLst>
          </p:cNvPr>
          <p:cNvSpPr>
            <a:spLocks noGrp="1"/>
          </p:cNvSpPr>
          <p:nvPr>
            <p:ph type="sldNum" sz="quarter" idx="5"/>
          </p:nvPr>
        </p:nvSpPr>
        <p:spPr/>
        <p:txBody>
          <a:bodyPr/>
          <a:lstStyle/>
          <a:p>
            <a:fld id="{4E0E75E1-F10D-374F-BBF3-1980B972CA92}" type="slidenum">
              <a:rPr lang="en-US" smtClean="0"/>
              <a:t>21</a:t>
            </a:fld>
            <a:endParaRPr lang="en-US"/>
          </a:p>
        </p:txBody>
      </p:sp>
    </p:spTree>
    <p:extLst>
      <p:ext uri="{BB962C8B-B14F-4D97-AF65-F5344CB8AC3E}">
        <p14:creationId xmlns:p14="http://schemas.microsoft.com/office/powerpoint/2010/main" val="34507939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640080" y="1371599"/>
            <a:ext cx="6675120" cy="2951825"/>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640080" y="4584879"/>
            <a:ext cx="667512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6444479B-705B-4489-957E-7E8A228BDFA0}" type="datetime1">
              <a:rPr lang="en-US" smtClean="0"/>
              <a:t>9/30/26</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585121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9F89F774-3FA6-43B8-9241-99959C8FD463}" type="datetime1">
              <a:rPr lang="en-US" smtClean="0"/>
              <a:t>9/30/26</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7128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1BB59B6-79B9-97F5-AC3B-DF65899D39D8}"/>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640080" y="1291366"/>
            <a:ext cx="9214884" cy="315997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640080" y="5018567"/>
            <a:ext cx="7907079" cy="1073889"/>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F9504452-5DCC-4FE2-A5C9-8A5EF6714D65}" type="datetime1">
              <a:rPr lang="en-US" smtClean="0"/>
              <a:t>9/30/26</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FF05EAE5-4812-F718-6D75-9627884180BF}"/>
              </a:ext>
              <a:ext uri="{C183D7F6-B498-43B3-948B-1728B52AA6E4}">
                <adec:decorative xmlns:adec="http://schemas.microsoft.com/office/drawing/2017/decorative" val="1"/>
              </a:ext>
            </a:extLst>
          </p:cNvPr>
          <p:cNvCxnSpPr>
            <a:cxnSpLocks/>
          </p:cNvCxnSpPr>
          <p:nvPr/>
        </p:nvCxnSpPr>
        <p:spPr>
          <a:xfrm>
            <a:off x="716281" y="471523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9092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640080"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318928"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E579ABC2-0180-4F3A-A895-A85BC724D472}" type="datetime1">
              <a:rPr lang="en-US" smtClean="0"/>
              <a:t>9/30/26</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454888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640079" y="1371599"/>
            <a:ext cx="10890929" cy="93975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640079"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640079"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318928"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318928"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6AEEA9BA-4E8F-439E-BEA4-91FBA01E3F5F}" type="datetime1">
              <a:rPr lang="en-US" smtClean="0"/>
              <a:t>9/30/26</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9990984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E15BF18-0007-481C-AA29-413124BC3EE7}" type="datetime1">
              <a:rPr lang="en-US" smtClean="0"/>
              <a:t>9/30/26</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439555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49F9F0F-FB8C-5565-247C-BDCC156B5CA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9BE9870-3748-43AD-B547-02A075CB4A1D}" type="datetime1">
              <a:rPr lang="en-US" smtClean="0"/>
              <a:t>9/30/26</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3958836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4936519" y="1031001"/>
            <a:ext cx="6594490" cy="516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640080" y="2972168"/>
            <a:ext cx="3859397" cy="32268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558E7897-33C5-4F1A-9307-D068E37F3DC7}" type="datetime1">
              <a:rPr lang="en-US" smtClean="0"/>
              <a:t>9/30/26</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4182478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4937760" y="1033271"/>
            <a:ext cx="6592824" cy="5166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640080" y="2972167"/>
            <a:ext cx="3859397" cy="32268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82E171BA-CC09-47C8-A6DF-F5C5CB59CEEC}" type="datetime1">
              <a:rPr lang="en-US" smtClean="0"/>
              <a:t>9/30/26</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2224050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C07B66AD-7C08-490A-ADA4-B47E10FB2407}" type="datetime1">
              <a:rPr lang="en-US" smtClean="0"/>
              <a:t>9/30/26</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883544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CB3635-47E1-90D8-B693-DA85A66B3831}"/>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209219" y="640079"/>
            <a:ext cx="1811773" cy="5536884"/>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640080" y="640080"/>
            <a:ext cx="8412422" cy="55368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5B95027-4255-49E7-9841-CD21BCC99996}" type="datetime1">
              <a:rPr lang="en-US" smtClean="0"/>
              <a:t>9/30/26</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3230604F-219C-2DEE-830E-27274CC2FE19}"/>
              </a:ext>
              <a:ext uri="{C183D7F6-B498-43B3-948B-1728B52AA6E4}">
                <adec:decorative xmlns:adec="http://schemas.microsoft.com/office/drawing/2017/decorative" val="1"/>
              </a:ext>
            </a:extLst>
          </p:cNvPr>
          <p:cNvCxnSpPr>
            <a:cxnSpLocks/>
          </p:cNvCxnSpPr>
          <p:nvPr/>
        </p:nvCxnSpPr>
        <p:spPr>
          <a:xfrm rot="5400000">
            <a:off x="10872154" y="119243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977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640079" y="1371601"/>
            <a:ext cx="10890929" cy="10972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640080" y="2633472"/>
            <a:ext cx="10890928" cy="3566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640080"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7DA38F49-B3E2-4BF0-BEC7-C30D34ABBB8D}" type="datetime1">
              <a:rPr lang="en-US" smtClean="0"/>
              <a:t>9/30/26</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smtClean="0"/>
              <a:t>‹#›</a:t>
            </a:fld>
            <a:endParaRPr lang="en-US"/>
          </a:p>
        </p:txBody>
      </p:sp>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p:cNvCxnSpPr>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559051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2" r:id="rId6"/>
    <p:sldLayoutId id="2147483688" r:id="rId7"/>
    <p:sldLayoutId id="2147483689" r:id="rId8"/>
    <p:sldLayoutId id="2147483690" r:id="rId9"/>
    <p:sldLayoutId id="2147483691" r:id="rId10"/>
    <p:sldLayoutId id="2147483693" r:id="rId11"/>
  </p:sldLayoutIdLst>
  <p:hf sldNum="0" hdr="0" ftr="0" dt="0"/>
  <p:txStyles>
    <p:title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fna&amp;_nc_gid=HK1qCjGJREWXIIsXEWXNBA&amp;_nc_ss=7b2a8&amp;oh=00_AQJ0UG-8QVroyKCLeh5cPoRz64roH5jxQVVlY5RE_pD4gQ&amp;oe=6A9E0FC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jd7PM9HFDO4"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montanahappinessproject.com/"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https://www.umt.edu/education/specunits/cape/" TargetMode="External"/><Relationship Id="rId4" Type="http://schemas.openxmlformats.org/officeDocument/2006/relationships/hyperlink" Target="https://johnsommersflanagan.com/"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CFD1D2CD-954D-4C4D-B505-05EAD159B2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B8D4CB90-51D5-8CD2-2842-95FEFF1760EB}"/>
              </a:ext>
            </a:extLst>
          </p:cNvPr>
          <p:cNvSpPr>
            <a:spLocks noGrp="1"/>
          </p:cNvSpPr>
          <p:nvPr>
            <p:ph type="ctrTitle"/>
          </p:nvPr>
        </p:nvSpPr>
        <p:spPr>
          <a:xfrm>
            <a:off x="514117" y="952500"/>
            <a:ext cx="8172683" cy="3524250"/>
          </a:xfrm>
        </p:spPr>
        <p:txBody>
          <a:bodyPr>
            <a:normAutofit/>
          </a:bodyPr>
          <a:lstStyle/>
          <a:p>
            <a:r>
              <a:rPr lang="en-US" sz="4800" dirty="0">
                <a:latin typeface="Arial" panose="020B0604020202020204" pitchFamily="34" charset="0"/>
                <a:ea typeface="Calibri" panose="020F0502020204030204" pitchFamily="34" charset="0"/>
                <a:cs typeface="Arial" panose="020B0604020202020204" pitchFamily="34" charset="0"/>
              </a:rPr>
              <a:t>Strengths Based Suicide Approach in Schools: Advantages and Challenges</a:t>
            </a:r>
          </a:p>
        </p:txBody>
      </p:sp>
      <p:cxnSp>
        <p:nvCxnSpPr>
          <p:cNvPr id="21" name="Straight Connector 20">
            <a:extLst>
              <a:ext uri="{FF2B5EF4-FFF2-40B4-BE49-F238E27FC236}">
                <a16:creationId xmlns:a16="http://schemas.microsoft.com/office/drawing/2014/main" id="{A2D508B3-A66C-833E-D929-8DC21163567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2088" y="4882722"/>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4DC0C292-DE6D-0DCD-D0F2-245CC60EDC31}"/>
              </a:ext>
              <a:ext uri="{C183D7F6-B498-43B3-948B-1728B52AA6E4}">
                <adec:decorative xmlns:adec="http://schemas.microsoft.com/office/drawing/2017/decorative" val="0"/>
              </a:ext>
            </a:extLst>
          </p:cNvPr>
          <p:cNvSpPr txBox="1"/>
          <p:nvPr/>
        </p:nvSpPr>
        <p:spPr>
          <a:xfrm>
            <a:off x="514117" y="5057932"/>
            <a:ext cx="3368771"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Umut Arslan Ph.D. </a:t>
            </a:r>
          </a:p>
        </p:txBody>
      </p:sp>
      <p:pic>
        <p:nvPicPr>
          <p:cNvPr id="5" name="Picture 4" descr="Logo of Rocky Mountain A.C.E.S. featuring stylized mountains with snow-capped peaks above green mountains and a flowing blue river and brown/yellow ground, all enclosed within a circular border. Text &quot;ROCKY MOUNTAIN A.C.E.S.&quot; arcs along top outside edge of circle.">
            <a:extLst>
              <a:ext uri="{FF2B5EF4-FFF2-40B4-BE49-F238E27FC236}">
                <a16:creationId xmlns:a16="http://schemas.microsoft.com/office/drawing/2014/main" id="{E6F6AB69-6251-F28B-D7BA-80EED7628749}"/>
              </a:ext>
              <a:ext uri="{C183D7F6-B498-43B3-948B-1728B52AA6E4}">
                <adec:decorative xmlns:adec="http://schemas.microsoft.com/office/drawing/2017/decorative" val="0"/>
              </a:ext>
            </a:extLst>
          </p:cNvPr>
          <p:cNvPicPr>
            <a:picLocks noChangeAspect="1"/>
          </p:cNvPicPr>
          <p:nvPr/>
        </p:nvPicPr>
        <p:blipFill>
          <a:blip r:embed="rId3"/>
          <a:srcRect r="-1" b="1039"/>
          <a:stretch>
            <a:fillRect/>
          </a:stretch>
        </p:blipFill>
        <p:spPr>
          <a:xfrm>
            <a:off x="8829344" y="3746469"/>
            <a:ext cx="3017456" cy="2986083"/>
          </a:xfrm>
          <a:prstGeom prst="rect">
            <a:avLst/>
          </a:prstGeom>
        </p:spPr>
      </p:pic>
      <p:pic>
        <p:nvPicPr>
          <p:cNvPr id="3" name="Picture 2" descr="May be an image of text that says 'Phyllis] Washington CAPE CENTER FOR THE ADVANCEMENT OF POSITIVE EDUCATION UNIVERSITY SIT OF MONTANA'">
            <a:extLst>
              <a:ext uri="{FF2B5EF4-FFF2-40B4-BE49-F238E27FC236}">
                <a16:creationId xmlns:a16="http://schemas.microsoft.com/office/drawing/2014/main" id="{8E2D8644-2A34-637B-8EA2-AD965A2C49DF}"/>
              </a:ext>
            </a:extLst>
          </p:cNvPr>
          <p:cNvPicPr>
            <a:picLocks noChangeAspect="1"/>
          </p:cNvPicPr>
          <p:nvPr/>
        </p:nvPicPr>
        <p:blipFill>
          <a:blip r:embed="rId4"/>
          <a:stretch>
            <a:fillRect/>
          </a:stretch>
        </p:blipFill>
        <p:spPr>
          <a:xfrm>
            <a:off x="10386084" y="415498"/>
            <a:ext cx="1630015" cy="1630015"/>
          </a:xfrm>
          <a:prstGeom prst="rect">
            <a:avLst/>
          </a:prstGeom>
        </p:spPr>
      </p:pic>
      <p:pic>
        <p:nvPicPr>
          <p:cNvPr id="4" name="Picture 3">
            <a:extLst>
              <a:ext uri="{FF2B5EF4-FFF2-40B4-BE49-F238E27FC236}">
                <a16:creationId xmlns:a16="http://schemas.microsoft.com/office/drawing/2014/main" id="{E3F2EA07-6CA6-0778-79A9-0D0A9A1E016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85167" y="5133018"/>
            <a:ext cx="2345234" cy="597957"/>
          </a:xfrm>
          <a:prstGeom prst="rect">
            <a:avLst/>
          </a:prstGeom>
        </p:spPr>
      </p:pic>
      <p:pic>
        <p:nvPicPr>
          <p:cNvPr id="8" name="Picture 7">
            <a:extLst>
              <a:ext uri="{FF2B5EF4-FFF2-40B4-BE49-F238E27FC236}">
                <a16:creationId xmlns:a16="http://schemas.microsoft.com/office/drawing/2014/main" id="{61CD9DDE-D977-7B58-0997-93CCF4156E1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86800" y="2457309"/>
            <a:ext cx="3441082" cy="877362"/>
          </a:xfrm>
          <a:prstGeom prst="rect">
            <a:avLst/>
          </a:prstGeom>
        </p:spPr>
      </p:pic>
      <p:pic>
        <p:nvPicPr>
          <p:cNvPr id="11" name="Picture 10" descr="University of Montana - Apps on Google Play">
            <a:extLst>
              <a:ext uri="{FF2B5EF4-FFF2-40B4-BE49-F238E27FC236}">
                <a16:creationId xmlns:a16="http://schemas.microsoft.com/office/drawing/2014/main" id="{BA0594C9-D538-0E0E-5514-0A526CDA26EE}"/>
              </a:ext>
            </a:extLst>
          </p:cNvPr>
          <p:cNvPicPr>
            <a:picLocks noChangeAspect="1"/>
          </p:cNvPicPr>
          <p:nvPr/>
        </p:nvPicPr>
        <p:blipFill>
          <a:blip r:embed="rId6"/>
          <a:stretch>
            <a:fillRect/>
          </a:stretch>
        </p:blipFill>
        <p:spPr>
          <a:xfrm>
            <a:off x="8686800" y="415499"/>
            <a:ext cx="1630015" cy="1630015"/>
          </a:xfrm>
          <a:prstGeom prst="rect">
            <a:avLst/>
          </a:prstGeom>
        </p:spPr>
      </p:pic>
      <p:sp>
        <p:nvSpPr>
          <p:cNvPr id="12" name="TextBox 11">
            <a:extLst>
              <a:ext uri="{FF2B5EF4-FFF2-40B4-BE49-F238E27FC236}">
                <a16:creationId xmlns:a16="http://schemas.microsoft.com/office/drawing/2014/main" id="{C22506F7-D209-6056-A70C-0DA9EDF68780}"/>
              </a:ext>
              <a:ext uri="{C183D7F6-B498-43B3-948B-1728B52AA6E4}">
                <adec:decorative xmlns:adec="http://schemas.microsoft.com/office/drawing/2017/decorative" val="0"/>
              </a:ext>
            </a:extLst>
          </p:cNvPr>
          <p:cNvSpPr txBox="1"/>
          <p:nvPr/>
        </p:nvSpPr>
        <p:spPr>
          <a:xfrm>
            <a:off x="4025432" y="5013751"/>
            <a:ext cx="4592099"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John Sommers-Flanagan Ph.D.</a:t>
            </a:r>
          </a:p>
        </p:txBody>
      </p:sp>
    </p:spTree>
    <p:extLst>
      <p:ext uri="{BB962C8B-B14F-4D97-AF65-F5344CB8AC3E}">
        <p14:creationId xmlns:p14="http://schemas.microsoft.com/office/powerpoint/2010/main" val="3745319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BDA151C-5770-45E4-AAFF-59E7F4038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A4EC5A26-D336-310C-7D96-04FA0DA89A4B}"/>
              </a:ext>
            </a:extLst>
          </p:cNvPr>
          <p:cNvSpPr>
            <a:spLocks noGrp="1"/>
          </p:cNvSpPr>
          <p:nvPr>
            <p:ph type="title"/>
          </p:nvPr>
        </p:nvSpPr>
        <p:spPr>
          <a:xfrm>
            <a:off x="640080" y="570750"/>
            <a:ext cx="10890929" cy="1387934"/>
          </a:xfrm>
        </p:spPr>
        <p:txBody>
          <a:bodyPr anchor="b">
            <a:normAutofit fontScale="90000"/>
          </a:bodyPr>
          <a:lstStyle/>
          <a:p>
            <a:r>
              <a:rPr lang="en-US" sz="4800" dirty="0">
                <a:latin typeface="Arial" panose="020B0604020202020204" pitchFamily="34" charset="0"/>
                <a:cs typeface="Arial" panose="020B0604020202020204" pitchFamily="34" charset="0"/>
              </a:rPr>
              <a:t>Learning Objectives</a:t>
            </a:r>
            <a:br>
              <a:rPr lang="en-US" sz="4800" dirty="0">
                <a:latin typeface="Arial" panose="020B0604020202020204" pitchFamily="34" charset="0"/>
                <a:cs typeface="Arial" panose="020B0604020202020204" pitchFamily="34" charset="0"/>
              </a:rPr>
            </a:br>
            <a:endParaRPr lang="en-US" sz="4800" dirty="0"/>
          </a:p>
        </p:txBody>
      </p:sp>
      <p:cxnSp>
        <p:nvCxnSpPr>
          <p:cNvPr id="12" name="Straight Connector 11">
            <a:extLst>
              <a:ext uri="{FF2B5EF4-FFF2-40B4-BE49-F238E27FC236}">
                <a16:creationId xmlns:a16="http://schemas.microsoft.com/office/drawing/2014/main" id="{E62D3963-2153-4637-96E6-E31BD2CE5D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2307479"/>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5895B94E-AAFB-A938-13AC-7F018E1DE781}"/>
              </a:ext>
            </a:extLst>
          </p:cNvPr>
          <p:cNvSpPr txBox="1"/>
          <p:nvPr/>
        </p:nvSpPr>
        <p:spPr>
          <a:xfrm>
            <a:off x="640080" y="2802385"/>
            <a:ext cx="10474234" cy="3046988"/>
          </a:xfrm>
          <a:prstGeom prst="rect">
            <a:avLst/>
          </a:prstGeom>
          <a:noFill/>
        </p:spPr>
        <p:txBody>
          <a:bodyPr wrap="square">
            <a:spAutoFit/>
          </a:bodyPr>
          <a:lstStyle/>
          <a:p>
            <a:pPr marL="342900" indent="-342900">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Articulate key distinctions of collaborative, strengths-based approaches to suicide assessment</a:t>
            </a:r>
          </a:p>
          <a:p>
            <a:pPr marL="342900" indent="-342900">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Identify and manage challenges to enhance the effectiveness of strengths-based suicide interventions</a:t>
            </a:r>
          </a:p>
          <a:p>
            <a:pPr marL="342900" indent="-342900">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Understand the pros and cons of the contemporary emphasis on suicide screening tools in schools</a:t>
            </a:r>
          </a:p>
          <a:p>
            <a:pPr marL="342900" indent="-34290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Take whatever fits for you and your work</a:t>
            </a:r>
          </a:p>
        </p:txBody>
      </p:sp>
    </p:spTree>
    <p:extLst>
      <p:ext uri="{BB962C8B-B14F-4D97-AF65-F5344CB8AC3E}">
        <p14:creationId xmlns:p14="http://schemas.microsoft.com/office/powerpoint/2010/main" val="1890967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E904399-DDF7-ECFD-77D6-266681A2510B}"/>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22DD331-D3E7-4F74-F0AF-849F8D6539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1F5289C8-A4F1-E53A-1E32-0C766032812A}"/>
              </a:ext>
            </a:extLst>
          </p:cNvPr>
          <p:cNvSpPr>
            <a:spLocks noGrp="1"/>
          </p:cNvSpPr>
          <p:nvPr>
            <p:ph type="title"/>
          </p:nvPr>
        </p:nvSpPr>
        <p:spPr>
          <a:xfrm>
            <a:off x="640080" y="570750"/>
            <a:ext cx="10890929" cy="1387934"/>
          </a:xfrm>
        </p:spPr>
        <p:txBody>
          <a:bodyPr anchor="b">
            <a:normAutofit fontScale="90000"/>
          </a:bodyPr>
          <a:lstStyle/>
          <a:p>
            <a:r>
              <a:rPr lang="en-US" sz="4800" dirty="0">
                <a:latin typeface="Arial" panose="020B0604020202020204" pitchFamily="34" charset="0"/>
                <a:cs typeface="Arial" panose="020B0604020202020204" pitchFamily="34" charset="0"/>
              </a:rPr>
              <a:t>Understanding the Strengths-Based Approach: 5Ws + 1H</a:t>
            </a:r>
            <a:endParaRPr lang="en-US" sz="4800" dirty="0"/>
          </a:p>
        </p:txBody>
      </p:sp>
      <p:cxnSp>
        <p:nvCxnSpPr>
          <p:cNvPr id="12" name="Straight Connector 11">
            <a:extLst>
              <a:ext uri="{FF2B5EF4-FFF2-40B4-BE49-F238E27FC236}">
                <a16:creationId xmlns:a16="http://schemas.microsoft.com/office/drawing/2014/main" id="{F83E84C0-CD2E-5B6D-FE9E-548A0624C7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2307479"/>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graphicFrame>
        <p:nvGraphicFramePr>
          <p:cNvPr id="15" name="Table 14">
            <a:extLst>
              <a:ext uri="{FF2B5EF4-FFF2-40B4-BE49-F238E27FC236}">
                <a16:creationId xmlns:a16="http://schemas.microsoft.com/office/drawing/2014/main" id="{E66D0B5A-D5D7-803E-6D67-0D2B838037B0}"/>
              </a:ext>
            </a:extLst>
          </p:cNvPr>
          <p:cNvGraphicFramePr>
            <a:graphicFrameLocks noGrp="1"/>
          </p:cNvGraphicFramePr>
          <p:nvPr>
            <p:extLst>
              <p:ext uri="{D42A27DB-BD31-4B8C-83A1-F6EECF244321}">
                <p14:modId xmlns:p14="http://schemas.microsoft.com/office/powerpoint/2010/main" val="4005629595"/>
              </p:ext>
            </p:extLst>
          </p:nvPr>
        </p:nvGraphicFramePr>
        <p:xfrm>
          <a:off x="576072" y="2854706"/>
          <a:ext cx="7973568" cy="2423160"/>
        </p:xfrm>
        <a:graphic>
          <a:graphicData uri="http://schemas.openxmlformats.org/drawingml/2006/table">
            <a:tbl>
              <a:tblPr firstRow="1" firstCol="1" bandRow="1"/>
              <a:tblGrid>
                <a:gridCol w="1490582">
                  <a:extLst>
                    <a:ext uri="{9D8B030D-6E8A-4147-A177-3AD203B41FA5}">
                      <a16:colId xmlns:a16="http://schemas.microsoft.com/office/drawing/2014/main" val="1174680478"/>
                    </a:ext>
                  </a:extLst>
                </a:gridCol>
                <a:gridCol w="6482986">
                  <a:extLst>
                    <a:ext uri="{9D8B030D-6E8A-4147-A177-3AD203B41FA5}">
                      <a16:colId xmlns:a16="http://schemas.microsoft.com/office/drawing/2014/main" val="4281555054"/>
                    </a:ext>
                  </a:extLst>
                </a:gridCol>
              </a:tblGrid>
              <a:tr h="185293">
                <a:tc>
                  <a:txBody>
                    <a:bodyPr/>
                    <a:lstStyle/>
                    <a:p>
                      <a:pPr marL="0" marR="0">
                        <a:lnSpc>
                          <a:spcPct val="115000"/>
                        </a:lnSpc>
                        <a:spcAft>
                          <a:spcPts val="800"/>
                        </a:spcAft>
                        <a:buNone/>
                      </a:pPr>
                      <a:r>
                        <a:rPr lang="en-US" sz="2400" b="1" kern="0">
                          <a:effectLst/>
                          <a:latin typeface="Arial" panose="020B0604020202020204" pitchFamily="34" charset="0"/>
                          <a:ea typeface="Times New Roman" panose="02020603050405020304" pitchFamily="18" charset="0"/>
                          <a:cs typeface="Arial" panose="020B0604020202020204" pitchFamily="34" charset="0"/>
                        </a:rPr>
                        <a:t>WHAT?</a:t>
                      </a:r>
                      <a:endParaRPr lang="en-US" sz="3600" kern="100">
                        <a:effectLst/>
                        <a:latin typeface="Arial" panose="020B0604020202020204" pitchFamily="34" charset="0"/>
                        <a:ea typeface="Aptos" panose="020B0004020202020204" pitchFamily="34" charset="0"/>
                        <a:cs typeface="Arial" panose="020B0604020202020204" pitchFamily="34" charset="0"/>
                      </a:endParaRPr>
                    </a:p>
                  </a:txBody>
                  <a:tcPr marL="47625" marR="47625" marT="9525" marB="9525">
                    <a:lnL>
                      <a:noFill/>
                    </a:lnL>
                    <a:lnR>
                      <a:noFill/>
                    </a:lnR>
                    <a:lnT>
                      <a:noFill/>
                    </a:lnT>
                    <a:lnB>
                      <a:noFill/>
                    </a:lnB>
                    <a:noFill/>
                  </a:tcPr>
                </a:tc>
                <a:tc>
                  <a:txBody>
                    <a:bodyPr/>
                    <a:lstStyle/>
                    <a:p>
                      <a:pPr marL="0" marR="0">
                        <a:lnSpc>
                          <a:spcPct val="115000"/>
                        </a:lnSpc>
                        <a:spcAft>
                          <a:spcPts val="800"/>
                        </a:spcAft>
                        <a:buNone/>
                      </a:pPr>
                      <a:r>
                        <a:rPr lang="en-US" sz="2400" kern="0">
                          <a:effectLst/>
                          <a:latin typeface="Arial" panose="020B0604020202020204" pitchFamily="34" charset="0"/>
                          <a:ea typeface="Times New Roman" panose="02020603050405020304" pitchFamily="18" charset="0"/>
                          <a:cs typeface="Arial" panose="020B0604020202020204" pitchFamily="34" charset="0"/>
                        </a:rPr>
                        <a:t>What is a strengths-based approach?</a:t>
                      </a:r>
                      <a:endParaRPr lang="en-US" sz="3600" kern="100">
                        <a:effectLst/>
                        <a:latin typeface="Arial" panose="020B0604020202020204" pitchFamily="34" charset="0"/>
                        <a:ea typeface="Aptos" panose="020B0004020202020204" pitchFamily="34" charset="0"/>
                        <a:cs typeface="Arial" panose="020B0604020202020204" pitchFamily="34" charset="0"/>
                      </a:endParaRPr>
                    </a:p>
                  </a:txBody>
                  <a:tcPr marL="47625" marR="47625" marT="9525" marB="9525">
                    <a:lnL>
                      <a:noFill/>
                    </a:lnL>
                    <a:lnR>
                      <a:noFill/>
                    </a:lnR>
                    <a:lnT>
                      <a:noFill/>
                    </a:lnT>
                    <a:lnB>
                      <a:noFill/>
                    </a:lnB>
                    <a:noFill/>
                  </a:tcPr>
                </a:tc>
                <a:extLst>
                  <a:ext uri="{0D108BD9-81ED-4DB2-BD59-A6C34878D82A}">
                    <a16:rowId xmlns:a16="http://schemas.microsoft.com/office/drawing/2014/main" val="2033458970"/>
                  </a:ext>
                </a:extLst>
              </a:tr>
              <a:tr h="185293">
                <a:tc>
                  <a:txBody>
                    <a:bodyPr/>
                    <a:lstStyle/>
                    <a:p>
                      <a:pPr marL="0" marR="0">
                        <a:lnSpc>
                          <a:spcPct val="115000"/>
                        </a:lnSpc>
                        <a:spcAft>
                          <a:spcPts val="800"/>
                        </a:spcAft>
                        <a:buNone/>
                      </a:pPr>
                      <a:r>
                        <a:rPr lang="en-US" sz="2400" b="1" kern="0">
                          <a:effectLst/>
                          <a:latin typeface="Arial" panose="020B0604020202020204" pitchFamily="34" charset="0"/>
                          <a:ea typeface="Times New Roman" panose="02020603050405020304" pitchFamily="18" charset="0"/>
                          <a:cs typeface="Arial" panose="020B0604020202020204" pitchFamily="34" charset="0"/>
                        </a:rPr>
                        <a:t>WHY?</a:t>
                      </a:r>
                      <a:endParaRPr lang="en-US" sz="3600" kern="100">
                        <a:effectLst/>
                        <a:latin typeface="Arial" panose="020B0604020202020204" pitchFamily="34" charset="0"/>
                        <a:ea typeface="Aptos" panose="020B0004020202020204" pitchFamily="34" charset="0"/>
                        <a:cs typeface="Arial" panose="020B0604020202020204" pitchFamily="34" charset="0"/>
                      </a:endParaRPr>
                    </a:p>
                  </a:txBody>
                  <a:tcPr marL="47625" marR="47625" marT="9525" marB="9525">
                    <a:lnL>
                      <a:noFill/>
                    </a:lnL>
                    <a:lnR>
                      <a:noFill/>
                    </a:lnR>
                    <a:lnT>
                      <a:noFill/>
                    </a:lnT>
                    <a:lnB>
                      <a:noFill/>
                    </a:lnB>
                    <a:noFill/>
                  </a:tcPr>
                </a:tc>
                <a:tc>
                  <a:txBody>
                    <a:bodyPr/>
                    <a:lstStyle/>
                    <a:p>
                      <a:pPr marL="0" marR="0">
                        <a:lnSpc>
                          <a:spcPct val="115000"/>
                        </a:lnSpc>
                        <a:spcAft>
                          <a:spcPts val="800"/>
                        </a:spcAft>
                        <a:buNone/>
                      </a:pPr>
                      <a:r>
                        <a:rPr lang="en-US" sz="2400" kern="0">
                          <a:effectLst/>
                          <a:latin typeface="Arial" panose="020B0604020202020204" pitchFamily="34" charset="0"/>
                          <a:ea typeface="Times New Roman" panose="02020603050405020304" pitchFamily="18" charset="0"/>
                          <a:cs typeface="Arial" panose="020B0604020202020204" pitchFamily="34" charset="0"/>
                        </a:rPr>
                        <a:t>Why strengths?</a:t>
                      </a:r>
                      <a:endParaRPr lang="en-US" sz="3600" kern="100">
                        <a:effectLst/>
                        <a:latin typeface="Arial" panose="020B0604020202020204" pitchFamily="34" charset="0"/>
                        <a:ea typeface="Aptos" panose="020B0004020202020204" pitchFamily="34" charset="0"/>
                        <a:cs typeface="Arial" panose="020B0604020202020204" pitchFamily="34" charset="0"/>
                      </a:endParaRPr>
                    </a:p>
                  </a:txBody>
                  <a:tcPr marL="47625" marR="47625" marT="9525" marB="9525">
                    <a:lnL>
                      <a:noFill/>
                    </a:lnL>
                    <a:lnR>
                      <a:noFill/>
                    </a:lnR>
                    <a:lnT>
                      <a:noFill/>
                    </a:lnT>
                    <a:lnB>
                      <a:noFill/>
                    </a:lnB>
                    <a:noFill/>
                  </a:tcPr>
                </a:tc>
                <a:extLst>
                  <a:ext uri="{0D108BD9-81ED-4DB2-BD59-A6C34878D82A}">
                    <a16:rowId xmlns:a16="http://schemas.microsoft.com/office/drawing/2014/main" val="1568287340"/>
                  </a:ext>
                </a:extLst>
              </a:tr>
              <a:tr h="185293">
                <a:tc>
                  <a:txBody>
                    <a:bodyPr/>
                    <a:lstStyle/>
                    <a:p>
                      <a:pPr marL="0" marR="0">
                        <a:lnSpc>
                          <a:spcPct val="115000"/>
                        </a:lnSpc>
                        <a:spcAft>
                          <a:spcPts val="800"/>
                        </a:spcAft>
                        <a:buNone/>
                      </a:pPr>
                      <a:r>
                        <a:rPr lang="en-US" sz="2400" b="1" kern="0" dirty="0">
                          <a:effectLst/>
                          <a:latin typeface="Arial" panose="020B0604020202020204" pitchFamily="34" charset="0"/>
                          <a:ea typeface="Times New Roman" panose="02020603050405020304" pitchFamily="18" charset="0"/>
                          <a:cs typeface="Arial" panose="020B0604020202020204" pitchFamily="34" charset="0"/>
                        </a:rPr>
                        <a:t>WHO?</a:t>
                      </a:r>
                      <a:endParaRPr lang="en-US" sz="3600" kern="100" dirty="0">
                        <a:effectLst/>
                        <a:latin typeface="Arial" panose="020B0604020202020204" pitchFamily="34" charset="0"/>
                        <a:ea typeface="Aptos" panose="020B0004020202020204" pitchFamily="34" charset="0"/>
                        <a:cs typeface="Arial" panose="020B0604020202020204" pitchFamily="34" charset="0"/>
                      </a:endParaRPr>
                    </a:p>
                  </a:txBody>
                  <a:tcPr marL="47625" marR="47625" marT="9525" marB="9525">
                    <a:lnL>
                      <a:noFill/>
                    </a:lnL>
                    <a:lnR>
                      <a:noFill/>
                    </a:lnR>
                    <a:lnT>
                      <a:noFill/>
                    </a:lnT>
                    <a:lnB>
                      <a:noFill/>
                    </a:lnB>
                    <a:noFill/>
                  </a:tcPr>
                </a:tc>
                <a:tc>
                  <a:txBody>
                    <a:bodyPr/>
                    <a:lstStyle/>
                    <a:p>
                      <a:pPr marL="0" marR="0">
                        <a:lnSpc>
                          <a:spcPct val="115000"/>
                        </a:lnSpc>
                        <a:spcAft>
                          <a:spcPts val="800"/>
                        </a:spcAft>
                        <a:buNone/>
                      </a:pPr>
                      <a:r>
                        <a:rPr lang="en-US" sz="2400" kern="0" dirty="0">
                          <a:effectLst/>
                          <a:latin typeface="Arial" panose="020B0604020202020204" pitchFamily="34" charset="0"/>
                          <a:ea typeface="Times New Roman" panose="02020603050405020304" pitchFamily="18" charset="0"/>
                          <a:cs typeface="Arial" panose="020B0604020202020204" pitchFamily="34" charset="0"/>
                        </a:rPr>
                        <a:t>Who has strengths?</a:t>
                      </a:r>
                      <a:endParaRPr lang="en-US" sz="3600" kern="100" dirty="0">
                        <a:effectLst/>
                        <a:latin typeface="Arial" panose="020B0604020202020204" pitchFamily="34" charset="0"/>
                        <a:ea typeface="Aptos" panose="020B0004020202020204" pitchFamily="34" charset="0"/>
                        <a:cs typeface="Arial" panose="020B0604020202020204" pitchFamily="34" charset="0"/>
                      </a:endParaRPr>
                    </a:p>
                  </a:txBody>
                  <a:tcPr marL="47625" marR="47625" marT="9525" marB="9525">
                    <a:lnL>
                      <a:noFill/>
                    </a:lnL>
                    <a:lnR>
                      <a:noFill/>
                    </a:lnR>
                    <a:lnT>
                      <a:noFill/>
                    </a:lnT>
                    <a:lnB>
                      <a:noFill/>
                    </a:lnB>
                    <a:noFill/>
                  </a:tcPr>
                </a:tc>
                <a:extLst>
                  <a:ext uri="{0D108BD9-81ED-4DB2-BD59-A6C34878D82A}">
                    <a16:rowId xmlns:a16="http://schemas.microsoft.com/office/drawing/2014/main" val="2056635542"/>
                  </a:ext>
                </a:extLst>
              </a:tr>
              <a:tr h="185293">
                <a:tc>
                  <a:txBody>
                    <a:bodyPr/>
                    <a:lstStyle/>
                    <a:p>
                      <a:pPr marL="0" marR="0">
                        <a:lnSpc>
                          <a:spcPct val="115000"/>
                        </a:lnSpc>
                        <a:spcAft>
                          <a:spcPts val="800"/>
                        </a:spcAft>
                        <a:buNone/>
                      </a:pPr>
                      <a:r>
                        <a:rPr lang="en-US" sz="2400" b="1" kern="0">
                          <a:effectLst/>
                          <a:latin typeface="Arial" panose="020B0604020202020204" pitchFamily="34" charset="0"/>
                          <a:ea typeface="Times New Roman" panose="02020603050405020304" pitchFamily="18" charset="0"/>
                          <a:cs typeface="Arial" panose="020B0604020202020204" pitchFamily="34" charset="0"/>
                        </a:rPr>
                        <a:t>WHERE?</a:t>
                      </a:r>
                      <a:endParaRPr lang="en-US" sz="3600" kern="100">
                        <a:effectLst/>
                        <a:latin typeface="Arial" panose="020B0604020202020204" pitchFamily="34" charset="0"/>
                        <a:ea typeface="Aptos" panose="020B0004020202020204" pitchFamily="34" charset="0"/>
                        <a:cs typeface="Arial" panose="020B0604020202020204" pitchFamily="34" charset="0"/>
                      </a:endParaRPr>
                    </a:p>
                  </a:txBody>
                  <a:tcPr marL="47625" marR="47625" marT="9525" marB="9525">
                    <a:lnL>
                      <a:noFill/>
                    </a:lnL>
                    <a:lnR>
                      <a:noFill/>
                    </a:lnR>
                    <a:lnT>
                      <a:noFill/>
                    </a:lnT>
                    <a:lnB>
                      <a:noFill/>
                    </a:lnB>
                    <a:noFill/>
                  </a:tcPr>
                </a:tc>
                <a:tc>
                  <a:txBody>
                    <a:bodyPr/>
                    <a:lstStyle/>
                    <a:p>
                      <a:pPr marL="0" marR="0">
                        <a:lnSpc>
                          <a:spcPct val="115000"/>
                        </a:lnSpc>
                        <a:spcAft>
                          <a:spcPts val="800"/>
                        </a:spcAft>
                        <a:buNone/>
                      </a:pPr>
                      <a:r>
                        <a:rPr lang="en-US" sz="2400" kern="0">
                          <a:effectLst/>
                          <a:latin typeface="Arial" panose="020B0604020202020204" pitchFamily="34" charset="0"/>
                          <a:ea typeface="Times New Roman" panose="02020603050405020304" pitchFamily="18" charset="0"/>
                          <a:cs typeface="Arial" panose="020B0604020202020204" pitchFamily="34" charset="0"/>
                        </a:rPr>
                        <a:t>Where are strengths found?</a:t>
                      </a:r>
                      <a:endParaRPr lang="en-US" sz="3600" kern="100">
                        <a:effectLst/>
                        <a:latin typeface="Arial" panose="020B0604020202020204" pitchFamily="34" charset="0"/>
                        <a:ea typeface="Aptos" panose="020B0004020202020204" pitchFamily="34" charset="0"/>
                        <a:cs typeface="Arial" panose="020B0604020202020204" pitchFamily="34" charset="0"/>
                      </a:endParaRPr>
                    </a:p>
                  </a:txBody>
                  <a:tcPr marL="47625" marR="47625" marT="9525" marB="9525">
                    <a:lnL>
                      <a:noFill/>
                    </a:lnL>
                    <a:lnR>
                      <a:noFill/>
                    </a:lnR>
                    <a:lnT>
                      <a:noFill/>
                    </a:lnT>
                    <a:lnB>
                      <a:noFill/>
                    </a:lnB>
                    <a:noFill/>
                  </a:tcPr>
                </a:tc>
                <a:extLst>
                  <a:ext uri="{0D108BD9-81ED-4DB2-BD59-A6C34878D82A}">
                    <a16:rowId xmlns:a16="http://schemas.microsoft.com/office/drawing/2014/main" val="480946424"/>
                  </a:ext>
                </a:extLst>
              </a:tr>
              <a:tr h="185293">
                <a:tc>
                  <a:txBody>
                    <a:bodyPr/>
                    <a:lstStyle/>
                    <a:p>
                      <a:pPr marL="0" marR="0">
                        <a:lnSpc>
                          <a:spcPct val="115000"/>
                        </a:lnSpc>
                        <a:spcAft>
                          <a:spcPts val="800"/>
                        </a:spcAft>
                        <a:buNone/>
                      </a:pPr>
                      <a:r>
                        <a:rPr lang="en-US" sz="2400" b="1" kern="0">
                          <a:effectLst/>
                          <a:latin typeface="Arial" panose="020B0604020202020204" pitchFamily="34" charset="0"/>
                          <a:ea typeface="Times New Roman" panose="02020603050405020304" pitchFamily="18" charset="0"/>
                          <a:cs typeface="Arial" panose="020B0604020202020204" pitchFamily="34" charset="0"/>
                        </a:rPr>
                        <a:t>WHEN?</a:t>
                      </a:r>
                      <a:endParaRPr lang="en-US" sz="3600" kern="100">
                        <a:effectLst/>
                        <a:latin typeface="Arial" panose="020B0604020202020204" pitchFamily="34" charset="0"/>
                        <a:ea typeface="Aptos" panose="020B0004020202020204" pitchFamily="34" charset="0"/>
                        <a:cs typeface="Arial" panose="020B0604020202020204" pitchFamily="34" charset="0"/>
                      </a:endParaRPr>
                    </a:p>
                  </a:txBody>
                  <a:tcPr marL="47625" marR="47625" marT="9525" marB="9525">
                    <a:lnL>
                      <a:noFill/>
                    </a:lnL>
                    <a:lnR>
                      <a:noFill/>
                    </a:lnR>
                    <a:lnT>
                      <a:noFill/>
                    </a:lnT>
                    <a:lnB>
                      <a:noFill/>
                    </a:lnB>
                    <a:noFill/>
                  </a:tcPr>
                </a:tc>
                <a:tc>
                  <a:txBody>
                    <a:bodyPr/>
                    <a:lstStyle/>
                    <a:p>
                      <a:pPr marL="0" marR="0">
                        <a:lnSpc>
                          <a:spcPct val="115000"/>
                        </a:lnSpc>
                        <a:spcAft>
                          <a:spcPts val="800"/>
                        </a:spcAft>
                        <a:buNone/>
                      </a:pPr>
                      <a:r>
                        <a:rPr lang="en-US" sz="2400" kern="0">
                          <a:effectLst/>
                          <a:latin typeface="Arial" panose="020B0604020202020204" pitchFamily="34" charset="0"/>
                          <a:ea typeface="Times New Roman" panose="02020603050405020304" pitchFamily="18" charset="0"/>
                          <a:cs typeface="Arial" panose="020B0604020202020204" pitchFamily="34" charset="0"/>
                        </a:rPr>
                        <a:t>When do we look for strengths?</a:t>
                      </a:r>
                      <a:endParaRPr lang="en-US" sz="3600" kern="100">
                        <a:effectLst/>
                        <a:latin typeface="Arial" panose="020B0604020202020204" pitchFamily="34" charset="0"/>
                        <a:ea typeface="Aptos" panose="020B0004020202020204" pitchFamily="34" charset="0"/>
                        <a:cs typeface="Arial" panose="020B0604020202020204" pitchFamily="34" charset="0"/>
                      </a:endParaRPr>
                    </a:p>
                  </a:txBody>
                  <a:tcPr marL="47625" marR="47625" marT="9525" marB="9525">
                    <a:lnL>
                      <a:noFill/>
                    </a:lnL>
                    <a:lnR>
                      <a:noFill/>
                    </a:lnR>
                    <a:lnT>
                      <a:noFill/>
                    </a:lnT>
                    <a:lnB>
                      <a:noFill/>
                    </a:lnB>
                    <a:noFill/>
                  </a:tcPr>
                </a:tc>
                <a:extLst>
                  <a:ext uri="{0D108BD9-81ED-4DB2-BD59-A6C34878D82A}">
                    <a16:rowId xmlns:a16="http://schemas.microsoft.com/office/drawing/2014/main" val="775856926"/>
                  </a:ext>
                </a:extLst>
              </a:tr>
              <a:tr h="185293">
                <a:tc>
                  <a:txBody>
                    <a:bodyPr/>
                    <a:lstStyle/>
                    <a:p>
                      <a:pPr marL="0" marR="0">
                        <a:lnSpc>
                          <a:spcPct val="115000"/>
                        </a:lnSpc>
                        <a:spcAft>
                          <a:spcPts val="800"/>
                        </a:spcAft>
                        <a:buNone/>
                      </a:pPr>
                      <a:r>
                        <a:rPr lang="en-US" sz="2400" b="1" kern="0">
                          <a:effectLst/>
                          <a:latin typeface="Arial" panose="020B0604020202020204" pitchFamily="34" charset="0"/>
                          <a:ea typeface="Times New Roman" panose="02020603050405020304" pitchFamily="18" charset="0"/>
                          <a:cs typeface="Arial" panose="020B0604020202020204" pitchFamily="34" charset="0"/>
                        </a:rPr>
                        <a:t>HOW?</a:t>
                      </a:r>
                      <a:endParaRPr lang="en-US" sz="3600" kern="100">
                        <a:effectLst/>
                        <a:latin typeface="Arial" panose="020B0604020202020204" pitchFamily="34" charset="0"/>
                        <a:ea typeface="Aptos" panose="020B0004020202020204" pitchFamily="34" charset="0"/>
                        <a:cs typeface="Arial" panose="020B0604020202020204" pitchFamily="34" charset="0"/>
                      </a:endParaRPr>
                    </a:p>
                  </a:txBody>
                  <a:tcPr marL="47625" marR="47625" marT="9525" marB="9525">
                    <a:lnL>
                      <a:noFill/>
                    </a:lnL>
                    <a:lnR>
                      <a:noFill/>
                    </a:lnR>
                    <a:lnT>
                      <a:noFill/>
                    </a:lnT>
                    <a:lnB>
                      <a:noFill/>
                    </a:lnB>
                    <a:noFill/>
                  </a:tcPr>
                </a:tc>
                <a:tc>
                  <a:txBody>
                    <a:bodyPr/>
                    <a:lstStyle/>
                    <a:p>
                      <a:pPr marL="0" marR="0">
                        <a:lnSpc>
                          <a:spcPct val="115000"/>
                        </a:lnSpc>
                        <a:spcAft>
                          <a:spcPts val="800"/>
                        </a:spcAft>
                        <a:buNone/>
                      </a:pPr>
                      <a:r>
                        <a:rPr lang="en-US" sz="2400" kern="0" dirty="0">
                          <a:effectLst/>
                          <a:latin typeface="Arial" panose="020B0604020202020204" pitchFamily="34" charset="0"/>
                          <a:ea typeface="Times New Roman" panose="02020603050405020304" pitchFamily="18" charset="0"/>
                          <a:cs typeface="Arial" panose="020B0604020202020204" pitchFamily="34" charset="0"/>
                        </a:rPr>
                        <a:t>How do we practice it?</a:t>
                      </a:r>
                      <a:endParaRPr lang="en-US" sz="3600" kern="100" dirty="0">
                        <a:effectLst/>
                        <a:latin typeface="Arial" panose="020B0604020202020204" pitchFamily="34" charset="0"/>
                        <a:ea typeface="Aptos" panose="020B0004020202020204" pitchFamily="34" charset="0"/>
                        <a:cs typeface="Arial" panose="020B0604020202020204" pitchFamily="34" charset="0"/>
                      </a:endParaRPr>
                    </a:p>
                  </a:txBody>
                  <a:tcPr marL="47625" marR="47625" marT="9525" marB="9525">
                    <a:lnL>
                      <a:noFill/>
                    </a:lnL>
                    <a:lnR>
                      <a:noFill/>
                    </a:lnR>
                    <a:lnT>
                      <a:noFill/>
                    </a:lnT>
                    <a:lnB>
                      <a:noFill/>
                    </a:lnB>
                    <a:noFill/>
                  </a:tcPr>
                </a:tc>
                <a:extLst>
                  <a:ext uri="{0D108BD9-81ED-4DB2-BD59-A6C34878D82A}">
                    <a16:rowId xmlns:a16="http://schemas.microsoft.com/office/drawing/2014/main" val="4121614394"/>
                  </a:ext>
                </a:extLst>
              </a:tr>
            </a:tbl>
          </a:graphicData>
        </a:graphic>
      </p:graphicFrame>
      <p:pic>
        <p:nvPicPr>
          <p:cNvPr id="16" name="Picture 15" descr="A map of the world with different colored countries/regions&#10;&#10;AI-generated content may be incorrect.">
            <a:extLst>
              <a:ext uri="{FF2B5EF4-FFF2-40B4-BE49-F238E27FC236}">
                <a16:creationId xmlns:a16="http://schemas.microsoft.com/office/drawing/2014/main" id="{B6AD5B51-053B-5D9D-359E-C42D1D77C87D}"/>
              </a:ext>
            </a:extLst>
          </p:cNvPr>
          <p:cNvPicPr>
            <a:picLocks noChangeAspect="1"/>
          </p:cNvPicPr>
          <p:nvPr/>
        </p:nvPicPr>
        <p:blipFill>
          <a:blip r:embed="rId2"/>
          <a:stretch>
            <a:fillRect/>
          </a:stretch>
        </p:blipFill>
        <p:spPr>
          <a:xfrm>
            <a:off x="7390562" y="2307479"/>
            <a:ext cx="4619395" cy="3210480"/>
          </a:xfrm>
          <a:prstGeom prst="rect">
            <a:avLst/>
          </a:prstGeom>
          <a:noFill/>
        </p:spPr>
      </p:pic>
    </p:spTree>
    <p:extLst>
      <p:ext uri="{BB962C8B-B14F-4D97-AF65-F5344CB8AC3E}">
        <p14:creationId xmlns:p14="http://schemas.microsoft.com/office/powerpoint/2010/main" val="16159223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A367FC6-178A-6619-8DCC-6E1ECE496B7C}"/>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387CB2-8595-E454-4499-CBEC27496A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F3516F5D-A96C-4444-6717-E34FEE10B305}"/>
              </a:ext>
            </a:extLst>
          </p:cNvPr>
          <p:cNvSpPr>
            <a:spLocks noGrp="1"/>
          </p:cNvSpPr>
          <p:nvPr>
            <p:ph type="title"/>
          </p:nvPr>
        </p:nvSpPr>
        <p:spPr>
          <a:xfrm>
            <a:off x="650534" y="-12216"/>
            <a:ext cx="10890929" cy="1387934"/>
          </a:xfrm>
        </p:spPr>
        <p:txBody>
          <a:bodyPr anchor="b">
            <a:normAutofit/>
          </a:bodyPr>
          <a:lstStyle/>
          <a:p>
            <a:pPr algn="ctr"/>
            <a:r>
              <a:rPr lang="en-US" sz="4800" dirty="0">
                <a:latin typeface="Arial" panose="020B0604020202020204" pitchFamily="34" charset="0"/>
                <a:cs typeface="Arial" panose="020B0604020202020204" pitchFamily="34" charset="0"/>
              </a:rPr>
              <a:t>Medical Model vs. Strengths-Based </a:t>
            </a:r>
            <a:br>
              <a:rPr lang="en-US" sz="4800" dirty="0">
                <a:latin typeface="Arial" panose="020B0604020202020204" pitchFamily="34" charset="0"/>
                <a:cs typeface="Arial" panose="020B0604020202020204" pitchFamily="34" charset="0"/>
              </a:rPr>
            </a:br>
            <a:r>
              <a:rPr lang="en-US" sz="3200" dirty="0">
                <a:latin typeface="Arial" panose="020B0604020202020204" pitchFamily="34" charset="0"/>
                <a:cs typeface="Arial" panose="020B0604020202020204" pitchFamily="34" charset="0"/>
              </a:rPr>
              <a:t>[Let’s embrace both]</a:t>
            </a:r>
            <a:endParaRPr lang="en-US" sz="4800" dirty="0"/>
          </a:p>
        </p:txBody>
      </p:sp>
      <p:cxnSp>
        <p:nvCxnSpPr>
          <p:cNvPr id="12" name="Straight Connector 11">
            <a:extLst>
              <a:ext uri="{FF2B5EF4-FFF2-40B4-BE49-F238E27FC236}">
                <a16:creationId xmlns:a16="http://schemas.microsoft.com/office/drawing/2014/main" id="{F4D0B3D7-5539-8A72-91D4-E17A6020BF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2307479"/>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6" name="Text Placeholder 2">
            <a:extLst>
              <a:ext uri="{FF2B5EF4-FFF2-40B4-BE49-F238E27FC236}">
                <a16:creationId xmlns:a16="http://schemas.microsoft.com/office/drawing/2014/main" id="{0F173D8B-BA2C-299B-0512-3A30BEE48BFF}"/>
              </a:ext>
            </a:extLst>
          </p:cNvPr>
          <p:cNvSpPr txBox="1">
            <a:spLocks/>
          </p:cNvSpPr>
          <p:nvPr/>
        </p:nvSpPr>
        <p:spPr>
          <a:xfrm>
            <a:off x="-339426" y="1548518"/>
            <a:ext cx="5084947" cy="695372"/>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lgn="ctr">
              <a:spcBef>
                <a:spcPts val="0"/>
              </a:spcBef>
              <a:spcAft>
                <a:spcPts val="600"/>
              </a:spcAft>
              <a:buNone/>
            </a:pPr>
            <a:r>
              <a:rPr lang="en-US" sz="2400" b="1" dirty="0">
                <a:latin typeface="Arial" panose="020B0604020202020204" pitchFamily="34" charset="0"/>
                <a:cs typeface="Arial" panose="020B0604020202020204" pitchFamily="34" charset="0"/>
              </a:rPr>
              <a:t>Positivistic Philosophy</a:t>
            </a:r>
          </a:p>
        </p:txBody>
      </p:sp>
      <p:sp>
        <p:nvSpPr>
          <p:cNvPr id="7" name="Text Placeholder 2">
            <a:extLst>
              <a:ext uri="{FF2B5EF4-FFF2-40B4-BE49-F238E27FC236}">
                <a16:creationId xmlns:a16="http://schemas.microsoft.com/office/drawing/2014/main" id="{AEA533B8-A505-23B8-6C2F-6A2331DA6F4F}"/>
              </a:ext>
            </a:extLst>
          </p:cNvPr>
          <p:cNvSpPr txBox="1">
            <a:spLocks/>
          </p:cNvSpPr>
          <p:nvPr/>
        </p:nvSpPr>
        <p:spPr>
          <a:xfrm>
            <a:off x="0" y="2830748"/>
            <a:ext cx="5671595" cy="3924270"/>
          </a:xfrm>
          <a:prstGeom prst="rect">
            <a:avLst/>
          </a:prstGeom>
        </p:spPr>
        <p:txBody>
          <a:bodyPr vert="horz" lIns="91440" tIns="45720" rIns="91440" bIns="45720" rtlCol="0" anchor="t">
            <a:noAutofit/>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spcBef>
                <a:spcPts val="0"/>
              </a:spcBef>
              <a:spcAft>
                <a:spcPts val="600"/>
              </a:spcAft>
              <a:buNone/>
              <a:defRPr/>
            </a:pPr>
            <a:r>
              <a:rPr lang="en-US" altLang="en-US" sz="2400" dirty="0">
                <a:latin typeface="Arial" panose="020B0604020202020204" pitchFamily="34" charset="0"/>
                <a:cs typeface="Arial" panose="020B0604020202020204" pitchFamily="34" charset="0"/>
              </a:rPr>
              <a:t>Suicidal thoughts and behaviors </a:t>
            </a:r>
            <a:r>
              <a:rPr lang="en-US" altLang="en-US" sz="2400" b="1" dirty="0">
                <a:latin typeface="Arial" panose="020B0604020202020204" pitchFamily="34" charset="0"/>
                <a:cs typeface="Arial" panose="020B0604020202020204" pitchFamily="34" charset="0"/>
              </a:rPr>
              <a:t>represent illness</a:t>
            </a:r>
            <a:r>
              <a:rPr lang="en-US" altLang="en-US" sz="2400" dirty="0">
                <a:latin typeface="Arial" panose="020B0604020202020204" pitchFamily="34" charset="0"/>
                <a:cs typeface="Arial" panose="020B0604020202020204" pitchFamily="34" charset="0"/>
              </a:rPr>
              <a:t>; we need to intervene</a:t>
            </a:r>
          </a:p>
          <a:p>
            <a:pPr indent="0">
              <a:spcBef>
                <a:spcPts val="0"/>
              </a:spcBef>
              <a:spcAft>
                <a:spcPts val="600"/>
              </a:spcAft>
              <a:buNone/>
              <a:defRPr/>
            </a:pPr>
            <a:r>
              <a:rPr lang="en-US" altLang="en-US" sz="2400" dirty="0">
                <a:latin typeface="Arial" panose="020B0604020202020204" pitchFamily="34" charset="0"/>
                <a:cs typeface="Arial" panose="020B0604020202020204" pitchFamily="34" charset="0"/>
              </a:rPr>
              <a:t>We are </a:t>
            </a:r>
            <a:r>
              <a:rPr lang="en-US" altLang="en-US" sz="2400" b="1" dirty="0">
                <a:latin typeface="Arial" panose="020B0604020202020204" pitchFamily="34" charset="0"/>
                <a:cs typeface="Arial" panose="020B0604020202020204" pitchFamily="34" charset="0"/>
              </a:rPr>
              <a:t>authority figures </a:t>
            </a:r>
            <a:r>
              <a:rPr lang="en-US" altLang="en-US" sz="2400" dirty="0">
                <a:latin typeface="Arial" panose="020B0604020202020204" pitchFamily="34" charset="0"/>
                <a:cs typeface="Arial" panose="020B0604020202020204" pitchFamily="34" charset="0"/>
              </a:rPr>
              <a:t>who know more about patient health than they do</a:t>
            </a:r>
          </a:p>
          <a:p>
            <a:pPr indent="0">
              <a:spcBef>
                <a:spcPts val="0"/>
              </a:spcBef>
              <a:spcAft>
                <a:spcPts val="600"/>
              </a:spcAft>
              <a:buNone/>
              <a:defRPr/>
            </a:pPr>
            <a:r>
              <a:rPr lang="en-US" altLang="en-US" sz="2400" dirty="0">
                <a:latin typeface="Arial" panose="020B0604020202020204" pitchFamily="34" charset="0"/>
                <a:cs typeface="Arial" panose="020B0604020202020204" pitchFamily="34" charset="0"/>
              </a:rPr>
              <a:t>The patient is a </a:t>
            </a:r>
            <a:r>
              <a:rPr lang="en-US" altLang="en-US" sz="2400" b="1" dirty="0">
                <a:latin typeface="Arial" panose="020B0604020202020204" pitchFamily="34" charset="0"/>
                <a:cs typeface="Arial" panose="020B0604020202020204" pitchFamily="34" charset="0"/>
              </a:rPr>
              <a:t>suicidal person</a:t>
            </a:r>
            <a:endParaRPr lang="en-US" altLang="en-US" dirty="0">
              <a:latin typeface="Arial" panose="020B0604020202020204" pitchFamily="34" charset="0"/>
              <a:cs typeface="Arial" panose="020B0604020202020204" pitchFamily="34" charset="0"/>
            </a:endParaRPr>
          </a:p>
          <a:p>
            <a:pPr marL="0" indent="0">
              <a:spcBef>
                <a:spcPts val="0"/>
              </a:spcBef>
              <a:spcAft>
                <a:spcPts val="600"/>
              </a:spcAft>
            </a:pPr>
            <a:endParaRPr lang="en-US" sz="1800" b="1" dirty="0">
              <a:latin typeface="Arial" panose="020B0604020202020204" pitchFamily="34" charset="0"/>
              <a:cs typeface="Arial" panose="020B0604020202020204" pitchFamily="34" charset="0"/>
            </a:endParaRPr>
          </a:p>
        </p:txBody>
      </p:sp>
      <p:sp>
        <p:nvSpPr>
          <p:cNvPr id="8" name="Text Placeholder 4">
            <a:extLst>
              <a:ext uri="{FF2B5EF4-FFF2-40B4-BE49-F238E27FC236}">
                <a16:creationId xmlns:a16="http://schemas.microsoft.com/office/drawing/2014/main" id="{E6421B82-E3AF-E299-5AA1-8AC5CC59BF33}"/>
              </a:ext>
            </a:extLst>
          </p:cNvPr>
          <p:cNvSpPr txBox="1">
            <a:spLocks/>
          </p:cNvSpPr>
          <p:nvPr/>
        </p:nvSpPr>
        <p:spPr>
          <a:xfrm>
            <a:off x="6095999" y="1524404"/>
            <a:ext cx="5896959" cy="743599"/>
          </a:xfrm>
          <a:prstGeom prst="rect">
            <a:avLst/>
          </a:prstGeom>
        </p:spPr>
        <p:txBody>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lgn="ctr">
              <a:spcBef>
                <a:spcPts val="0"/>
              </a:spcBef>
              <a:spcAft>
                <a:spcPts val="600"/>
              </a:spcAft>
              <a:buNone/>
            </a:pPr>
            <a:r>
              <a:rPr lang="en-US" sz="2400" b="1" dirty="0">
                <a:latin typeface="Arial" panose="020B0604020202020204" pitchFamily="34" charset="0"/>
                <a:cs typeface="Arial" panose="020B0604020202020204" pitchFamily="34" charset="0"/>
              </a:rPr>
              <a:t>Social Constructivist Philosophy</a:t>
            </a:r>
          </a:p>
        </p:txBody>
      </p:sp>
      <p:sp>
        <p:nvSpPr>
          <p:cNvPr id="9" name="Text Placeholder 3">
            <a:extLst>
              <a:ext uri="{FF2B5EF4-FFF2-40B4-BE49-F238E27FC236}">
                <a16:creationId xmlns:a16="http://schemas.microsoft.com/office/drawing/2014/main" id="{CBAB8ADE-E485-4438-9ECC-7D23E7CC8ED8}"/>
              </a:ext>
            </a:extLst>
          </p:cNvPr>
          <p:cNvSpPr txBox="1">
            <a:spLocks/>
          </p:cNvSpPr>
          <p:nvPr/>
        </p:nvSpPr>
        <p:spPr>
          <a:xfrm>
            <a:off x="5920106" y="2900122"/>
            <a:ext cx="5864976" cy="3684588"/>
          </a:xfrm>
          <a:prstGeom prst="rect">
            <a:avLst/>
          </a:prstGeom>
        </p:spPr>
        <p:txBody>
          <a:bodyPr vert="horz" lIns="91440" tIns="45720" rIns="91440" bIns="45720" rtlCol="0" anchor="t">
            <a:noAutofit/>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spcBef>
                <a:spcPts val="0"/>
              </a:spcBef>
              <a:spcAft>
                <a:spcPts val="600"/>
              </a:spcAft>
              <a:buNone/>
              <a:defRPr/>
            </a:pPr>
            <a:r>
              <a:rPr lang="en-US" altLang="en-US" sz="2400" dirty="0">
                <a:latin typeface="Arial" panose="020B0604020202020204" pitchFamily="34" charset="0"/>
                <a:cs typeface="Arial" panose="020B0604020202020204" pitchFamily="34" charset="0"/>
              </a:rPr>
              <a:t>Suicidal thoughts and behaviors are a </a:t>
            </a:r>
            <a:r>
              <a:rPr lang="en-US" altLang="en-US" sz="2400" b="1" dirty="0">
                <a:latin typeface="Arial" panose="020B0604020202020204" pitchFamily="34" charset="0"/>
                <a:cs typeface="Arial" panose="020B0604020202020204" pitchFamily="34" charset="0"/>
              </a:rPr>
              <a:t>natural communication of pain </a:t>
            </a:r>
          </a:p>
          <a:p>
            <a:pPr indent="0">
              <a:spcBef>
                <a:spcPts val="0"/>
              </a:spcBef>
              <a:spcAft>
                <a:spcPts val="600"/>
              </a:spcAft>
              <a:buNone/>
              <a:defRPr/>
            </a:pPr>
            <a:r>
              <a:rPr lang="en-US" altLang="en-US" sz="2400" dirty="0">
                <a:latin typeface="Arial" panose="020B0604020202020204" pitchFamily="34" charset="0"/>
                <a:cs typeface="Arial" panose="020B0604020202020204" pitchFamily="34" charset="0"/>
              </a:rPr>
              <a:t>We </a:t>
            </a:r>
            <a:r>
              <a:rPr lang="en-US" altLang="en-US" sz="2400" b="1" dirty="0">
                <a:latin typeface="Arial" panose="020B0604020202020204" pitchFamily="34" charset="0"/>
                <a:cs typeface="Arial" panose="020B0604020202020204" pitchFamily="34" charset="0"/>
              </a:rPr>
              <a:t>collaborate</a:t>
            </a:r>
            <a:r>
              <a:rPr lang="en-US" altLang="en-US" sz="2400" dirty="0">
                <a:latin typeface="Arial" panose="020B0604020202020204" pitchFamily="34" charset="0"/>
                <a:cs typeface="Arial" panose="020B0604020202020204" pitchFamily="34" charset="0"/>
              </a:rPr>
              <a:t> on </a:t>
            </a:r>
            <a:r>
              <a:rPr lang="en-US" altLang="en-US" sz="2400" b="1" dirty="0">
                <a:latin typeface="Arial" panose="020B0604020202020204" pitchFamily="34" charset="0"/>
                <a:cs typeface="Arial" panose="020B0604020202020204" pitchFamily="34" charset="0"/>
              </a:rPr>
              <a:t>individualized safety plans</a:t>
            </a:r>
          </a:p>
          <a:p>
            <a:pPr indent="0">
              <a:spcBef>
                <a:spcPts val="0"/>
              </a:spcBef>
              <a:spcAft>
                <a:spcPts val="600"/>
              </a:spcAft>
              <a:buNone/>
              <a:defRPr/>
            </a:pPr>
            <a:r>
              <a:rPr lang="en-US" altLang="en-US" sz="2400" dirty="0">
                <a:latin typeface="Arial" panose="020B0604020202020204" pitchFamily="34" charset="0"/>
                <a:cs typeface="Arial" panose="020B0604020202020204" pitchFamily="34" charset="0"/>
              </a:rPr>
              <a:t>The patient is a </a:t>
            </a:r>
            <a:r>
              <a:rPr lang="en-US" altLang="en-US" sz="2400" b="1" dirty="0">
                <a:latin typeface="Arial" panose="020B0604020202020204" pitchFamily="34" charset="0"/>
                <a:cs typeface="Arial" panose="020B0604020202020204" pitchFamily="34" charset="0"/>
              </a:rPr>
              <a:t>whole person with strengths and resources</a:t>
            </a:r>
          </a:p>
        </p:txBody>
      </p:sp>
    </p:spTree>
    <p:extLst>
      <p:ext uri="{BB962C8B-B14F-4D97-AF65-F5344CB8AC3E}">
        <p14:creationId xmlns:p14="http://schemas.microsoft.com/office/powerpoint/2010/main" val="34965685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38DF2E-739B-A497-BBE7-ADB8F84D40CB}"/>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E6B26C5-5109-2F6C-4065-FB6DB0DBCA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E47C299A-F6E3-DEAB-8B74-696D6CACE71B}"/>
              </a:ext>
            </a:extLst>
          </p:cNvPr>
          <p:cNvSpPr>
            <a:spLocks noGrp="1"/>
          </p:cNvSpPr>
          <p:nvPr>
            <p:ph type="title"/>
          </p:nvPr>
        </p:nvSpPr>
        <p:spPr>
          <a:xfrm>
            <a:off x="650534" y="-12216"/>
            <a:ext cx="10890929" cy="1387934"/>
          </a:xfrm>
        </p:spPr>
        <p:txBody>
          <a:bodyPr anchor="b">
            <a:normAutofit/>
          </a:bodyPr>
          <a:lstStyle/>
          <a:p>
            <a:pPr algn="ctr"/>
            <a:r>
              <a:rPr lang="en-US" sz="4800" dirty="0">
                <a:latin typeface="Arial" panose="020B0604020202020204" pitchFamily="34" charset="0"/>
                <a:cs typeface="Arial" panose="020B0604020202020204" pitchFamily="34" charset="0"/>
              </a:rPr>
              <a:t>Medical Model vs. Strengths-Based </a:t>
            </a:r>
            <a:br>
              <a:rPr lang="en-US" sz="4800" dirty="0">
                <a:latin typeface="Arial" panose="020B0604020202020204" pitchFamily="34" charset="0"/>
                <a:cs typeface="Arial" panose="020B0604020202020204" pitchFamily="34" charset="0"/>
              </a:rPr>
            </a:br>
            <a:r>
              <a:rPr lang="en-US" sz="3200" dirty="0">
                <a:latin typeface="Arial" panose="020B0604020202020204" pitchFamily="34" charset="0"/>
                <a:cs typeface="Arial" panose="020B0604020202020204" pitchFamily="34" charset="0"/>
              </a:rPr>
              <a:t>[Let’s embrace both]</a:t>
            </a:r>
            <a:endParaRPr lang="en-US" sz="4800" dirty="0"/>
          </a:p>
        </p:txBody>
      </p:sp>
      <p:cxnSp>
        <p:nvCxnSpPr>
          <p:cNvPr id="12" name="Straight Connector 11">
            <a:extLst>
              <a:ext uri="{FF2B5EF4-FFF2-40B4-BE49-F238E27FC236}">
                <a16:creationId xmlns:a16="http://schemas.microsoft.com/office/drawing/2014/main" id="{A8DC2565-0E13-8E4E-9DC1-842C786F75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2307479"/>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6" name="Text Placeholder 2">
            <a:extLst>
              <a:ext uri="{FF2B5EF4-FFF2-40B4-BE49-F238E27FC236}">
                <a16:creationId xmlns:a16="http://schemas.microsoft.com/office/drawing/2014/main" id="{4AC27D40-7C9A-860E-2BEE-083293CE779B}"/>
              </a:ext>
            </a:extLst>
          </p:cNvPr>
          <p:cNvSpPr txBox="1">
            <a:spLocks/>
          </p:cNvSpPr>
          <p:nvPr/>
        </p:nvSpPr>
        <p:spPr>
          <a:xfrm>
            <a:off x="-339426" y="1548518"/>
            <a:ext cx="5084947" cy="695372"/>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lgn="ctr">
              <a:spcBef>
                <a:spcPts val="0"/>
              </a:spcBef>
              <a:spcAft>
                <a:spcPts val="600"/>
              </a:spcAft>
              <a:buNone/>
            </a:pPr>
            <a:r>
              <a:rPr lang="en-US" sz="2400" b="1" dirty="0">
                <a:latin typeface="Arial" panose="020B0604020202020204" pitchFamily="34" charset="0"/>
                <a:cs typeface="Arial" panose="020B0604020202020204" pitchFamily="34" charset="0"/>
              </a:rPr>
              <a:t>Positivistic Philosophy</a:t>
            </a:r>
          </a:p>
        </p:txBody>
      </p:sp>
      <p:sp>
        <p:nvSpPr>
          <p:cNvPr id="7" name="Text Placeholder 2">
            <a:extLst>
              <a:ext uri="{FF2B5EF4-FFF2-40B4-BE49-F238E27FC236}">
                <a16:creationId xmlns:a16="http://schemas.microsoft.com/office/drawing/2014/main" id="{EE61B900-A71D-EC52-A39E-4D85A94A433B}"/>
              </a:ext>
            </a:extLst>
          </p:cNvPr>
          <p:cNvSpPr txBox="1">
            <a:spLocks/>
          </p:cNvSpPr>
          <p:nvPr/>
        </p:nvSpPr>
        <p:spPr>
          <a:xfrm>
            <a:off x="0" y="2319696"/>
            <a:ext cx="5758531" cy="3924270"/>
          </a:xfrm>
          <a:prstGeom prst="rect">
            <a:avLst/>
          </a:prstGeom>
        </p:spPr>
        <p:txBody>
          <a:bodyPr vert="horz" lIns="91440" tIns="45720" rIns="91440" bIns="45720" rtlCol="0" anchor="t">
            <a:noAutofit/>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spcBef>
                <a:spcPts val="0"/>
              </a:spcBef>
              <a:spcAft>
                <a:spcPts val="600"/>
              </a:spcAft>
              <a:buNone/>
              <a:defRPr/>
            </a:pPr>
            <a:r>
              <a:rPr lang="en-US" altLang="en-US" sz="2400" dirty="0">
                <a:latin typeface="Arial" panose="020B0604020202020204" pitchFamily="34" charset="0"/>
                <a:cs typeface="Arial" panose="020B0604020202020204" pitchFamily="34" charset="0"/>
              </a:rPr>
              <a:t>We can </a:t>
            </a:r>
            <a:r>
              <a:rPr lang="en-US" altLang="en-US" sz="2400" b="1" dirty="0">
                <a:latin typeface="Arial" panose="020B0604020202020204" pitchFamily="34" charset="0"/>
                <a:cs typeface="Arial" panose="020B0604020202020204" pitchFamily="34" charset="0"/>
              </a:rPr>
              <a:t>predict* and prevent </a:t>
            </a:r>
            <a:r>
              <a:rPr lang="en-US" altLang="en-US" sz="2400" dirty="0">
                <a:latin typeface="Arial" panose="020B0604020202020204" pitchFamily="34" charset="0"/>
                <a:cs typeface="Arial" panose="020B0604020202020204" pitchFamily="34" charset="0"/>
              </a:rPr>
              <a:t>suicide</a:t>
            </a:r>
          </a:p>
          <a:p>
            <a:pPr indent="0">
              <a:spcBef>
                <a:spcPts val="0"/>
              </a:spcBef>
              <a:spcAft>
                <a:spcPts val="600"/>
              </a:spcAft>
              <a:buNone/>
              <a:defRPr/>
            </a:pPr>
            <a:endParaRPr lang="en-US" altLang="en-US" sz="2400" dirty="0">
              <a:latin typeface="Arial" panose="020B0604020202020204" pitchFamily="34" charset="0"/>
              <a:cs typeface="Arial" panose="020B0604020202020204" pitchFamily="34" charset="0"/>
            </a:endParaRPr>
          </a:p>
          <a:p>
            <a:pPr indent="0">
              <a:spcBef>
                <a:spcPts val="0"/>
              </a:spcBef>
              <a:spcAft>
                <a:spcPts val="600"/>
              </a:spcAft>
              <a:buNone/>
              <a:defRPr/>
            </a:pPr>
            <a:r>
              <a:rPr lang="en-US" altLang="en-US" sz="2400" dirty="0">
                <a:latin typeface="Arial" panose="020B0604020202020204" pitchFamily="34" charset="0"/>
                <a:cs typeface="Arial" panose="020B0604020202020204" pitchFamily="34" charset="0"/>
              </a:rPr>
              <a:t>We use </a:t>
            </a:r>
            <a:r>
              <a:rPr lang="en-US" altLang="en-US" sz="2400" b="1" dirty="0">
                <a:latin typeface="Arial" panose="020B0604020202020204" pitchFamily="34" charset="0"/>
                <a:cs typeface="Arial" panose="020B0604020202020204" pitchFamily="34" charset="0"/>
              </a:rPr>
              <a:t>risk assessment </a:t>
            </a:r>
            <a:r>
              <a:rPr lang="en-US" altLang="en-US" sz="2400" dirty="0">
                <a:latin typeface="Arial" panose="020B0604020202020204" pitchFamily="34" charset="0"/>
                <a:cs typeface="Arial" panose="020B0604020202020204" pitchFamily="34" charset="0"/>
              </a:rPr>
              <a:t>procedures and questionnaires</a:t>
            </a:r>
          </a:p>
          <a:p>
            <a:pPr indent="0">
              <a:spcBef>
                <a:spcPts val="0"/>
              </a:spcBef>
              <a:spcAft>
                <a:spcPts val="600"/>
              </a:spcAft>
              <a:buNone/>
              <a:defRPr/>
            </a:pPr>
            <a:endParaRPr lang="en-US" altLang="en-US" sz="2400" dirty="0">
              <a:latin typeface="Arial" panose="020B0604020202020204" pitchFamily="34" charset="0"/>
              <a:cs typeface="Arial" panose="020B0604020202020204" pitchFamily="34" charset="0"/>
            </a:endParaRPr>
          </a:p>
          <a:p>
            <a:pPr indent="0">
              <a:spcBef>
                <a:spcPts val="0"/>
              </a:spcBef>
              <a:spcAft>
                <a:spcPts val="600"/>
              </a:spcAft>
              <a:buNone/>
              <a:defRPr/>
            </a:pPr>
            <a:r>
              <a:rPr lang="en-US" altLang="en-US" sz="2400" dirty="0">
                <a:latin typeface="Arial" panose="020B0604020202020204" pitchFamily="34" charset="0"/>
                <a:cs typeface="Arial" panose="020B0604020202020204" pitchFamily="34" charset="0"/>
              </a:rPr>
              <a:t>We treat </a:t>
            </a:r>
            <a:r>
              <a:rPr lang="en-US" altLang="en-US" sz="2400" b="1" dirty="0">
                <a:latin typeface="Arial" panose="020B0604020202020204" pitchFamily="34" charset="0"/>
                <a:cs typeface="Arial" panose="020B0604020202020204" pitchFamily="34" charset="0"/>
              </a:rPr>
              <a:t>mental disorders</a:t>
            </a:r>
          </a:p>
          <a:p>
            <a:pPr lvl="1" indent="0">
              <a:spcBef>
                <a:spcPts val="0"/>
              </a:spcBef>
              <a:spcAft>
                <a:spcPts val="600"/>
              </a:spcAft>
              <a:buFont typeface="Courier New" panose="02070309020205020404" pitchFamily="49" charset="0"/>
              <a:buChar char="o"/>
              <a:defRPr/>
            </a:pPr>
            <a:endParaRPr lang="en-US" altLang="en-US" dirty="0">
              <a:latin typeface="Arial" panose="020B0604020202020204" pitchFamily="34" charset="0"/>
              <a:cs typeface="Arial" panose="020B0604020202020204" pitchFamily="34" charset="0"/>
            </a:endParaRPr>
          </a:p>
          <a:p>
            <a:pPr marL="0" indent="0">
              <a:spcBef>
                <a:spcPts val="0"/>
              </a:spcBef>
              <a:spcAft>
                <a:spcPts val="600"/>
              </a:spcAft>
            </a:pPr>
            <a:endParaRPr lang="en-US" sz="1800" b="1" dirty="0">
              <a:latin typeface="Arial" panose="020B0604020202020204" pitchFamily="34" charset="0"/>
              <a:cs typeface="Arial" panose="020B0604020202020204" pitchFamily="34" charset="0"/>
            </a:endParaRPr>
          </a:p>
        </p:txBody>
      </p:sp>
      <p:sp>
        <p:nvSpPr>
          <p:cNvPr id="8" name="Text Placeholder 4">
            <a:extLst>
              <a:ext uri="{FF2B5EF4-FFF2-40B4-BE49-F238E27FC236}">
                <a16:creationId xmlns:a16="http://schemas.microsoft.com/office/drawing/2014/main" id="{2060ECA3-797B-AE5B-D4F0-29E32B0A81A5}"/>
              </a:ext>
            </a:extLst>
          </p:cNvPr>
          <p:cNvSpPr txBox="1">
            <a:spLocks/>
          </p:cNvSpPr>
          <p:nvPr/>
        </p:nvSpPr>
        <p:spPr>
          <a:xfrm>
            <a:off x="6095999" y="1524404"/>
            <a:ext cx="5896959" cy="743599"/>
          </a:xfrm>
          <a:prstGeom prst="rect">
            <a:avLst/>
          </a:prstGeom>
        </p:spPr>
        <p:txBody>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lgn="ctr">
              <a:spcBef>
                <a:spcPts val="0"/>
              </a:spcBef>
              <a:spcAft>
                <a:spcPts val="600"/>
              </a:spcAft>
              <a:buNone/>
            </a:pPr>
            <a:r>
              <a:rPr lang="en-US" sz="2400" b="1" dirty="0">
                <a:latin typeface="Arial" panose="020B0604020202020204" pitchFamily="34" charset="0"/>
                <a:cs typeface="Arial" panose="020B0604020202020204" pitchFamily="34" charset="0"/>
              </a:rPr>
              <a:t>Social Constructivist Philosophy</a:t>
            </a:r>
          </a:p>
        </p:txBody>
      </p:sp>
      <p:sp>
        <p:nvSpPr>
          <p:cNvPr id="9" name="Text Placeholder 3">
            <a:extLst>
              <a:ext uri="{FF2B5EF4-FFF2-40B4-BE49-F238E27FC236}">
                <a16:creationId xmlns:a16="http://schemas.microsoft.com/office/drawing/2014/main" id="{51C633AD-01D8-E6CD-2AD8-DABEE2DE5B02}"/>
              </a:ext>
            </a:extLst>
          </p:cNvPr>
          <p:cNvSpPr txBox="1">
            <a:spLocks/>
          </p:cNvSpPr>
          <p:nvPr/>
        </p:nvSpPr>
        <p:spPr>
          <a:xfrm>
            <a:off x="5896957" y="2268003"/>
            <a:ext cx="5864976" cy="3684588"/>
          </a:xfrm>
          <a:prstGeom prst="rect">
            <a:avLst/>
          </a:prstGeom>
        </p:spPr>
        <p:txBody>
          <a:bodyPr vert="horz" lIns="91440" tIns="45720" rIns="91440" bIns="45720" rtlCol="0" anchor="t">
            <a:noAutofit/>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spcBef>
                <a:spcPts val="0"/>
              </a:spcBef>
              <a:spcAft>
                <a:spcPts val="600"/>
              </a:spcAft>
              <a:buNone/>
              <a:defRPr/>
            </a:pPr>
            <a:r>
              <a:rPr lang="en-US" altLang="en-US" sz="2400" dirty="0">
                <a:latin typeface="Arial" panose="020B0604020202020204" pitchFamily="34" charset="0"/>
                <a:cs typeface="Arial" panose="020B0604020202020204" pitchFamily="34" charset="0"/>
              </a:rPr>
              <a:t>Suicide is mostly </a:t>
            </a:r>
            <a:r>
              <a:rPr lang="en-US" altLang="en-US" sz="2400" b="1" dirty="0">
                <a:latin typeface="Arial" panose="020B0604020202020204" pitchFamily="34" charset="0"/>
                <a:cs typeface="Arial" panose="020B0604020202020204" pitchFamily="34" charset="0"/>
              </a:rPr>
              <a:t>unpredictable*</a:t>
            </a:r>
          </a:p>
          <a:p>
            <a:pPr indent="0">
              <a:spcBef>
                <a:spcPts val="0"/>
              </a:spcBef>
              <a:spcAft>
                <a:spcPts val="600"/>
              </a:spcAft>
              <a:buNone/>
              <a:defRPr/>
            </a:pPr>
            <a:endParaRPr lang="en-US" altLang="en-US" sz="2400" dirty="0">
              <a:latin typeface="Arial" panose="020B0604020202020204" pitchFamily="34" charset="0"/>
              <a:cs typeface="Arial" panose="020B0604020202020204" pitchFamily="34" charset="0"/>
            </a:endParaRPr>
          </a:p>
          <a:p>
            <a:pPr indent="0">
              <a:spcBef>
                <a:spcPts val="0"/>
              </a:spcBef>
              <a:spcAft>
                <a:spcPts val="600"/>
              </a:spcAft>
              <a:buNone/>
              <a:defRPr/>
            </a:pPr>
            <a:r>
              <a:rPr lang="en-US" altLang="en-US" sz="2400" dirty="0">
                <a:latin typeface="Arial" panose="020B0604020202020204" pitchFamily="34" charset="0"/>
                <a:cs typeface="Arial" panose="020B0604020202020204" pitchFamily="34" charset="0"/>
              </a:rPr>
              <a:t>We </a:t>
            </a:r>
            <a:r>
              <a:rPr lang="en-US" altLang="en-US" sz="2400" b="1" dirty="0">
                <a:latin typeface="Arial" panose="020B0604020202020204" pitchFamily="34" charset="0"/>
                <a:cs typeface="Arial" panose="020B0604020202020204" pitchFamily="34" charset="0"/>
              </a:rPr>
              <a:t>individualize risk factors </a:t>
            </a:r>
            <a:r>
              <a:rPr lang="en-US" altLang="en-US" sz="2400" dirty="0">
                <a:latin typeface="Arial" panose="020B0604020202020204" pitchFamily="34" charset="0"/>
                <a:cs typeface="Arial" panose="020B0604020202020204" pitchFamily="34" charset="0"/>
              </a:rPr>
              <a:t>and use </a:t>
            </a:r>
            <a:r>
              <a:rPr lang="en-US" altLang="en-US" sz="2400" b="1" dirty="0">
                <a:latin typeface="Arial" panose="020B0604020202020204" pitchFamily="34" charset="0"/>
                <a:cs typeface="Arial" panose="020B0604020202020204" pitchFamily="34" charset="0"/>
              </a:rPr>
              <a:t>collaborative and therapeutic </a:t>
            </a:r>
            <a:r>
              <a:rPr lang="en-US" altLang="en-US" sz="2400" dirty="0">
                <a:latin typeface="Arial" panose="020B0604020202020204" pitchFamily="34" charset="0"/>
                <a:cs typeface="Arial" panose="020B0604020202020204" pitchFamily="34" charset="0"/>
              </a:rPr>
              <a:t>assessment</a:t>
            </a:r>
          </a:p>
          <a:p>
            <a:pPr indent="0">
              <a:spcBef>
                <a:spcPts val="0"/>
              </a:spcBef>
              <a:spcAft>
                <a:spcPts val="600"/>
              </a:spcAft>
              <a:buNone/>
              <a:defRPr/>
            </a:pPr>
            <a:r>
              <a:rPr lang="en-US" altLang="en-US" sz="2400" dirty="0">
                <a:latin typeface="Arial" panose="020B0604020202020204" pitchFamily="34" charset="0"/>
                <a:cs typeface="Arial" panose="020B0604020202020204" pitchFamily="34" charset="0"/>
              </a:rPr>
              <a:t>We treat patient </a:t>
            </a:r>
            <a:r>
              <a:rPr lang="en-US" altLang="en-US" sz="2400" b="1" dirty="0">
                <a:latin typeface="Arial" panose="020B0604020202020204" pitchFamily="34" charset="0"/>
                <a:cs typeface="Arial" panose="020B0604020202020204" pitchFamily="34" charset="0"/>
              </a:rPr>
              <a:t>distress and suicidality</a:t>
            </a:r>
          </a:p>
          <a:p>
            <a:pPr indent="0">
              <a:spcBef>
                <a:spcPts val="0"/>
              </a:spcBef>
              <a:spcAft>
                <a:spcPts val="600"/>
              </a:spcAft>
              <a:buFont typeface="Courier New" panose="02070309020205020404" pitchFamily="49" charset="0"/>
              <a:buChar char="o"/>
              <a:defRPr/>
            </a:pP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62466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D5EF1-82F6-3B83-D25F-24B4F415C9F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C0C6619-1857-293A-5580-9013617AF58D}"/>
              </a:ext>
            </a:extLst>
          </p:cNvPr>
          <p:cNvSpPr>
            <a:spLocks noGrp="1"/>
          </p:cNvSpPr>
          <p:nvPr>
            <p:ph type="title"/>
          </p:nvPr>
        </p:nvSpPr>
        <p:spPr>
          <a:xfrm>
            <a:off x="650535" y="119337"/>
            <a:ext cx="10890929" cy="1547417"/>
          </a:xfrm>
        </p:spPr>
        <p:txBody>
          <a:bodyPr anchor="b">
            <a:normAutofit fontScale="90000"/>
          </a:bodyPr>
          <a:lstStyle/>
          <a:p>
            <a:br>
              <a:rPr lang="en-US" sz="4800" dirty="0">
                <a:latin typeface="Arial" panose="020B0604020202020204" pitchFamily="34" charset="0"/>
                <a:cs typeface="Arial" panose="020B0604020202020204" pitchFamily="34" charset="0"/>
              </a:rPr>
            </a:br>
            <a:br>
              <a:rPr lang="en-US" sz="4800" dirty="0">
                <a:latin typeface="Arial" panose="020B0604020202020204" pitchFamily="34" charset="0"/>
                <a:cs typeface="Arial" panose="020B0604020202020204" pitchFamily="34" charset="0"/>
              </a:rPr>
            </a:br>
            <a:r>
              <a:rPr lang="en-US" sz="4800" dirty="0">
                <a:latin typeface="Arial" panose="020B0604020202020204" pitchFamily="34" charset="0"/>
                <a:cs typeface="Arial" panose="020B0604020202020204" pitchFamily="34" charset="0"/>
              </a:rPr>
              <a:t>Collaborate, Elicit Strengths, and Focus on Hope </a:t>
            </a:r>
            <a:endParaRPr lang="en-US" sz="4800" dirty="0"/>
          </a:p>
        </p:txBody>
      </p:sp>
      <p:sp>
        <p:nvSpPr>
          <p:cNvPr id="5" name="Content Placeholder 4">
            <a:extLst>
              <a:ext uri="{FF2B5EF4-FFF2-40B4-BE49-F238E27FC236}">
                <a16:creationId xmlns:a16="http://schemas.microsoft.com/office/drawing/2014/main" id="{71F84AAC-1A62-B8FC-BCC0-91BBA2764042}"/>
              </a:ext>
            </a:extLst>
          </p:cNvPr>
          <p:cNvSpPr>
            <a:spLocks noGrp="1"/>
          </p:cNvSpPr>
          <p:nvPr>
            <p:ph idx="1"/>
          </p:nvPr>
        </p:nvSpPr>
        <p:spPr>
          <a:xfrm>
            <a:off x="640080" y="2009319"/>
            <a:ext cx="10890929" cy="4298884"/>
          </a:xfrm>
        </p:spPr>
        <p:txBody>
          <a:bodyPr>
            <a:normAutofit/>
          </a:bodyPr>
          <a:lstStyle/>
          <a:p>
            <a:r>
              <a:rPr lang="en-US" sz="2400" dirty="0">
                <a:latin typeface="Arial" panose="020B0604020202020204" pitchFamily="34" charset="0"/>
                <a:cs typeface="Arial" panose="020B0604020202020204" pitchFamily="34" charset="0"/>
              </a:rPr>
              <a:t>Use collaborative and therapeutic assessment</a:t>
            </a:r>
          </a:p>
          <a:p>
            <a:r>
              <a:rPr lang="en-US" sz="2400" dirty="0">
                <a:latin typeface="Arial" panose="020B0604020202020204" pitchFamily="34" charset="0"/>
                <a:cs typeface="Arial" panose="020B0604020202020204" pitchFamily="34" charset="0"/>
              </a:rPr>
              <a:t>Start with empathy and compassion, NORMALIZE,  and recognize that the problem may not be “in” the person [We acknowledge our legacy of pathologizing diversity].</a:t>
            </a:r>
          </a:p>
          <a:p>
            <a:r>
              <a:rPr lang="en-US" sz="2400" dirty="0">
                <a:latin typeface="Arial" panose="020B0604020202020204" pitchFamily="34" charset="0"/>
                <a:cs typeface="Arial" panose="020B0604020202020204" pitchFamily="34" charset="0"/>
              </a:rPr>
              <a:t>Traditional approaches oriented toward psychopathology.</a:t>
            </a:r>
          </a:p>
          <a:p>
            <a:r>
              <a:rPr lang="en-US" sz="2400" dirty="0">
                <a:latin typeface="Arial" panose="020B0604020202020204" pitchFamily="34" charset="0"/>
                <a:cs typeface="Arial" panose="020B0604020202020204" pitchFamily="34" charset="0"/>
              </a:rPr>
              <a:t>Explicitly value and ask about clients’ positive experiences, personal strengths and coping strategies.</a:t>
            </a:r>
          </a:p>
          <a:p>
            <a:r>
              <a:rPr lang="en-US" sz="2400" dirty="0">
                <a:latin typeface="Arial" panose="020B0604020202020204" pitchFamily="34" charset="0"/>
                <a:cs typeface="Arial" panose="020B0604020202020204" pitchFamily="34" charset="0"/>
              </a:rPr>
              <a:t>Implement specific intervention strategies that target distress and suicidality. ​</a:t>
            </a:r>
          </a:p>
        </p:txBody>
      </p:sp>
    </p:spTree>
    <p:extLst>
      <p:ext uri="{BB962C8B-B14F-4D97-AF65-F5344CB8AC3E}">
        <p14:creationId xmlns:p14="http://schemas.microsoft.com/office/powerpoint/2010/main" val="29936156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7D76F44-B695-6302-9C91-6BC619F29951}"/>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C0B3BBF-1185-E7E2-9696-DB3EABA76B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76F72860-C0E1-ECDA-2D06-B5461B4F2D1F}"/>
              </a:ext>
            </a:extLst>
          </p:cNvPr>
          <p:cNvSpPr>
            <a:spLocks noGrp="1"/>
          </p:cNvSpPr>
          <p:nvPr>
            <p:ph type="title"/>
          </p:nvPr>
        </p:nvSpPr>
        <p:spPr>
          <a:xfrm>
            <a:off x="640080" y="570750"/>
            <a:ext cx="10890929" cy="1387934"/>
          </a:xfrm>
        </p:spPr>
        <p:txBody>
          <a:bodyPr anchor="b">
            <a:normAutofit fontScale="90000"/>
          </a:bodyPr>
          <a:lstStyle/>
          <a:p>
            <a:r>
              <a:rPr lang="en-US" sz="4800" dirty="0">
                <a:solidFill>
                  <a:srgbClr val="FF0000"/>
                </a:solidFill>
                <a:latin typeface="Arial" panose="020B0604020202020204" pitchFamily="34" charset="0"/>
                <a:cs typeface="Arial" panose="020B0604020202020204" pitchFamily="34" charset="0"/>
              </a:rPr>
              <a:t>Challenges: </a:t>
            </a:r>
            <a:r>
              <a:rPr lang="en-US" sz="4800" dirty="0">
                <a:latin typeface="Arial" panose="020B0604020202020204" pitchFamily="34" charset="0"/>
                <a:cs typeface="Arial" panose="020B0604020202020204" pitchFamily="34" charset="0"/>
              </a:rPr>
              <a:t>Normalize Distress and Assess Whole Person</a:t>
            </a:r>
            <a:endParaRPr lang="en-US" sz="4800" dirty="0"/>
          </a:p>
        </p:txBody>
      </p:sp>
      <p:sp>
        <p:nvSpPr>
          <p:cNvPr id="5" name="Content Placeholder 4">
            <a:extLst>
              <a:ext uri="{FF2B5EF4-FFF2-40B4-BE49-F238E27FC236}">
                <a16:creationId xmlns:a16="http://schemas.microsoft.com/office/drawing/2014/main" id="{0F82EB17-454B-A858-8827-D442151813F8}"/>
              </a:ext>
            </a:extLst>
          </p:cNvPr>
          <p:cNvSpPr>
            <a:spLocks noGrp="1"/>
          </p:cNvSpPr>
          <p:nvPr>
            <p:ph idx="1"/>
          </p:nvPr>
        </p:nvSpPr>
        <p:spPr>
          <a:xfrm>
            <a:off x="640080" y="2761673"/>
            <a:ext cx="10890929" cy="3536241"/>
          </a:xfrm>
        </p:spPr>
        <p:txBody>
          <a:bodyPr>
            <a:normAutofit/>
          </a:bodyPr>
          <a:lstStyle/>
          <a:p>
            <a:r>
              <a:rPr lang="en-US" sz="2400" dirty="0">
                <a:latin typeface="Arial" panose="020B0604020202020204" pitchFamily="34" charset="0"/>
                <a:cs typeface="Arial" panose="020B0604020202020204" pitchFamily="34" charset="0"/>
              </a:rPr>
              <a:t>Suicide = one of the most critical topics in counseling</a:t>
            </a:r>
          </a:p>
          <a:p>
            <a:r>
              <a:rPr lang="en-US" sz="2400" dirty="0">
                <a:latin typeface="Arial" panose="020B0604020202020204" pitchFamily="34" charset="0"/>
                <a:cs typeface="Arial" panose="020B0604020202020204" pitchFamily="34" charset="0"/>
              </a:rPr>
              <a:t>Countertransference (Michaud et al., 2023)</a:t>
            </a:r>
          </a:p>
          <a:p>
            <a:r>
              <a:rPr lang="en-US" sz="2400" dirty="0">
                <a:latin typeface="Arial" panose="020B0604020202020204" pitchFamily="34" charset="0"/>
                <a:cs typeface="Arial" panose="020B0604020202020204" pitchFamily="34" charset="0"/>
              </a:rPr>
              <a:t>Acutely suicidal patients (Joiner et al, 2018)</a:t>
            </a:r>
          </a:p>
          <a:p>
            <a:r>
              <a:rPr lang="en-US" sz="2400" dirty="0">
                <a:latin typeface="Arial" panose="020B0604020202020204" pitchFamily="34" charset="0"/>
                <a:cs typeface="Arial" panose="020B0604020202020204" pitchFamily="34" charset="0"/>
              </a:rPr>
              <a:t>Common counselor reactions (Colson et al., 1986):</a:t>
            </a:r>
          </a:p>
          <a:p>
            <a:pPr marL="0" indent="0">
              <a:buNone/>
            </a:pPr>
            <a:endParaRPr lang="en-US" sz="2400" dirty="0">
              <a:latin typeface="Arial" panose="020B0604020202020204" pitchFamily="34" charset="0"/>
              <a:cs typeface="Arial" panose="020B0604020202020204" pitchFamily="34" charset="0"/>
            </a:endParaRPr>
          </a:p>
          <a:p>
            <a:endParaRPr lang="en-US" dirty="0"/>
          </a:p>
        </p:txBody>
      </p:sp>
      <p:cxnSp>
        <p:nvCxnSpPr>
          <p:cNvPr id="12" name="Straight Connector 11">
            <a:extLst>
              <a:ext uri="{FF2B5EF4-FFF2-40B4-BE49-F238E27FC236}">
                <a16:creationId xmlns:a16="http://schemas.microsoft.com/office/drawing/2014/main" id="{4B4F01FB-7388-886E-6B21-5C118F216E5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2307479"/>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77233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560F2B8-3DDE-5788-2359-CFFD02D5795B}"/>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DA4654E-F80D-30D5-4D8D-6F8F1DC1EB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811C436B-580F-539F-612F-344892204359}"/>
              </a:ext>
            </a:extLst>
          </p:cNvPr>
          <p:cNvSpPr>
            <a:spLocks noGrp="1"/>
          </p:cNvSpPr>
          <p:nvPr>
            <p:ph type="title"/>
          </p:nvPr>
        </p:nvSpPr>
        <p:spPr>
          <a:xfrm>
            <a:off x="640080" y="570750"/>
            <a:ext cx="10890929" cy="1387934"/>
          </a:xfrm>
        </p:spPr>
        <p:txBody>
          <a:bodyPr anchor="b">
            <a:normAutofit fontScale="90000"/>
          </a:bodyPr>
          <a:lstStyle/>
          <a:p>
            <a:r>
              <a:rPr lang="en-US" sz="4800" dirty="0">
                <a:solidFill>
                  <a:srgbClr val="C00000"/>
                </a:solidFill>
                <a:latin typeface="Arial" panose="020B0604020202020204" pitchFamily="34" charset="0"/>
                <a:cs typeface="Arial" panose="020B0604020202020204" pitchFamily="34" charset="0"/>
              </a:rPr>
              <a:t>Challenges: </a:t>
            </a:r>
            <a:r>
              <a:rPr lang="en-US" sz="4800" dirty="0">
                <a:latin typeface="Arial" panose="020B0604020202020204" pitchFamily="34" charset="0"/>
                <a:cs typeface="Arial" panose="020B0604020202020204" pitchFamily="34" charset="0"/>
              </a:rPr>
              <a:t>Value Relationship Over Formulas</a:t>
            </a:r>
            <a:endParaRPr lang="en-US" sz="4800" dirty="0"/>
          </a:p>
        </p:txBody>
      </p:sp>
      <p:sp>
        <p:nvSpPr>
          <p:cNvPr id="5" name="Content Placeholder 4">
            <a:extLst>
              <a:ext uri="{FF2B5EF4-FFF2-40B4-BE49-F238E27FC236}">
                <a16:creationId xmlns:a16="http://schemas.microsoft.com/office/drawing/2014/main" id="{024140E1-E4D8-7DFA-90BC-C3B694B2C26D}"/>
              </a:ext>
            </a:extLst>
          </p:cNvPr>
          <p:cNvSpPr>
            <a:spLocks noGrp="1"/>
          </p:cNvSpPr>
          <p:nvPr>
            <p:ph idx="1"/>
          </p:nvPr>
        </p:nvSpPr>
        <p:spPr>
          <a:xfrm>
            <a:off x="640080" y="2761673"/>
            <a:ext cx="10890929" cy="3536241"/>
          </a:xfrm>
        </p:spPr>
        <p:txBody>
          <a:bodyPr>
            <a:normAutofit/>
          </a:bodyPr>
          <a:lstStyle/>
          <a:p>
            <a:r>
              <a:rPr lang="en-US" sz="2400" dirty="0">
                <a:latin typeface="Arial" panose="020B0604020202020204" pitchFamily="34" charset="0"/>
                <a:cs typeface="Arial" panose="020B0604020202020204" pitchFamily="34" charset="0"/>
              </a:rPr>
              <a:t>Competency is critical with suicidal clients</a:t>
            </a:r>
          </a:p>
          <a:p>
            <a:r>
              <a:rPr lang="en-US" sz="2400" dirty="0">
                <a:latin typeface="Arial" panose="020B0604020202020204" pitchFamily="34" charset="0"/>
                <a:cs typeface="Arial" panose="020B0604020202020204" pitchFamily="34" charset="0"/>
              </a:rPr>
              <a:t>Only 45% of counseling students trained (Cureton &amp; Sheesley, 2018)</a:t>
            </a:r>
          </a:p>
          <a:p>
            <a:r>
              <a:rPr lang="en-US" sz="2400" dirty="0">
                <a:latin typeface="Arial" panose="020B0604020202020204" pitchFamily="34" charset="0"/>
                <a:cs typeface="Arial" panose="020B0604020202020204" pitchFamily="34" charset="0"/>
              </a:rPr>
              <a:t>Only 40–50% of graduate programs require suicide-specific training (Cho et al., 2024)</a:t>
            </a:r>
          </a:p>
          <a:p>
            <a:r>
              <a:rPr lang="en-US" sz="2400" dirty="0">
                <a:latin typeface="Arial" panose="020B0604020202020204" pitchFamily="34" charset="0"/>
                <a:cs typeface="Arial" panose="020B0604020202020204" pitchFamily="34" charset="0"/>
              </a:rPr>
              <a:t>CACREP (2024): Suicide prevention referenced only twice</a:t>
            </a:r>
          </a:p>
          <a:p>
            <a:r>
              <a:rPr lang="en-US" sz="2400" dirty="0">
                <a:latin typeface="Arial" panose="020B0604020202020204" pitchFamily="34" charset="0"/>
                <a:cs typeface="Arial" panose="020B0604020202020204" pitchFamily="34" charset="0"/>
              </a:rPr>
              <a:t>Ethical outcome: We can only expect what counselors are taught</a:t>
            </a:r>
          </a:p>
          <a:p>
            <a:endParaRPr lang="en-US" sz="2400" dirty="0">
              <a:latin typeface="Arial" panose="020B0604020202020204" pitchFamily="34" charset="0"/>
              <a:cs typeface="Arial" panose="020B0604020202020204" pitchFamily="34" charset="0"/>
            </a:endParaRPr>
          </a:p>
          <a:p>
            <a:endParaRPr lang="en-US" dirty="0"/>
          </a:p>
        </p:txBody>
      </p:sp>
      <p:cxnSp>
        <p:nvCxnSpPr>
          <p:cNvPr id="12" name="Straight Connector 11">
            <a:extLst>
              <a:ext uri="{FF2B5EF4-FFF2-40B4-BE49-F238E27FC236}">
                <a16:creationId xmlns:a16="http://schemas.microsoft.com/office/drawing/2014/main" id="{3D54438B-0F3E-4E6E-F132-C1F1CEAE30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2307479"/>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0320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E47A95E-D62A-88FC-2A71-489D1293C359}"/>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783F452-FE97-02B4-E58D-EB3AA4C5C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7DA845E8-5A89-4E93-E910-43D95906D9F3}"/>
              </a:ext>
            </a:extLst>
          </p:cNvPr>
          <p:cNvSpPr>
            <a:spLocks noGrp="1"/>
          </p:cNvSpPr>
          <p:nvPr>
            <p:ph type="title"/>
          </p:nvPr>
        </p:nvSpPr>
        <p:spPr>
          <a:xfrm>
            <a:off x="640080" y="570750"/>
            <a:ext cx="10890929" cy="1387934"/>
          </a:xfrm>
        </p:spPr>
        <p:txBody>
          <a:bodyPr anchor="b">
            <a:normAutofit fontScale="90000"/>
          </a:bodyPr>
          <a:lstStyle/>
          <a:p>
            <a:r>
              <a:rPr lang="en-US" sz="4800" dirty="0">
                <a:solidFill>
                  <a:srgbClr val="C00000"/>
                </a:solidFill>
                <a:latin typeface="Arial" panose="020B0604020202020204" pitchFamily="34" charset="0"/>
                <a:cs typeface="Arial" panose="020B0604020202020204" pitchFamily="34" charset="0"/>
              </a:rPr>
              <a:t>Challenges</a:t>
            </a:r>
            <a:r>
              <a:rPr lang="en-US" sz="4800" dirty="0">
                <a:latin typeface="Arial" panose="020B0604020202020204" pitchFamily="34" charset="0"/>
                <a:cs typeface="Arial" panose="020B0604020202020204" pitchFamily="34" charset="0"/>
              </a:rPr>
              <a:t>: Collaborate, Elicit Strengths and Focus on Hope</a:t>
            </a:r>
            <a:endParaRPr lang="en-US" sz="4800" dirty="0"/>
          </a:p>
        </p:txBody>
      </p:sp>
      <p:sp>
        <p:nvSpPr>
          <p:cNvPr id="5" name="Content Placeholder 4">
            <a:extLst>
              <a:ext uri="{FF2B5EF4-FFF2-40B4-BE49-F238E27FC236}">
                <a16:creationId xmlns:a16="http://schemas.microsoft.com/office/drawing/2014/main" id="{F116579F-3B65-3E6B-F707-0FDA2107BF8E}"/>
              </a:ext>
            </a:extLst>
          </p:cNvPr>
          <p:cNvSpPr>
            <a:spLocks noGrp="1"/>
          </p:cNvSpPr>
          <p:nvPr>
            <p:ph idx="1"/>
          </p:nvPr>
        </p:nvSpPr>
        <p:spPr>
          <a:xfrm>
            <a:off x="640081" y="2761673"/>
            <a:ext cx="4693920" cy="3536241"/>
          </a:xfrm>
        </p:spPr>
        <p:txBody>
          <a:bodyPr>
            <a:normAutofit/>
          </a:bodyPr>
          <a:lstStyle/>
          <a:p>
            <a:r>
              <a:rPr lang="en-US" sz="2400" dirty="0">
                <a:latin typeface="Times New Roman" panose="02020603050405020304" pitchFamily="18" charset="0"/>
                <a:cs typeface="Times New Roman" panose="02020603050405020304" pitchFamily="18" charset="0"/>
              </a:rPr>
              <a:t>Cultural Barriers</a:t>
            </a:r>
          </a:p>
          <a:p>
            <a:r>
              <a:rPr lang="en-US" sz="2400" dirty="0">
                <a:latin typeface="Times New Roman" panose="02020603050405020304" pitchFamily="18" charset="0"/>
                <a:cs typeface="Times New Roman" panose="02020603050405020304" pitchFamily="18" charset="0"/>
              </a:rPr>
              <a:t>Counselor Training</a:t>
            </a:r>
          </a:p>
          <a:p>
            <a:r>
              <a:rPr lang="en-US" sz="2400" dirty="0">
                <a:latin typeface="Times New Roman" panose="02020603050405020304" pitchFamily="18" charset="0"/>
                <a:cs typeface="Times New Roman" panose="02020603050405020304" pitchFamily="18" charset="0"/>
              </a:rPr>
              <a:t>Insurance Systems</a:t>
            </a:r>
          </a:p>
          <a:p>
            <a:r>
              <a:rPr lang="en-US" sz="2400" dirty="0">
                <a:latin typeface="Times New Roman" panose="02020603050405020304" pitchFamily="18" charset="0"/>
                <a:cs typeface="Times New Roman" panose="02020603050405020304" pitchFamily="18" charset="0"/>
              </a:rPr>
              <a:t>Training Models</a:t>
            </a:r>
            <a:endParaRPr lang="en-US" dirty="0">
              <a:latin typeface="Times New Roman" panose="02020603050405020304" pitchFamily="18" charset="0"/>
              <a:cs typeface="Times New Roman" panose="02020603050405020304" pitchFamily="18" charset="0"/>
            </a:endParaRPr>
          </a:p>
        </p:txBody>
      </p:sp>
      <p:cxnSp>
        <p:nvCxnSpPr>
          <p:cNvPr id="12" name="Straight Connector 11">
            <a:extLst>
              <a:ext uri="{FF2B5EF4-FFF2-40B4-BE49-F238E27FC236}">
                <a16:creationId xmlns:a16="http://schemas.microsoft.com/office/drawing/2014/main" id="{A9C106A3-BCA7-5055-AD40-6F63944BAC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2307479"/>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2" name="Content Placeholder 1" descr="A diagram of ethics&#10;&#10;AI-generated content may be incorrect.">
            <a:extLst>
              <a:ext uri="{FF2B5EF4-FFF2-40B4-BE49-F238E27FC236}">
                <a16:creationId xmlns:a16="http://schemas.microsoft.com/office/drawing/2014/main" id="{B1FB1017-0FFD-AA79-36B1-A828BB2AEA7F}"/>
              </a:ext>
            </a:extLst>
          </p:cNvPr>
          <p:cNvPicPr>
            <a:picLocks noChangeAspect="1"/>
          </p:cNvPicPr>
          <p:nvPr/>
        </p:nvPicPr>
        <p:blipFill>
          <a:blip r:embed="rId3"/>
          <a:stretch>
            <a:fillRect/>
          </a:stretch>
        </p:blipFill>
        <p:spPr>
          <a:xfrm>
            <a:off x="6671245" y="1843539"/>
            <a:ext cx="4807523" cy="4443711"/>
          </a:xfrm>
          <a:prstGeom prst="rect">
            <a:avLst/>
          </a:prstGeom>
          <a:noFill/>
        </p:spPr>
      </p:pic>
    </p:spTree>
    <p:extLst>
      <p:ext uri="{BB962C8B-B14F-4D97-AF65-F5344CB8AC3E}">
        <p14:creationId xmlns:p14="http://schemas.microsoft.com/office/powerpoint/2010/main" val="860599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B2FBE-5DBD-456B-C23B-430C0E2FBE6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B92AA58-7726-283D-7FB9-FCD283FA795B}"/>
              </a:ext>
            </a:extLst>
          </p:cNvPr>
          <p:cNvSpPr>
            <a:spLocks noGrp="1"/>
          </p:cNvSpPr>
          <p:nvPr>
            <p:ph type="title"/>
          </p:nvPr>
        </p:nvSpPr>
        <p:spPr>
          <a:xfrm>
            <a:off x="650535" y="0"/>
            <a:ext cx="10890929" cy="1014982"/>
          </a:xfrm>
        </p:spPr>
        <p:txBody>
          <a:bodyPr anchor="b">
            <a:normAutofit/>
          </a:bodyPr>
          <a:lstStyle/>
          <a:p>
            <a:r>
              <a:rPr lang="en-US" sz="4800" dirty="0">
                <a:latin typeface="Arial" panose="020B0604020202020204" pitchFamily="34" charset="0"/>
                <a:cs typeface="Arial" panose="020B0604020202020204" pitchFamily="34" charset="0"/>
              </a:rPr>
              <a:t>Where to Start in Schools (ASCA)</a:t>
            </a:r>
            <a:endParaRPr lang="en-US" sz="4800" dirty="0"/>
          </a:p>
        </p:txBody>
      </p:sp>
      <p:sp>
        <p:nvSpPr>
          <p:cNvPr id="5" name="Content Placeholder 4">
            <a:extLst>
              <a:ext uri="{FF2B5EF4-FFF2-40B4-BE49-F238E27FC236}">
                <a16:creationId xmlns:a16="http://schemas.microsoft.com/office/drawing/2014/main" id="{2E1588D7-8418-5CEF-2DAD-E76551C60448}"/>
              </a:ext>
            </a:extLst>
          </p:cNvPr>
          <p:cNvSpPr>
            <a:spLocks noGrp="1"/>
          </p:cNvSpPr>
          <p:nvPr>
            <p:ph idx="1"/>
          </p:nvPr>
        </p:nvSpPr>
        <p:spPr>
          <a:xfrm>
            <a:off x="650535" y="1368738"/>
            <a:ext cx="10890929" cy="4582048"/>
          </a:xfrm>
        </p:spPr>
        <p:txBody>
          <a:bodyPr>
            <a:noAutofit/>
          </a:bodyPr>
          <a:lstStyle/>
          <a:p>
            <a:pPr marL="0" indent="0">
              <a:buNone/>
            </a:pPr>
            <a:r>
              <a:rPr lang="en-US" sz="2400" b="1" dirty="0">
                <a:latin typeface="Arial" panose="020B0604020202020204" pitchFamily="34" charset="0"/>
                <a:cs typeface="Arial" panose="020B0604020202020204" pitchFamily="34" charset="0"/>
              </a:rPr>
              <a:t>The School Counselor's Role</a:t>
            </a:r>
          </a:p>
          <a:p>
            <a:r>
              <a:rPr lang="en-US" sz="2400" dirty="0">
                <a:latin typeface="Arial" panose="020B0604020202020204" pitchFamily="34" charset="0"/>
                <a:cs typeface="Arial" panose="020B0604020202020204" pitchFamily="34" charset="0"/>
              </a:rPr>
              <a:t>School counselors have a legal and ethical responsibility to provide a holistic approach to student’s social/emotional well-being and comprehensive suicide prevention policies including prevention, intervention, and postvention components.</a:t>
            </a:r>
          </a:p>
          <a:p>
            <a:pPr marL="0" indent="0">
              <a:buNone/>
            </a:pPr>
            <a:r>
              <a:rPr lang="en-US" sz="2400" b="1" dirty="0">
                <a:latin typeface="Arial" panose="020B0604020202020204" pitchFamily="34" charset="0"/>
                <a:cs typeface="Arial" panose="020B0604020202020204" pitchFamily="34" charset="0"/>
              </a:rPr>
              <a:t>Prevention Components</a:t>
            </a:r>
          </a:p>
          <a:p>
            <a:pPr marL="0" indent="0">
              <a:buNone/>
            </a:pPr>
            <a:r>
              <a:rPr lang="en-US" sz="2400" dirty="0">
                <a:latin typeface="Arial" panose="020B0604020202020204" pitchFamily="34" charset="0"/>
                <a:cs typeface="Arial" panose="020B0604020202020204" pitchFamily="34" charset="0"/>
              </a:rPr>
              <a:t>1. Educate staff to recognize risk factors, warning signs, </a:t>
            </a:r>
            <a:r>
              <a:rPr lang="en-US" sz="2400" dirty="0">
                <a:solidFill>
                  <a:srgbClr val="C00000"/>
                </a:solidFill>
                <a:latin typeface="Arial" panose="020B0604020202020204" pitchFamily="34" charset="0"/>
                <a:cs typeface="Arial" panose="020B0604020202020204" pitchFamily="34" charset="0"/>
              </a:rPr>
              <a:t>protective factors</a:t>
            </a:r>
            <a:r>
              <a:rPr lang="en-US" sz="2400" dirty="0">
                <a:latin typeface="Arial" panose="020B0604020202020204" pitchFamily="34" charset="0"/>
                <a:cs typeface="Arial" panose="020B0604020202020204" pitchFamily="34" charset="0"/>
              </a:rPr>
              <a:t>, </a:t>
            </a:r>
            <a:r>
              <a:rPr lang="en-US" sz="2400" dirty="0">
                <a:solidFill>
                  <a:srgbClr val="C00000"/>
                </a:solidFill>
                <a:latin typeface="Arial" panose="020B0604020202020204" pitchFamily="34" charset="0"/>
                <a:cs typeface="Arial" panose="020B0604020202020204" pitchFamily="34" charset="0"/>
              </a:rPr>
              <a:t>response procedures</a:t>
            </a:r>
            <a:r>
              <a:rPr lang="en-US" sz="2400" dirty="0">
                <a:latin typeface="Arial" panose="020B0604020202020204" pitchFamily="34" charset="0"/>
                <a:cs typeface="Arial" panose="020B0604020202020204" pitchFamily="34" charset="0"/>
              </a:rPr>
              <a:t>, referrals, postvention and resources regarding youth suicide prevention </a:t>
            </a:r>
          </a:p>
        </p:txBody>
      </p:sp>
    </p:spTree>
    <p:extLst>
      <p:ext uri="{BB962C8B-B14F-4D97-AF65-F5344CB8AC3E}">
        <p14:creationId xmlns:p14="http://schemas.microsoft.com/office/powerpoint/2010/main" val="9593660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FD235-F0A3-CEEA-0E46-0CB4DD8BA4D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755ABD3-78E1-E9DD-0996-24E19F4F5A88}"/>
              </a:ext>
            </a:extLst>
          </p:cNvPr>
          <p:cNvSpPr>
            <a:spLocks noGrp="1"/>
          </p:cNvSpPr>
          <p:nvPr>
            <p:ph type="title"/>
          </p:nvPr>
        </p:nvSpPr>
        <p:spPr>
          <a:xfrm>
            <a:off x="650535" y="0"/>
            <a:ext cx="10890929" cy="1014982"/>
          </a:xfrm>
        </p:spPr>
        <p:txBody>
          <a:bodyPr anchor="b">
            <a:normAutofit/>
          </a:bodyPr>
          <a:lstStyle/>
          <a:p>
            <a:r>
              <a:rPr lang="en-US" sz="4800" dirty="0">
                <a:latin typeface="Arial" panose="020B0604020202020204" pitchFamily="34" charset="0"/>
                <a:cs typeface="Arial" panose="020B0604020202020204" pitchFamily="34" charset="0"/>
              </a:rPr>
              <a:t>Where to Start in Schools (ASCA)</a:t>
            </a:r>
            <a:endParaRPr lang="en-US" sz="4800" dirty="0"/>
          </a:p>
        </p:txBody>
      </p:sp>
      <p:sp>
        <p:nvSpPr>
          <p:cNvPr id="5" name="Content Placeholder 4">
            <a:extLst>
              <a:ext uri="{FF2B5EF4-FFF2-40B4-BE49-F238E27FC236}">
                <a16:creationId xmlns:a16="http://schemas.microsoft.com/office/drawing/2014/main" id="{44C68500-97AD-15F2-A4D0-F889A5E1025A}"/>
              </a:ext>
            </a:extLst>
          </p:cNvPr>
          <p:cNvSpPr>
            <a:spLocks noGrp="1"/>
          </p:cNvSpPr>
          <p:nvPr>
            <p:ph idx="1"/>
          </p:nvPr>
        </p:nvSpPr>
        <p:spPr>
          <a:xfrm>
            <a:off x="650535" y="1368738"/>
            <a:ext cx="10890929" cy="4582048"/>
          </a:xfrm>
        </p:spPr>
        <p:txBody>
          <a:bodyPr>
            <a:noAutofit/>
          </a:bodyPr>
          <a:lstStyle/>
          <a:p>
            <a:pPr marL="0" indent="0">
              <a:buNone/>
            </a:pPr>
            <a:r>
              <a:rPr lang="en-US" sz="2400" b="1" dirty="0">
                <a:latin typeface="Arial" panose="020B0604020202020204" pitchFamily="34" charset="0"/>
                <a:cs typeface="Arial" panose="020B0604020202020204" pitchFamily="34" charset="0"/>
              </a:rPr>
              <a:t>Prevention Components</a:t>
            </a:r>
          </a:p>
          <a:p>
            <a:pPr marL="0" indent="0">
              <a:buNone/>
            </a:pPr>
            <a:r>
              <a:rPr lang="en-US" sz="2400" dirty="0">
                <a:solidFill>
                  <a:srgbClr val="C00000"/>
                </a:solidFill>
                <a:latin typeface="Arial" panose="020B0604020202020204" pitchFamily="34" charset="0"/>
                <a:cs typeface="Arial" panose="020B0604020202020204" pitchFamily="34" charset="0"/>
              </a:rPr>
              <a:t>2. Provide developmentally appropriate student instruction on the importance of safe and healthy choices and coping strategies focused on resiliency building and how to recognize risk factors and warning signs of mental health conditions and suicide in oneself and others (American Foundation for Suicide Prevention et al., 2019)</a:t>
            </a:r>
          </a:p>
        </p:txBody>
      </p:sp>
    </p:spTree>
    <p:extLst>
      <p:ext uri="{BB962C8B-B14F-4D97-AF65-F5344CB8AC3E}">
        <p14:creationId xmlns:p14="http://schemas.microsoft.com/office/powerpoint/2010/main" val="35533192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788F6-578C-A79A-4F29-5A67A17FA56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A7F4FF6-0871-D387-EB99-46F4503A8353}"/>
              </a:ext>
            </a:extLst>
          </p:cNvPr>
          <p:cNvSpPr>
            <a:spLocks noGrp="1"/>
          </p:cNvSpPr>
          <p:nvPr>
            <p:ph type="title"/>
          </p:nvPr>
        </p:nvSpPr>
        <p:spPr>
          <a:xfrm>
            <a:off x="650535" y="0"/>
            <a:ext cx="10890929" cy="1014982"/>
          </a:xfrm>
        </p:spPr>
        <p:txBody>
          <a:bodyPr anchor="b">
            <a:normAutofit/>
          </a:bodyPr>
          <a:lstStyle/>
          <a:p>
            <a:r>
              <a:rPr lang="en-US" sz="4800" dirty="0">
                <a:latin typeface="Arial" panose="020B0604020202020204" pitchFamily="34" charset="0"/>
                <a:cs typeface="Arial" panose="020B0604020202020204" pitchFamily="34" charset="0"/>
              </a:rPr>
              <a:t>Where to Start in Schools (ASCA)</a:t>
            </a:r>
            <a:endParaRPr lang="en-US" sz="4800" dirty="0"/>
          </a:p>
        </p:txBody>
      </p:sp>
      <p:sp>
        <p:nvSpPr>
          <p:cNvPr id="5" name="Content Placeholder 4">
            <a:extLst>
              <a:ext uri="{FF2B5EF4-FFF2-40B4-BE49-F238E27FC236}">
                <a16:creationId xmlns:a16="http://schemas.microsoft.com/office/drawing/2014/main" id="{CBAEB9A5-5220-040C-E640-4CBCE4C5ED04}"/>
              </a:ext>
            </a:extLst>
          </p:cNvPr>
          <p:cNvSpPr>
            <a:spLocks noGrp="1"/>
          </p:cNvSpPr>
          <p:nvPr>
            <p:ph idx="1"/>
          </p:nvPr>
        </p:nvSpPr>
        <p:spPr>
          <a:xfrm>
            <a:off x="650535" y="1368738"/>
            <a:ext cx="10890929" cy="4582048"/>
          </a:xfrm>
        </p:spPr>
        <p:txBody>
          <a:bodyPr>
            <a:noAutofit/>
          </a:bodyPr>
          <a:lstStyle/>
          <a:p>
            <a:pPr marL="0" indent="0">
              <a:buNone/>
            </a:pPr>
            <a:r>
              <a:rPr lang="en-US" sz="2400" b="1" dirty="0">
                <a:latin typeface="Arial" panose="020B0604020202020204" pitchFamily="34" charset="0"/>
                <a:cs typeface="Arial" panose="020B0604020202020204" pitchFamily="34" charset="0"/>
              </a:rPr>
              <a:t>Prevention Components</a:t>
            </a:r>
          </a:p>
          <a:p>
            <a:pPr marL="0" indent="0">
              <a:buNone/>
            </a:pPr>
            <a:r>
              <a:rPr lang="en-US" sz="2400" dirty="0">
                <a:solidFill>
                  <a:srgbClr val="C00000"/>
                </a:solidFill>
                <a:latin typeface="Arial" panose="020B0604020202020204" pitchFamily="34" charset="0"/>
                <a:cs typeface="Arial" panose="020B0604020202020204" pitchFamily="34" charset="0"/>
              </a:rPr>
              <a:t>3. Use data from universal screeners to proactively identify and address students’ academic, career and social/emotional needs while ensuring appropriate supports are in place to respond to students’ immediate needs (ASCA, 2023)</a:t>
            </a:r>
          </a:p>
        </p:txBody>
      </p:sp>
    </p:spTree>
    <p:extLst>
      <p:ext uri="{BB962C8B-B14F-4D97-AF65-F5344CB8AC3E}">
        <p14:creationId xmlns:p14="http://schemas.microsoft.com/office/powerpoint/2010/main" val="42923437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15009-BF51-F81D-6030-ED0D3334D7BD}"/>
            </a:ext>
          </a:extLst>
        </p:cNvPr>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A3016F16-3A94-8B4F-7FE8-FB907597E2A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05725" y="1126274"/>
            <a:ext cx="10321598" cy="5185316"/>
          </a:xfrm>
          <a:prstGeom prst="rect">
            <a:avLst/>
          </a:prstGeom>
        </p:spPr>
      </p:pic>
    </p:spTree>
    <p:extLst>
      <p:ext uri="{BB962C8B-B14F-4D97-AF65-F5344CB8AC3E}">
        <p14:creationId xmlns:p14="http://schemas.microsoft.com/office/powerpoint/2010/main" val="16092854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942E2-5334-0DF8-343A-B59FFEE94191}"/>
              </a:ext>
            </a:extLst>
          </p:cNvPr>
          <p:cNvSpPr>
            <a:spLocks noGrp="1"/>
          </p:cNvSpPr>
          <p:nvPr>
            <p:ph type="title"/>
          </p:nvPr>
        </p:nvSpPr>
        <p:spPr>
          <a:xfrm>
            <a:off x="650535" y="309067"/>
            <a:ext cx="10890929" cy="616390"/>
          </a:xfrm>
        </p:spPr>
        <p:txBody>
          <a:bodyPr>
            <a:normAutofit fontScale="90000"/>
          </a:bodyPr>
          <a:lstStyle/>
          <a:p>
            <a:r>
              <a:rPr lang="en-US" dirty="0">
                <a:latin typeface="Arial" panose="020B0604020202020204" pitchFamily="34" charset="0"/>
                <a:cs typeface="Arial" panose="020B0604020202020204" pitchFamily="34" charset="0"/>
              </a:rPr>
              <a:t>Tier 1- Universal prevention for ALL students </a:t>
            </a:r>
          </a:p>
        </p:txBody>
      </p:sp>
      <p:sp>
        <p:nvSpPr>
          <p:cNvPr id="4" name="Content Placeholder 2">
            <a:extLst>
              <a:ext uri="{FF2B5EF4-FFF2-40B4-BE49-F238E27FC236}">
                <a16:creationId xmlns:a16="http://schemas.microsoft.com/office/drawing/2014/main" id="{1F7FCC46-C1D6-A4E2-BDBF-AB9AE0D70CE0}"/>
              </a:ext>
            </a:extLst>
          </p:cNvPr>
          <p:cNvSpPr txBox="1">
            <a:spLocks/>
          </p:cNvSpPr>
          <p:nvPr/>
        </p:nvSpPr>
        <p:spPr>
          <a:xfrm>
            <a:off x="1574806" y="1334936"/>
            <a:ext cx="9050753" cy="5015205"/>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latin typeface="Arial" panose="020B0604020202020204" pitchFamily="34" charset="0"/>
                <a:cs typeface="Arial" panose="020B0604020202020204" pitchFamily="34" charset="0"/>
              </a:rPr>
              <a:t>Individual Strengths: </a:t>
            </a:r>
            <a:r>
              <a:rPr lang="en-US" sz="2400" dirty="0">
                <a:latin typeface="Arial" panose="020B0604020202020204" pitchFamily="34" charset="0"/>
                <a:cs typeface="Arial" panose="020B0604020202020204" pitchFamily="34" charset="0"/>
              </a:rPr>
              <a:t>Character strengths &amp; well-being (</a:t>
            </a:r>
            <a:r>
              <a:rPr lang="en-US" sz="2400" i="1" dirty="0">
                <a:latin typeface="Arial" panose="020B0604020202020204" pitchFamily="34" charset="0"/>
                <a:cs typeface="Arial" panose="020B0604020202020204" pitchFamily="34" charset="0"/>
              </a:rPr>
              <a:t>White &amp; Waters, 2015)</a:t>
            </a:r>
            <a:endParaRPr lang="en-US" sz="2400"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Resilience: </a:t>
            </a:r>
            <a:r>
              <a:rPr lang="en-US" sz="2400" dirty="0">
                <a:latin typeface="Arial" panose="020B0604020202020204" pitchFamily="34" charset="0"/>
                <a:cs typeface="Arial" panose="020B0604020202020204" pitchFamily="34" charset="0"/>
              </a:rPr>
              <a:t>Coping skills &amp; psychological resources (</a:t>
            </a:r>
            <a:r>
              <a:rPr lang="en-US" sz="2400" i="1" dirty="0">
                <a:latin typeface="Arial" panose="020B0604020202020204" pitchFamily="34" charset="0"/>
                <a:cs typeface="Arial" panose="020B0604020202020204" pitchFamily="34" charset="0"/>
              </a:rPr>
              <a:t>Dray et al., 2017)</a:t>
            </a:r>
            <a:endParaRPr lang="en-US" sz="2400"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School Connectedness </a:t>
            </a:r>
            <a:r>
              <a:rPr lang="en-US" sz="2400" dirty="0">
                <a:latin typeface="Arial" panose="020B0604020202020204" pitchFamily="34" charset="0"/>
                <a:cs typeface="Arial" panose="020B0604020202020204" pitchFamily="34" charset="0"/>
              </a:rPr>
              <a:t>“I belong here.” “People care about me.” (</a:t>
            </a:r>
            <a:r>
              <a:rPr lang="en-US" sz="2400" i="1" dirty="0">
                <a:latin typeface="Arial" panose="020B0604020202020204" pitchFamily="34" charset="0"/>
                <a:cs typeface="Arial" panose="020B0604020202020204" pitchFamily="34" charset="0"/>
              </a:rPr>
              <a:t>Wilkins et al., 2023)</a:t>
            </a:r>
            <a:endParaRPr lang="en-US" sz="2400"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Culturally Relevant Protective Factors: </a:t>
            </a:r>
            <a:r>
              <a:rPr lang="en-US" sz="2400" dirty="0">
                <a:latin typeface="Arial" panose="020B0604020202020204" pitchFamily="34" charset="0"/>
                <a:cs typeface="Arial" panose="020B0604020202020204" pitchFamily="34" charset="0"/>
              </a:rPr>
              <a:t>Family • Cultural identity • Hope • Future orientation • Spirituality (</a:t>
            </a:r>
            <a:r>
              <a:rPr lang="en-US" sz="2400" i="1" dirty="0">
                <a:latin typeface="Arial" panose="020B0604020202020204" pitchFamily="34" charset="0"/>
                <a:cs typeface="Arial" panose="020B0604020202020204" pitchFamily="34" charset="0"/>
              </a:rPr>
              <a:t>Brooks Stephens et al., 2026)</a:t>
            </a:r>
          </a:p>
          <a:p>
            <a:r>
              <a:rPr lang="en-US" sz="2400" b="1" dirty="0">
                <a:latin typeface="Arial" panose="020B0604020202020204" pitchFamily="34" charset="0"/>
                <a:cs typeface="Arial" panose="020B0604020202020204" pitchFamily="34" charset="0"/>
              </a:rPr>
              <a:t>Strengths</a:t>
            </a:r>
            <a:r>
              <a:rPr lang="en-US" sz="2400" i="1" dirty="0">
                <a:latin typeface="Arial" panose="020B0604020202020204" pitchFamily="34" charset="0"/>
                <a:cs typeface="Arial" panose="020B0604020202020204" pitchFamily="34" charset="0"/>
              </a:rPr>
              <a:t> Systemically: The Good School (White &amp; Walker, 2015)</a:t>
            </a:r>
            <a:endParaRPr lang="en-US" sz="2400" dirty="0">
              <a:latin typeface="Arial" panose="020B0604020202020204" pitchFamily="34" charset="0"/>
              <a:cs typeface="Arial" panose="020B0604020202020204" pitchFamily="34" charset="0"/>
            </a:endParaRPr>
          </a:p>
          <a:p>
            <a:pPr marL="0" indent="0">
              <a:buNone/>
            </a:pPr>
            <a:endParaRPr lang="en-US" sz="2400"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42B925B4-262D-AC48-1703-FC38857C0A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996573">
            <a:off x="9994917" y="1356813"/>
            <a:ext cx="2625952" cy="875317"/>
          </a:xfrm>
          <a:prstGeom prst="rect">
            <a:avLst/>
          </a:prstGeom>
        </p:spPr>
      </p:pic>
      <p:sp>
        <p:nvSpPr>
          <p:cNvPr id="5" name="TextBox 4">
            <a:extLst>
              <a:ext uri="{FF2B5EF4-FFF2-40B4-BE49-F238E27FC236}">
                <a16:creationId xmlns:a16="http://schemas.microsoft.com/office/drawing/2014/main" id="{036A3095-425B-7E9F-314B-1809C0DF31D5}"/>
              </a:ext>
            </a:extLst>
          </p:cNvPr>
          <p:cNvSpPr txBox="1"/>
          <p:nvPr/>
        </p:nvSpPr>
        <p:spPr>
          <a:xfrm rot="16200000">
            <a:off x="-360557" y="3044282"/>
            <a:ext cx="1595309" cy="769441"/>
          </a:xfrm>
          <a:prstGeom prst="rect">
            <a:avLst/>
          </a:prstGeom>
          <a:noFill/>
        </p:spPr>
        <p:txBody>
          <a:bodyPr wrap="none" rtlCol="0">
            <a:spAutoFit/>
          </a:bodyPr>
          <a:lstStyle/>
          <a:p>
            <a:r>
              <a:rPr lang="en-US" sz="4400" b="1" dirty="0">
                <a:latin typeface="Arial" panose="020B0604020202020204" pitchFamily="34" charset="0"/>
                <a:cs typeface="Arial" panose="020B0604020202020204" pitchFamily="34" charset="0"/>
              </a:rPr>
              <a:t>Build</a:t>
            </a:r>
            <a:endParaRPr lang="en-US" b="1" dirty="0">
              <a:latin typeface="Arial" panose="020B0604020202020204" pitchFamily="34" charset="0"/>
              <a:cs typeface="Arial" panose="020B0604020202020204" pitchFamily="34" charset="0"/>
            </a:endParaRPr>
          </a:p>
        </p:txBody>
      </p:sp>
      <p:sp>
        <p:nvSpPr>
          <p:cNvPr id="13" name="Up Arrow 12">
            <a:extLst>
              <a:ext uri="{FF2B5EF4-FFF2-40B4-BE49-F238E27FC236}">
                <a16:creationId xmlns:a16="http://schemas.microsoft.com/office/drawing/2014/main" id="{86E1E5D3-74EB-DAB4-DAEB-1FA5FF4CDFAA}"/>
              </a:ext>
            </a:extLst>
          </p:cNvPr>
          <p:cNvSpPr/>
          <p:nvPr/>
        </p:nvSpPr>
        <p:spPr>
          <a:xfrm rot="2984656">
            <a:off x="1068944" y="1648279"/>
            <a:ext cx="115731" cy="1076051"/>
          </a:xfrm>
          <a:prstGeom prst="upArrow">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4" name="Up Arrow 13">
            <a:extLst>
              <a:ext uri="{FF2B5EF4-FFF2-40B4-BE49-F238E27FC236}">
                <a16:creationId xmlns:a16="http://schemas.microsoft.com/office/drawing/2014/main" id="{91B450B4-E3DD-74DD-582A-D533849A6414}"/>
              </a:ext>
            </a:extLst>
          </p:cNvPr>
          <p:cNvSpPr/>
          <p:nvPr/>
        </p:nvSpPr>
        <p:spPr>
          <a:xfrm rot="3936458">
            <a:off x="1078994" y="2548317"/>
            <a:ext cx="95633" cy="692463"/>
          </a:xfrm>
          <a:prstGeom prst="upArrow">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5" name="Up Arrow 14">
            <a:extLst>
              <a:ext uri="{FF2B5EF4-FFF2-40B4-BE49-F238E27FC236}">
                <a16:creationId xmlns:a16="http://schemas.microsoft.com/office/drawing/2014/main" id="{9414B9F1-F7C9-4510-C43B-B8AC60E4AF4C}"/>
              </a:ext>
            </a:extLst>
          </p:cNvPr>
          <p:cNvSpPr/>
          <p:nvPr/>
        </p:nvSpPr>
        <p:spPr>
          <a:xfrm rot="9108570">
            <a:off x="917606" y="4215907"/>
            <a:ext cx="113239" cy="1853305"/>
          </a:xfrm>
          <a:prstGeom prst="upArrow">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6" name="Up Arrow 15">
            <a:extLst>
              <a:ext uri="{FF2B5EF4-FFF2-40B4-BE49-F238E27FC236}">
                <a16:creationId xmlns:a16="http://schemas.microsoft.com/office/drawing/2014/main" id="{A7719E30-E5FD-A4B2-E812-E56926329B2E}"/>
              </a:ext>
            </a:extLst>
          </p:cNvPr>
          <p:cNvSpPr/>
          <p:nvPr/>
        </p:nvSpPr>
        <p:spPr>
          <a:xfrm rot="7983770">
            <a:off x="1089507" y="3724841"/>
            <a:ext cx="115731" cy="1076051"/>
          </a:xfrm>
          <a:prstGeom prst="upArrow">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7" name="Up Arrow 16">
            <a:extLst>
              <a:ext uri="{FF2B5EF4-FFF2-40B4-BE49-F238E27FC236}">
                <a16:creationId xmlns:a16="http://schemas.microsoft.com/office/drawing/2014/main" id="{C6871C2E-F3E9-2FA7-C618-F0B8C88158AE}"/>
              </a:ext>
            </a:extLst>
          </p:cNvPr>
          <p:cNvSpPr/>
          <p:nvPr/>
        </p:nvSpPr>
        <p:spPr>
          <a:xfrm rot="5883629">
            <a:off x="1112887" y="3210475"/>
            <a:ext cx="95633" cy="692463"/>
          </a:xfrm>
          <a:prstGeom prst="upArrow">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786150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63E1A-1D7F-4BC6-EBA9-B76855341AD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2FCAD1B-6646-E4FC-D698-C49DFDF6E7B4}"/>
              </a:ext>
            </a:extLst>
          </p:cNvPr>
          <p:cNvSpPr>
            <a:spLocks noGrp="1"/>
          </p:cNvSpPr>
          <p:nvPr>
            <p:ph type="title"/>
          </p:nvPr>
        </p:nvSpPr>
        <p:spPr>
          <a:xfrm>
            <a:off x="650535" y="84774"/>
            <a:ext cx="10890929" cy="869099"/>
          </a:xfrm>
        </p:spPr>
        <p:txBody>
          <a:bodyPr anchor="b">
            <a:normAutofit fontScale="90000"/>
          </a:bodyPr>
          <a:lstStyle/>
          <a:p>
            <a:br>
              <a:rPr lang="en-US" sz="4800" dirty="0">
                <a:latin typeface="Arial" panose="020B0604020202020204" pitchFamily="34" charset="0"/>
                <a:cs typeface="Arial" panose="020B0604020202020204" pitchFamily="34" charset="0"/>
              </a:rPr>
            </a:br>
            <a:r>
              <a:rPr lang="en-US" sz="4800" dirty="0">
                <a:latin typeface="Arial" panose="020B0604020202020204" pitchFamily="34" charset="0"/>
                <a:cs typeface="Arial" panose="020B0604020202020204" pitchFamily="34" charset="0"/>
              </a:rPr>
              <a:t>Tier 2 – Identification and Support</a:t>
            </a:r>
            <a:endParaRPr lang="en-US" sz="4800" dirty="0"/>
          </a:p>
        </p:txBody>
      </p:sp>
      <p:pic>
        <p:nvPicPr>
          <p:cNvPr id="7" name="Picture 6" descr="Identify Images – Browse 269,032 Stock Photos, Vectors, and Video | Adobe Stock">
            <a:extLst>
              <a:ext uri="{FF2B5EF4-FFF2-40B4-BE49-F238E27FC236}">
                <a16:creationId xmlns:a16="http://schemas.microsoft.com/office/drawing/2014/main" id="{B4F77275-6AE0-CFB7-FD5E-5F8FFF94BCF1}"/>
              </a:ext>
            </a:extLst>
          </p:cNvPr>
          <p:cNvPicPr>
            <a:picLocks noChangeAspect="1"/>
          </p:cNvPicPr>
          <p:nvPr/>
        </p:nvPicPr>
        <p:blipFill>
          <a:blip r:embed="rId3"/>
          <a:stretch>
            <a:fillRect/>
          </a:stretch>
        </p:blipFill>
        <p:spPr>
          <a:xfrm>
            <a:off x="419886" y="2468881"/>
            <a:ext cx="2529644" cy="1686429"/>
          </a:xfrm>
          <a:prstGeom prst="rect">
            <a:avLst/>
          </a:prstGeom>
        </p:spPr>
      </p:pic>
      <p:pic>
        <p:nvPicPr>
          <p:cNvPr id="10" name="Picture 9">
            <a:extLst>
              <a:ext uri="{FF2B5EF4-FFF2-40B4-BE49-F238E27FC236}">
                <a16:creationId xmlns:a16="http://schemas.microsoft.com/office/drawing/2014/main" id="{BDED6A8D-65F5-0815-FD78-ED4558D065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996573">
            <a:off x="10081034" y="1704730"/>
            <a:ext cx="2625952" cy="875317"/>
          </a:xfrm>
          <a:prstGeom prst="rect">
            <a:avLst/>
          </a:prstGeom>
        </p:spPr>
      </p:pic>
      <p:sp>
        <p:nvSpPr>
          <p:cNvPr id="11" name="TextBox 10">
            <a:extLst>
              <a:ext uri="{FF2B5EF4-FFF2-40B4-BE49-F238E27FC236}">
                <a16:creationId xmlns:a16="http://schemas.microsoft.com/office/drawing/2014/main" id="{3093F2E3-0BE3-930B-4507-7283E71D5E1E}"/>
              </a:ext>
            </a:extLst>
          </p:cNvPr>
          <p:cNvSpPr txBox="1"/>
          <p:nvPr/>
        </p:nvSpPr>
        <p:spPr>
          <a:xfrm>
            <a:off x="185196" y="6287250"/>
            <a:ext cx="11539959" cy="461665"/>
          </a:xfrm>
          <a:prstGeom prst="rect">
            <a:avLst/>
          </a:prstGeom>
          <a:noFill/>
        </p:spPr>
        <p:txBody>
          <a:bodyPr wrap="square" rtlCol="0">
            <a:spAutoFit/>
          </a:bodyPr>
          <a:lstStyle/>
          <a:p>
            <a:r>
              <a:rPr lang="en-US" sz="1200" dirty="0"/>
              <a:t>Peterson, C. (2006b). The values in action VIA classification of strengths. In M. Csikszentmihalyi &amp; I. Csikszentmihalyi (Eds.), </a:t>
            </a:r>
            <a:r>
              <a:rPr lang="en-US" sz="1200" i="1" dirty="0"/>
              <a:t>A life worth living: Contributions to positive psychology</a:t>
            </a:r>
            <a:r>
              <a:rPr lang="en-US" sz="1200" dirty="0"/>
              <a:t> (pp. 29–48). Oxford: New York, NY.</a:t>
            </a:r>
          </a:p>
        </p:txBody>
      </p:sp>
      <p:pic>
        <p:nvPicPr>
          <p:cNvPr id="13" name="Picture 12">
            <a:extLst>
              <a:ext uri="{FF2B5EF4-FFF2-40B4-BE49-F238E27FC236}">
                <a16:creationId xmlns:a16="http://schemas.microsoft.com/office/drawing/2014/main" id="{526F889D-0262-F373-3468-36998887B1A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06450" y="1136823"/>
            <a:ext cx="7725643" cy="5150428"/>
          </a:xfrm>
          <a:prstGeom prst="rect">
            <a:avLst/>
          </a:prstGeom>
        </p:spPr>
      </p:pic>
    </p:spTree>
    <p:extLst>
      <p:ext uri="{BB962C8B-B14F-4D97-AF65-F5344CB8AC3E}">
        <p14:creationId xmlns:p14="http://schemas.microsoft.com/office/powerpoint/2010/main" val="17633874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80AE9-F88F-F361-86AE-1D6A37342B42}"/>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DBC58928-41DD-BA6B-A165-1BF63CB305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996573">
            <a:off x="9699070" y="744611"/>
            <a:ext cx="2625952" cy="875317"/>
          </a:xfrm>
          <a:prstGeom prst="rect">
            <a:avLst/>
          </a:prstGeom>
        </p:spPr>
      </p:pic>
      <p:sp>
        <p:nvSpPr>
          <p:cNvPr id="2" name="TextBox 1">
            <a:extLst>
              <a:ext uri="{FF2B5EF4-FFF2-40B4-BE49-F238E27FC236}">
                <a16:creationId xmlns:a16="http://schemas.microsoft.com/office/drawing/2014/main" id="{97C72F2A-C2F2-2CEC-189D-2057AD211916}"/>
              </a:ext>
            </a:extLst>
          </p:cNvPr>
          <p:cNvSpPr txBox="1"/>
          <p:nvPr/>
        </p:nvSpPr>
        <p:spPr>
          <a:xfrm>
            <a:off x="104172" y="6593881"/>
            <a:ext cx="11003333" cy="253916"/>
          </a:xfrm>
          <a:prstGeom prst="rect">
            <a:avLst/>
          </a:prstGeom>
          <a:noFill/>
        </p:spPr>
        <p:txBody>
          <a:bodyPr wrap="none" rtlCol="0">
            <a:spAutoFit/>
          </a:bodyPr>
          <a:lstStyle/>
          <a:p>
            <a:r>
              <a:rPr lang="en-US" sz="1050" dirty="0"/>
              <a:t>Rashid, T. (2015). Positive psychotherapy: A strength-based approach. </a:t>
            </a:r>
            <a:r>
              <a:rPr lang="en-US" sz="1050" i="1" dirty="0"/>
              <a:t>The Journal of Positive Psychology</a:t>
            </a:r>
            <a:r>
              <a:rPr lang="en-US" sz="1050" dirty="0"/>
              <a:t>, </a:t>
            </a:r>
            <a:r>
              <a:rPr lang="en-US" sz="1050" i="1" dirty="0"/>
              <a:t>10</a:t>
            </a:r>
            <a:r>
              <a:rPr lang="en-US" sz="1050" dirty="0"/>
              <a:t>(1), 25–40. https://</a:t>
            </a:r>
            <a:r>
              <a:rPr lang="en-US" sz="1050" dirty="0" err="1"/>
              <a:t>doi-org.unk.idm.oclc.org</a:t>
            </a:r>
            <a:r>
              <a:rPr lang="en-US" sz="1050" dirty="0"/>
              <a:t>/10.1080/17439760.2014.920411</a:t>
            </a:r>
          </a:p>
        </p:txBody>
      </p:sp>
      <p:pic>
        <p:nvPicPr>
          <p:cNvPr id="5" name="Picture 4">
            <a:extLst>
              <a:ext uri="{FF2B5EF4-FFF2-40B4-BE49-F238E27FC236}">
                <a16:creationId xmlns:a16="http://schemas.microsoft.com/office/drawing/2014/main" id="{79CAEFB3-C192-AB5B-21BE-A91CF91895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70409" y="1613309"/>
            <a:ext cx="7470858" cy="4980572"/>
          </a:xfrm>
          <a:prstGeom prst="rect">
            <a:avLst/>
          </a:prstGeom>
        </p:spPr>
      </p:pic>
      <p:sp>
        <p:nvSpPr>
          <p:cNvPr id="12" name="Title 3">
            <a:extLst>
              <a:ext uri="{FF2B5EF4-FFF2-40B4-BE49-F238E27FC236}">
                <a16:creationId xmlns:a16="http://schemas.microsoft.com/office/drawing/2014/main" id="{3AE9D494-11BA-2143-4DE3-5AAE20681DA0}"/>
              </a:ext>
            </a:extLst>
          </p:cNvPr>
          <p:cNvSpPr>
            <a:spLocks noGrp="1"/>
          </p:cNvSpPr>
          <p:nvPr>
            <p:ph type="title"/>
          </p:nvPr>
        </p:nvSpPr>
        <p:spPr>
          <a:xfrm>
            <a:off x="650535" y="84774"/>
            <a:ext cx="10890929" cy="869099"/>
          </a:xfrm>
        </p:spPr>
        <p:txBody>
          <a:bodyPr anchor="b">
            <a:normAutofit fontScale="90000"/>
          </a:bodyPr>
          <a:lstStyle/>
          <a:p>
            <a:br>
              <a:rPr lang="en-US" sz="4800" dirty="0">
                <a:latin typeface="Arial" panose="020B0604020202020204" pitchFamily="34" charset="0"/>
                <a:cs typeface="Arial" panose="020B0604020202020204" pitchFamily="34" charset="0"/>
              </a:rPr>
            </a:br>
            <a:r>
              <a:rPr lang="en-US" sz="4800" dirty="0">
                <a:latin typeface="Arial" panose="020B0604020202020204" pitchFamily="34" charset="0"/>
                <a:cs typeface="Arial" panose="020B0604020202020204" pitchFamily="34" charset="0"/>
              </a:rPr>
              <a:t>Tier 2 – Identification and Support</a:t>
            </a:r>
            <a:endParaRPr lang="en-US" sz="4800" dirty="0"/>
          </a:p>
        </p:txBody>
      </p:sp>
    </p:spTree>
    <p:extLst>
      <p:ext uri="{BB962C8B-B14F-4D97-AF65-F5344CB8AC3E}">
        <p14:creationId xmlns:p14="http://schemas.microsoft.com/office/powerpoint/2010/main" val="30838798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4C72A-0555-3326-D051-0C552E68D6FA}"/>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C92E05F4-170F-C01D-57A3-882CD521AC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996573">
            <a:off x="9699070" y="744611"/>
            <a:ext cx="2625952" cy="875317"/>
          </a:xfrm>
          <a:prstGeom prst="rect">
            <a:avLst/>
          </a:prstGeom>
        </p:spPr>
      </p:pic>
      <p:sp>
        <p:nvSpPr>
          <p:cNvPr id="2" name="TextBox 1">
            <a:extLst>
              <a:ext uri="{FF2B5EF4-FFF2-40B4-BE49-F238E27FC236}">
                <a16:creationId xmlns:a16="http://schemas.microsoft.com/office/drawing/2014/main" id="{77D6EDEF-53C3-41E0-0F2B-C326DC6A9EF6}"/>
              </a:ext>
            </a:extLst>
          </p:cNvPr>
          <p:cNvSpPr txBox="1"/>
          <p:nvPr/>
        </p:nvSpPr>
        <p:spPr>
          <a:xfrm>
            <a:off x="104172" y="6593881"/>
            <a:ext cx="11003333" cy="253916"/>
          </a:xfrm>
          <a:prstGeom prst="rect">
            <a:avLst/>
          </a:prstGeom>
          <a:noFill/>
        </p:spPr>
        <p:txBody>
          <a:bodyPr wrap="none" rtlCol="0">
            <a:spAutoFit/>
          </a:bodyPr>
          <a:lstStyle/>
          <a:p>
            <a:r>
              <a:rPr lang="en-US" sz="1050" dirty="0"/>
              <a:t>Rashid, T. (2015). Positive psychotherapy: A strength-based approach. </a:t>
            </a:r>
            <a:r>
              <a:rPr lang="en-US" sz="1050" i="1" dirty="0"/>
              <a:t>The Journal of Positive Psychology</a:t>
            </a:r>
            <a:r>
              <a:rPr lang="en-US" sz="1050" dirty="0"/>
              <a:t>, </a:t>
            </a:r>
            <a:r>
              <a:rPr lang="en-US" sz="1050" i="1" dirty="0"/>
              <a:t>10</a:t>
            </a:r>
            <a:r>
              <a:rPr lang="en-US" sz="1050" dirty="0"/>
              <a:t>(1), 25–40. https://</a:t>
            </a:r>
            <a:r>
              <a:rPr lang="en-US" sz="1050" dirty="0" err="1"/>
              <a:t>doi-org.unk.idm.oclc.org</a:t>
            </a:r>
            <a:r>
              <a:rPr lang="en-US" sz="1050" dirty="0"/>
              <a:t>/10.1080/17439760.2014.920411</a:t>
            </a:r>
          </a:p>
        </p:txBody>
      </p:sp>
      <p:pic>
        <p:nvPicPr>
          <p:cNvPr id="6" name="Picture 5">
            <a:extLst>
              <a:ext uri="{FF2B5EF4-FFF2-40B4-BE49-F238E27FC236}">
                <a16:creationId xmlns:a16="http://schemas.microsoft.com/office/drawing/2014/main" id="{8A02BE8F-549A-C3A9-4EC3-97961A7617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19638" y="1451025"/>
            <a:ext cx="7772400" cy="5181600"/>
          </a:xfrm>
          <a:prstGeom prst="rect">
            <a:avLst/>
          </a:prstGeom>
        </p:spPr>
      </p:pic>
      <p:sp>
        <p:nvSpPr>
          <p:cNvPr id="8" name="Title 3">
            <a:extLst>
              <a:ext uri="{FF2B5EF4-FFF2-40B4-BE49-F238E27FC236}">
                <a16:creationId xmlns:a16="http://schemas.microsoft.com/office/drawing/2014/main" id="{94F4CF93-DBBA-7F30-174F-6BC3DA22FD6E}"/>
              </a:ext>
            </a:extLst>
          </p:cNvPr>
          <p:cNvSpPr>
            <a:spLocks noGrp="1"/>
          </p:cNvSpPr>
          <p:nvPr>
            <p:ph type="title"/>
          </p:nvPr>
        </p:nvSpPr>
        <p:spPr>
          <a:xfrm>
            <a:off x="650535" y="84774"/>
            <a:ext cx="10890929" cy="869099"/>
          </a:xfrm>
        </p:spPr>
        <p:txBody>
          <a:bodyPr anchor="b">
            <a:normAutofit fontScale="90000"/>
          </a:bodyPr>
          <a:lstStyle/>
          <a:p>
            <a:br>
              <a:rPr lang="en-US" sz="4800" dirty="0">
                <a:latin typeface="Arial" panose="020B0604020202020204" pitchFamily="34" charset="0"/>
                <a:cs typeface="Arial" panose="020B0604020202020204" pitchFamily="34" charset="0"/>
              </a:rPr>
            </a:br>
            <a:r>
              <a:rPr lang="en-US" sz="4800" dirty="0">
                <a:latin typeface="Arial" panose="020B0604020202020204" pitchFamily="34" charset="0"/>
                <a:cs typeface="Arial" panose="020B0604020202020204" pitchFamily="34" charset="0"/>
              </a:rPr>
              <a:t>Tier 2 – Identification and Support</a:t>
            </a:r>
            <a:endParaRPr lang="en-US" sz="4800" dirty="0"/>
          </a:p>
        </p:txBody>
      </p:sp>
    </p:spTree>
    <p:extLst>
      <p:ext uri="{BB962C8B-B14F-4D97-AF65-F5344CB8AC3E}">
        <p14:creationId xmlns:p14="http://schemas.microsoft.com/office/powerpoint/2010/main" val="13096738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1C69D-F7C4-2B7F-7702-79C7E66AAE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598254-14AA-44EE-9A3B-945DEA8EC09C}"/>
              </a:ext>
            </a:extLst>
          </p:cNvPr>
          <p:cNvSpPr>
            <a:spLocks noGrp="1"/>
          </p:cNvSpPr>
          <p:nvPr>
            <p:ph type="title"/>
          </p:nvPr>
        </p:nvSpPr>
        <p:spPr>
          <a:xfrm>
            <a:off x="640079" y="1371600"/>
            <a:ext cx="10890929" cy="1097281"/>
          </a:xfrm>
        </p:spPr>
        <p:txBody>
          <a:bodyPr>
            <a:normAutofit/>
          </a:bodyPr>
          <a:lstStyle/>
          <a:p>
            <a:r>
              <a:rPr lang="en-US" dirty="0">
                <a:latin typeface="Arial" panose="020B0604020202020204" pitchFamily="34" charset="0"/>
                <a:cs typeface="Arial" panose="020B0604020202020204" pitchFamily="34" charset="0"/>
              </a:rPr>
              <a:t>Tier 3 - Individualized suicide interventions</a:t>
            </a:r>
          </a:p>
        </p:txBody>
      </p:sp>
      <p:sp>
        <p:nvSpPr>
          <p:cNvPr id="3" name="Content Placeholder 2">
            <a:extLst>
              <a:ext uri="{FF2B5EF4-FFF2-40B4-BE49-F238E27FC236}">
                <a16:creationId xmlns:a16="http://schemas.microsoft.com/office/drawing/2014/main" id="{CC2EC0C1-41E2-4F40-995B-78F5C74D20BE}"/>
              </a:ext>
            </a:extLst>
          </p:cNvPr>
          <p:cNvSpPr>
            <a:spLocks noGrp="1"/>
          </p:cNvSpPr>
          <p:nvPr>
            <p:ph idx="1"/>
          </p:nvPr>
        </p:nvSpPr>
        <p:spPr/>
        <p:txBody>
          <a:bodyPr>
            <a:normAutofit/>
          </a:bodyPr>
          <a:lstStyle/>
          <a:p>
            <a:pPr lvl="1"/>
            <a:r>
              <a:rPr lang="en-US" sz="2600" b="1" dirty="0"/>
              <a:t>Emotional – Separate emotional pain from the self</a:t>
            </a:r>
          </a:p>
          <a:p>
            <a:pPr lvl="1"/>
            <a:r>
              <a:rPr lang="en-US" sz="2600" b="1" dirty="0"/>
              <a:t>Cognitive – Managing activated core beliefs</a:t>
            </a:r>
          </a:p>
          <a:p>
            <a:pPr lvl="1"/>
            <a:r>
              <a:rPr lang="en-US" sz="2600" b="1" dirty="0"/>
              <a:t>Interpersonal – The social universe</a:t>
            </a:r>
          </a:p>
          <a:p>
            <a:endParaRPr lang="en-US" sz="2800" b="1" dirty="0"/>
          </a:p>
        </p:txBody>
      </p:sp>
      <p:pic>
        <p:nvPicPr>
          <p:cNvPr id="4" name="Picture 3">
            <a:extLst>
              <a:ext uri="{FF2B5EF4-FFF2-40B4-BE49-F238E27FC236}">
                <a16:creationId xmlns:a16="http://schemas.microsoft.com/office/drawing/2014/main" id="{4EEA507B-DFE0-7FEB-A599-0ABC9A4908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996573">
            <a:off x="9699070" y="744611"/>
            <a:ext cx="2625952" cy="875317"/>
          </a:xfrm>
          <a:prstGeom prst="rect">
            <a:avLst/>
          </a:prstGeom>
        </p:spPr>
      </p:pic>
    </p:spTree>
    <p:extLst>
      <p:ext uri="{BB962C8B-B14F-4D97-AF65-F5344CB8AC3E}">
        <p14:creationId xmlns:p14="http://schemas.microsoft.com/office/powerpoint/2010/main" val="10048964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D8035-D3D4-8461-3979-EBF0BA4170C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B50C84F-61A7-CCB8-EDB0-BC84C558B10F}"/>
              </a:ext>
            </a:extLst>
          </p:cNvPr>
          <p:cNvSpPr>
            <a:spLocks noGrp="1"/>
          </p:cNvSpPr>
          <p:nvPr>
            <p:ph type="title"/>
          </p:nvPr>
        </p:nvSpPr>
        <p:spPr>
          <a:xfrm>
            <a:off x="640080" y="570750"/>
            <a:ext cx="10890929" cy="1387934"/>
          </a:xfrm>
        </p:spPr>
        <p:txBody>
          <a:bodyPr anchor="b">
            <a:normAutofit fontScale="90000"/>
          </a:bodyPr>
          <a:lstStyle/>
          <a:p>
            <a:r>
              <a:rPr lang="en-US" sz="4800" dirty="0">
                <a:latin typeface="Arial" panose="020B0604020202020204" pitchFamily="34" charset="0"/>
                <a:cs typeface="Arial" panose="020B0604020202020204" pitchFamily="34" charset="0"/>
              </a:rPr>
              <a:t>Research-Based Suicide Interventions</a:t>
            </a:r>
            <a:endParaRPr lang="en-US" sz="4800" dirty="0"/>
          </a:p>
        </p:txBody>
      </p:sp>
      <p:sp>
        <p:nvSpPr>
          <p:cNvPr id="5" name="Content Placeholder 4">
            <a:extLst>
              <a:ext uri="{FF2B5EF4-FFF2-40B4-BE49-F238E27FC236}">
                <a16:creationId xmlns:a16="http://schemas.microsoft.com/office/drawing/2014/main" id="{486C6DF6-1BCA-7A66-E2CB-5F6E886D8296}"/>
              </a:ext>
            </a:extLst>
          </p:cNvPr>
          <p:cNvSpPr>
            <a:spLocks noGrp="1"/>
          </p:cNvSpPr>
          <p:nvPr>
            <p:ph idx="1"/>
          </p:nvPr>
        </p:nvSpPr>
        <p:spPr>
          <a:xfrm>
            <a:off x="640080" y="2210637"/>
            <a:ext cx="10890929" cy="4087277"/>
          </a:xfrm>
        </p:spPr>
        <p:txBody>
          <a:bodyPr>
            <a:normAutofit fontScale="92500"/>
          </a:bodyPr>
          <a:lstStyle/>
          <a:p>
            <a:r>
              <a:rPr lang="en-US" sz="2400" dirty="0">
                <a:latin typeface="Arial" panose="020B0604020202020204" pitchFamily="34" charset="0"/>
                <a:cs typeface="Arial" panose="020B0604020202020204" pitchFamily="34" charset="0"/>
              </a:rPr>
              <a:t>Stanley and Brown’s collaborative safety planning (JSF video demo: </a:t>
            </a:r>
            <a:r>
              <a:rPr lang="en-US" sz="2400" dirty="0">
                <a:latin typeface="Arial" panose="020B0604020202020204" pitchFamily="34" charset="0"/>
                <a:cs typeface="Arial" panose="020B0604020202020204" pitchFamily="34" charset="0"/>
                <a:hlinkClick r:id="rId3"/>
              </a:rPr>
              <a:t>https://www.youtube.com/watch?v=jd7PM9HFDO4</a:t>
            </a:r>
            <a:r>
              <a:rPr lang="en-US" sz="2400" dirty="0">
                <a:latin typeface="Arial" panose="020B0604020202020204" pitchFamily="34" charset="0"/>
                <a:cs typeface="Arial" panose="020B0604020202020204" pitchFamily="34" charset="0"/>
              </a:rPr>
              <a:t>)</a:t>
            </a:r>
          </a:p>
          <a:p>
            <a:r>
              <a:rPr lang="en-US" sz="2400" dirty="0">
                <a:latin typeface="Arial" panose="020B0604020202020204" pitchFamily="34" charset="0"/>
                <a:cs typeface="Arial" panose="020B0604020202020204" pitchFamily="34" charset="0"/>
              </a:rPr>
              <a:t>Motivational interviewing and goal-setting with youth in emergency departments – especially with a call-back.</a:t>
            </a:r>
          </a:p>
          <a:p>
            <a:r>
              <a:rPr lang="en-US" sz="2400" dirty="0">
                <a:latin typeface="Arial" panose="020B0604020202020204" pitchFamily="34" charset="0"/>
                <a:cs typeface="Arial" panose="020B0604020202020204" pitchFamily="34" charset="0"/>
              </a:rPr>
              <a:t>Craig Byran’s </a:t>
            </a:r>
            <a:r>
              <a:rPr lang="en-US" sz="2400" i="1" dirty="0">
                <a:latin typeface="Arial" panose="020B0604020202020204" pitchFamily="34" charset="0"/>
                <a:cs typeface="Arial" panose="020B0604020202020204" pitchFamily="34" charset="0"/>
              </a:rPr>
              <a:t>Crisis Response Plan- RCT found</a:t>
            </a:r>
            <a:endParaRPr lang="en-US" sz="2400" dirty="0">
              <a:latin typeface="Arial" panose="020B0604020202020204" pitchFamily="34" charset="0"/>
              <a:cs typeface="Arial" panose="020B0604020202020204" pitchFamily="34" charset="0"/>
            </a:endParaRPr>
          </a:p>
          <a:p>
            <a:pPr lvl="1"/>
            <a:r>
              <a:rPr lang="en-US" dirty="0">
                <a:latin typeface="Arial" panose="020B0604020202020204" pitchFamily="34" charset="0"/>
                <a:cs typeface="Arial" panose="020B0604020202020204" pitchFamily="34" charset="0"/>
              </a:rPr>
              <a:t>Veterans in ER 76% less likely to attempt in next 6 months when </a:t>
            </a:r>
            <a:r>
              <a:rPr lang="en-US" b="1" dirty="0">
                <a:latin typeface="Arial" panose="020B0604020202020204" pitchFamily="34" charset="0"/>
                <a:cs typeface="Arial" panose="020B0604020202020204" pitchFamily="34" charset="0"/>
              </a:rPr>
              <a:t>asked to discuss reasons for living.</a:t>
            </a:r>
            <a:endParaRPr lang="en-US" dirty="0">
              <a:latin typeface="Arial" panose="020B0604020202020204" pitchFamily="34" charset="0"/>
              <a:cs typeface="Arial" panose="020B0604020202020204" pitchFamily="34" charset="0"/>
            </a:endParaRPr>
          </a:p>
          <a:p>
            <a:pPr lvl="1"/>
            <a:r>
              <a:rPr lang="en-US" dirty="0">
                <a:latin typeface="Arial" panose="020B0604020202020204" pitchFamily="34" charset="0"/>
                <a:cs typeface="Arial" panose="020B0604020202020204" pitchFamily="34" charset="0"/>
              </a:rPr>
              <a:t>Less likely to be </a:t>
            </a:r>
            <a:r>
              <a:rPr lang="en-US" b="1" dirty="0">
                <a:latin typeface="Arial" panose="020B0604020202020204" pitchFamily="34" charset="0"/>
                <a:cs typeface="Arial" panose="020B0604020202020204" pitchFamily="34" charset="0"/>
              </a:rPr>
              <a:t>hospitalized</a:t>
            </a:r>
            <a:r>
              <a:rPr lang="en-US" dirty="0">
                <a:latin typeface="Arial" panose="020B0604020202020204" pitchFamily="34" charset="0"/>
                <a:cs typeface="Arial" panose="020B0604020202020204" pitchFamily="34" charset="0"/>
              </a:rPr>
              <a:t> (Bryan et al., 2017)</a:t>
            </a:r>
          </a:p>
          <a:p>
            <a:pPr lvl="1"/>
            <a:r>
              <a:rPr lang="en-US" dirty="0">
                <a:latin typeface="Arial" panose="020B0604020202020204" pitchFamily="34" charset="0"/>
                <a:cs typeface="Arial" panose="020B0604020202020204" pitchFamily="34" charset="0"/>
              </a:rPr>
              <a:t>Experience significant </a:t>
            </a:r>
            <a:r>
              <a:rPr lang="en-US" b="1" dirty="0">
                <a:latin typeface="Arial" panose="020B0604020202020204" pitchFamily="34" charset="0"/>
                <a:cs typeface="Arial" panose="020B0604020202020204" pitchFamily="34" charset="0"/>
              </a:rPr>
              <a:t>increases in positive emotions</a:t>
            </a:r>
            <a:r>
              <a:rPr lang="en-US" dirty="0">
                <a:latin typeface="Arial" panose="020B0604020202020204" pitchFamily="34" charset="0"/>
                <a:cs typeface="Arial" panose="020B0604020202020204" pitchFamily="34" charset="0"/>
              </a:rPr>
              <a:t> (Bryan et al., 2017)</a:t>
            </a:r>
          </a:p>
          <a:p>
            <a:pPr lvl="1"/>
            <a:r>
              <a:rPr lang="en-US" dirty="0">
                <a:latin typeface="Arial" panose="020B0604020202020204" pitchFamily="34" charset="0"/>
                <a:cs typeface="Arial" panose="020B0604020202020204" pitchFamily="34" charset="0"/>
              </a:rPr>
              <a:t>Experience </a:t>
            </a:r>
            <a:r>
              <a:rPr lang="en-US" b="1" dirty="0">
                <a:latin typeface="Arial" panose="020B0604020202020204" pitchFamily="34" charset="0"/>
                <a:cs typeface="Arial" panose="020B0604020202020204" pitchFamily="34" charset="0"/>
              </a:rPr>
              <a:t>increased optimism</a:t>
            </a:r>
            <a:r>
              <a:rPr lang="en-US" dirty="0">
                <a:latin typeface="Arial" panose="020B0604020202020204" pitchFamily="34" charset="0"/>
                <a:cs typeface="Arial" panose="020B0604020202020204" pitchFamily="34" charset="0"/>
              </a:rPr>
              <a:t> (Rozek et al., 2018).</a:t>
            </a:r>
          </a:p>
          <a:p>
            <a:endParaRPr lang="en-US" dirty="0"/>
          </a:p>
        </p:txBody>
      </p:sp>
    </p:spTree>
    <p:extLst>
      <p:ext uri="{BB962C8B-B14F-4D97-AF65-F5344CB8AC3E}">
        <p14:creationId xmlns:p14="http://schemas.microsoft.com/office/powerpoint/2010/main" val="3530060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8F928-C3BE-E5C5-52B4-BEA1FE50A14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9622568-82D1-3BE1-9EA7-9C0539937C4A}"/>
              </a:ext>
            </a:extLst>
          </p:cNvPr>
          <p:cNvSpPr>
            <a:spLocks noGrp="1"/>
          </p:cNvSpPr>
          <p:nvPr>
            <p:ph type="title"/>
          </p:nvPr>
        </p:nvSpPr>
        <p:spPr>
          <a:xfrm>
            <a:off x="640080" y="570750"/>
            <a:ext cx="10890929" cy="1387934"/>
          </a:xfrm>
        </p:spPr>
        <p:txBody>
          <a:bodyPr anchor="b">
            <a:normAutofit/>
          </a:bodyPr>
          <a:lstStyle/>
          <a:p>
            <a:r>
              <a:rPr lang="en-US" sz="4800" dirty="0">
                <a:latin typeface="Arial" panose="020B0604020202020204" pitchFamily="34" charset="0"/>
                <a:cs typeface="Arial" panose="020B0604020202020204" pitchFamily="34" charset="0"/>
              </a:rPr>
              <a:t>Mood Scaling Demo (if time) </a:t>
            </a:r>
            <a:endParaRPr lang="en-US" sz="4800" dirty="0"/>
          </a:p>
        </p:txBody>
      </p:sp>
      <p:sp>
        <p:nvSpPr>
          <p:cNvPr id="5" name="Content Placeholder 4">
            <a:extLst>
              <a:ext uri="{FF2B5EF4-FFF2-40B4-BE49-F238E27FC236}">
                <a16:creationId xmlns:a16="http://schemas.microsoft.com/office/drawing/2014/main" id="{AAB44216-B3A5-2686-0E8B-9BAECF154127}"/>
              </a:ext>
            </a:extLst>
          </p:cNvPr>
          <p:cNvSpPr>
            <a:spLocks noGrp="1"/>
          </p:cNvSpPr>
          <p:nvPr>
            <p:ph idx="1"/>
          </p:nvPr>
        </p:nvSpPr>
        <p:spPr>
          <a:xfrm>
            <a:off x="640081" y="2761673"/>
            <a:ext cx="5455920" cy="3536241"/>
          </a:xfrm>
        </p:spPr>
        <p:txBody>
          <a:bodyPr>
            <a:normAutofit/>
          </a:bodyPr>
          <a:lstStyle/>
          <a:p>
            <a:pPr marL="0" lvl="0" indent="0">
              <a:spcBef>
                <a:spcPts val="0"/>
              </a:spcBef>
              <a:buNone/>
            </a:pPr>
            <a:r>
              <a:rPr lang="en-US" sz="2400" dirty="0">
                <a:latin typeface="Arial" panose="020B0604020202020204" pitchFamily="34" charset="0"/>
                <a:cs typeface="Arial" panose="020B0604020202020204" pitchFamily="34" charset="0"/>
              </a:rPr>
              <a:t>Strengths-based questions:</a:t>
            </a:r>
          </a:p>
          <a:p>
            <a:pPr marL="0" indent="0">
              <a:spcBef>
                <a:spcPts val="2133"/>
              </a:spcBef>
              <a:buNone/>
            </a:pPr>
            <a:r>
              <a:rPr lang="en-US" sz="2400" b="1" dirty="0">
                <a:latin typeface="Arial" panose="020B0604020202020204" pitchFamily="34" charset="0"/>
                <a:cs typeface="Arial" panose="020B0604020202020204" pitchFamily="34" charset="0"/>
              </a:rPr>
              <a:t>What’s the best (or least low) mood you’ve ever had this week? </a:t>
            </a:r>
          </a:p>
          <a:p>
            <a:pPr marL="0" lvl="0" indent="0">
              <a:spcBef>
                <a:spcPts val="2133"/>
              </a:spcBef>
              <a:spcAft>
                <a:spcPts val="2133"/>
              </a:spcAft>
              <a:buNone/>
            </a:pPr>
            <a:r>
              <a:rPr lang="en-US" sz="2400" b="1" dirty="0">
                <a:latin typeface="Arial" panose="020B0604020202020204" pitchFamily="34" charset="0"/>
                <a:cs typeface="Arial" panose="020B0604020202020204" pitchFamily="34" charset="0"/>
              </a:rPr>
              <a:t>What was happening that helped you have such a high mood?</a:t>
            </a:r>
          </a:p>
          <a:p>
            <a:endParaRPr lang="en-US" dirty="0">
              <a:latin typeface="Arial" panose="020B0604020202020204" pitchFamily="34" charset="0"/>
              <a:cs typeface="Arial" panose="020B0604020202020204" pitchFamily="34" charset="0"/>
            </a:endParaRPr>
          </a:p>
        </p:txBody>
      </p:sp>
      <p:pic>
        <p:nvPicPr>
          <p:cNvPr id="2" name="Google Shape;1695;p54">
            <a:extLst>
              <a:ext uri="{FF2B5EF4-FFF2-40B4-BE49-F238E27FC236}">
                <a16:creationId xmlns:a16="http://schemas.microsoft.com/office/drawing/2014/main" id="{AB073504-7FEC-0436-CD57-2094EA0896FD}"/>
              </a:ext>
            </a:extLst>
          </p:cNvPr>
          <p:cNvPicPr preferRelativeResize="0"/>
          <p:nvPr/>
        </p:nvPicPr>
        <p:blipFill>
          <a:blip r:embed="rId3"/>
          <a:stretch>
            <a:fillRect/>
          </a:stretch>
        </p:blipFill>
        <p:spPr>
          <a:xfrm>
            <a:off x="6591300" y="2529434"/>
            <a:ext cx="5105400" cy="2751244"/>
          </a:xfrm>
          <a:prstGeom prst="rect">
            <a:avLst/>
          </a:prstGeom>
          <a:noFill/>
          <a:ln>
            <a:noFill/>
          </a:ln>
        </p:spPr>
      </p:pic>
    </p:spTree>
    <p:extLst>
      <p:ext uri="{BB962C8B-B14F-4D97-AF65-F5344CB8AC3E}">
        <p14:creationId xmlns:p14="http://schemas.microsoft.com/office/powerpoint/2010/main" val="24660185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80910-AA52-2544-43B0-95CA71497B7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FA9FAC7-AAD4-68AD-AC2B-F93DF34CC1A1}"/>
              </a:ext>
            </a:extLst>
          </p:cNvPr>
          <p:cNvSpPr>
            <a:spLocks noGrp="1"/>
          </p:cNvSpPr>
          <p:nvPr>
            <p:ph type="title"/>
          </p:nvPr>
        </p:nvSpPr>
        <p:spPr>
          <a:xfrm>
            <a:off x="640080" y="570750"/>
            <a:ext cx="10890929" cy="1387934"/>
          </a:xfrm>
        </p:spPr>
        <p:txBody>
          <a:bodyPr anchor="b">
            <a:normAutofit/>
          </a:bodyPr>
          <a:lstStyle/>
          <a:p>
            <a:r>
              <a:rPr lang="en-US" sz="4800" dirty="0">
                <a:latin typeface="Arial" panose="020B0604020202020204" pitchFamily="34" charset="0"/>
                <a:cs typeface="Arial" panose="020B0604020202020204" pitchFamily="34" charset="0"/>
              </a:rPr>
              <a:t>Resources</a:t>
            </a:r>
            <a:endParaRPr lang="en-US" sz="4800" dirty="0"/>
          </a:p>
        </p:txBody>
      </p:sp>
      <p:sp>
        <p:nvSpPr>
          <p:cNvPr id="5" name="Content Placeholder 4">
            <a:extLst>
              <a:ext uri="{FF2B5EF4-FFF2-40B4-BE49-F238E27FC236}">
                <a16:creationId xmlns:a16="http://schemas.microsoft.com/office/drawing/2014/main" id="{ED5C471B-3E2D-8599-FDA1-5F21AB9878BE}"/>
              </a:ext>
            </a:extLst>
          </p:cNvPr>
          <p:cNvSpPr>
            <a:spLocks noGrp="1"/>
          </p:cNvSpPr>
          <p:nvPr>
            <p:ph idx="1"/>
          </p:nvPr>
        </p:nvSpPr>
        <p:spPr>
          <a:xfrm>
            <a:off x="640080" y="2761673"/>
            <a:ext cx="10890929" cy="3536241"/>
          </a:xfrm>
        </p:spPr>
        <p:txBody>
          <a:bodyPr>
            <a:normAutofit/>
          </a:bodyPr>
          <a:lstStyle/>
          <a:p>
            <a:pPr fontAlgn="base"/>
            <a:r>
              <a:rPr lang="en-US" sz="2400" u="sng" dirty="0">
                <a:hlinkClick r:id="rId3"/>
              </a:rPr>
              <a:t>https://montanahappinessproject.com/</a:t>
            </a:r>
            <a:r>
              <a:rPr lang="en-US" sz="2400" dirty="0"/>
              <a:t>​</a:t>
            </a:r>
          </a:p>
          <a:p>
            <a:pPr marL="0" indent="0" fontAlgn="base">
              <a:buNone/>
            </a:pPr>
            <a:endParaRPr lang="en-US" sz="2400" dirty="0"/>
          </a:p>
          <a:p>
            <a:pPr fontAlgn="base"/>
            <a:r>
              <a:rPr lang="en-US" sz="2400" u="sng" dirty="0">
                <a:hlinkClick r:id="rId4"/>
              </a:rPr>
              <a:t>https://johnsommersflanagan.com/ </a:t>
            </a:r>
            <a:endParaRPr lang="en-US" sz="2400" u="sng" dirty="0"/>
          </a:p>
          <a:p>
            <a:pPr fontAlgn="base"/>
            <a:endParaRPr lang="en-US" sz="2400" u="sng" dirty="0"/>
          </a:p>
          <a:p>
            <a:pPr fontAlgn="base"/>
            <a:r>
              <a:rPr lang="en-US" sz="2400" dirty="0">
                <a:hlinkClick r:id="rId5"/>
              </a:rPr>
              <a:t>https://www.umt.edu/education/specunits/cape/</a:t>
            </a:r>
            <a:endParaRPr lang="en-US" sz="2400" dirty="0"/>
          </a:p>
          <a:p>
            <a:endParaRPr lang="en-US" dirty="0"/>
          </a:p>
        </p:txBody>
      </p:sp>
    </p:spTree>
    <p:extLst>
      <p:ext uri="{BB962C8B-B14F-4D97-AF65-F5344CB8AC3E}">
        <p14:creationId xmlns:p14="http://schemas.microsoft.com/office/powerpoint/2010/main" val="26854069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BE872E2-D85E-1577-0EE2-A9C90560E6AF}"/>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247F64F-FD1C-4151-1C1F-E9ABDE0FB5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458B16A6-FE94-A8FD-1C81-7F9DFAE1D591}"/>
              </a:ext>
            </a:extLst>
          </p:cNvPr>
          <p:cNvSpPr>
            <a:spLocks noGrp="1"/>
          </p:cNvSpPr>
          <p:nvPr>
            <p:ph type="title"/>
          </p:nvPr>
        </p:nvSpPr>
        <p:spPr>
          <a:xfrm>
            <a:off x="640080" y="570750"/>
            <a:ext cx="10890929" cy="1387934"/>
          </a:xfrm>
        </p:spPr>
        <p:txBody>
          <a:bodyPr anchor="b">
            <a:normAutofit/>
          </a:bodyPr>
          <a:lstStyle/>
          <a:p>
            <a:r>
              <a:rPr lang="en-US" sz="4800" dirty="0">
                <a:latin typeface="Arial" panose="020B0604020202020204" pitchFamily="34" charset="0"/>
                <a:cs typeface="Arial" panose="020B0604020202020204" pitchFamily="34" charset="0"/>
              </a:rPr>
              <a:t>Questions &amp; Discussion</a:t>
            </a:r>
            <a:endParaRPr lang="en-US" sz="4800" dirty="0"/>
          </a:p>
        </p:txBody>
      </p:sp>
      <p:cxnSp>
        <p:nvCxnSpPr>
          <p:cNvPr id="12" name="Straight Connector 11">
            <a:extLst>
              <a:ext uri="{FF2B5EF4-FFF2-40B4-BE49-F238E27FC236}">
                <a16:creationId xmlns:a16="http://schemas.microsoft.com/office/drawing/2014/main" id="{E99F5975-3537-6B47-44DC-5227CF4242C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2307479"/>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7" name="Content Placeholder 6">
            <a:extLst>
              <a:ext uri="{FF2B5EF4-FFF2-40B4-BE49-F238E27FC236}">
                <a16:creationId xmlns:a16="http://schemas.microsoft.com/office/drawing/2014/main" id="{82E2ADAC-447B-5953-D041-1EB97122826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08527" y="2625579"/>
            <a:ext cx="4754033" cy="3565525"/>
          </a:xfrm>
          <a:prstGeom prst="rect">
            <a:avLst/>
          </a:prstGeom>
        </p:spPr>
      </p:pic>
    </p:spTree>
    <p:extLst>
      <p:ext uri="{BB962C8B-B14F-4D97-AF65-F5344CB8AC3E}">
        <p14:creationId xmlns:p14="http://schemas.microsoft.com/office/powerpoint/2010/main" val="1738450669"/>
      </p:ext>
    </p:extLst>
  </p:cSld>
  <p:clrMapOvr>
    <a:masterClrMapping/>
  </p:clrMapOvr>
</p:sld>
</file>

<file path=ppt/theme/theme1.xml><?xml version="1.0" encoding="utf-8"?>
<a:theme xmlns:a="http://schemas.openxmlformats.org/drawingml/2006/main" name="DashVTI">
  <a:themeElements>
    <a:clrScheme name="Custom 6">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4072</TotalTime>
  <Words>1521</Words>
  <Application>Microsoft Macintosh PowerPoint</Application>
  <PresentationFormat>Widescreen</PresentationFormat>
  <Paragraphs>140</Paragraphs>
  <Slides>22</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Aptos</vt:lpstr>
      <vt:lpstr>Arial</vt:lpstr>
      <vt:lpstr>Courier New</vt:lpstr>
      <vt:lpstr>Grandview Display</vt:lpstr>
      <vt:lpstr>Times New Roman</vt:lpstr>
      <vt:lpstr>DashVTI</vt:lpstr>
      <vt:lpstr>Strengths Based Suicide Approach in Schools: Advantages and Challenges</vt:lpstr>
      <vt:lpstr>Learning Objectives </vt:lpstr>
      <vt:lpstr>Understanding the Strengths-Based Approach: 5Ws + 1H</vt:lpstr>
      <vt:lpstr>Medical Model vs. Strengths-Based  [Let’s embrace both]</vt:lpstr>
      <vt:lpstr>Medical Model vs. Strengths-Based  [Let’s embrace both]</vt:lpstr>
      <vt:lpstr>  Collaborate, Elicit Strengths, and Focus on Hope </vt:lpstr>
      <vt:lpstr>Challenges: Normalize Distress and Assess Whole Person</vt:lpstr>
      <vt:lpstr>Challenges: Value Relationship Over Formulas</vt:lpstr>
      <vt:lpstr>Challenges: Collaborate, Elicit Strengths and Focus on Hope</vt:lpstr>
      <vt:lpstr>Where to Start in Schools (ASCA)</vt:lpstr>
      <vt:lpstr>Where to Start in Schools (ASCA)</vt:lpstr>
      <vt:lpstr>Where to Start in Schools (ASCA)</vt:lpstr>
      <vt:lpstr>PowerPoint Presentation</vt:lpstr>
      <vt:lpstr>Tier 1- Universal prevention for ALL students </vt:lpstr>
      <vt:lpstr> Tier 2 – Identification and Support</vt:lpstr>
      <vt:lpstr> Tier 2 – Identification and Support</vt:lpstr>
      <vt:lpstr> Tier 2 – Identification and Support</vt:lpstr>
      <vt:lpstr>Tier 3 - Individualized suicide interventions</vt:lpstr>
      <vt:lpstr>Research-Based Suicide Interventions</vt:lpstr>
      <vt:lpstr>Mood Scaling Demo (if time) </vt:lpstr>
      <vt:lpstr>Resources</vt:lpstr>
      <vt:lpstr>Questions &amp; Discussion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Andrea McGrath7687</dc:creator>
  <cp:lastModifiedBy>Anonymous</cp:lastModifiedBy>
  <cp:revision>16</cp:revision>
  <dcterms:created xsi:type="dcterms:W3CDTF">2026-08-24T18:33:18Z</dcterms:created>
  <dcterms:modified xsi:type="dcterms:W3CDTF">2026-10-01T05:43:12Z</dcterms:modified>
</cp:coreProperties>
</file>