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23"/>
  </p:notesMasterIdLst>
  <p:sldIdLst>
    <p:sldId id="256" r:id="rId5"/>
    <p:sldId id="437" r:id="rId6"/>
    <p:sldId id="440" r:id="rId7"/>
    <p:sldId id="438" r:id="rId8"/>
    <p:sldId id="441" r:id="rId9"/>
    <p:sldId id="286" r:id="rId10"/>
    <p:sldId id="358" r:id="rId11"/>
    <p:sldId id="352" r:id="rId12"/>
    <p:sldId id="439" r:id="rId13"/>
    <p:sldId id="442" r:id="rId14"/>
    <p:sldId id="359" r:id="rId15"/>
    <p:sldId id="443" r:id="rId16"/>
    <p:sldId id="290" r:id="rId17"/>
    <p:sldId id="289" r:id="rId18"/>
    <p:sldId id="292" r:id="rId19"/>
    <p:sldId id="363" r:id="rId20"/>
    <p:sldId id="444"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19179E-EEB4-0DD8-F1E7-AB8484A21A36}" v="75" dt="2025-10-11T04:17:20.6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38C5B6-2AD0-42B7-9814-FDEAC150894C}"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92C72E82-3FFA-4586-919A-AE60EAAE7649}">
      <dgm:prSet/>
      <dgm:spPr/>
      <dgm:t>
        <a:bodyPr/>
        <a:lstStyle/>
        <a:p>
          <a:r>
            <a:rPr lang="en-US" i="0" baseline="0"/>
            <a:t>De-pathologize:</a:t>
          </a:r>
          <a:r>
            <a:rPr lang="en-US"/>
            <a:t> Suicide Ideation is a normal communication of pain, that stems from difficult environmental circumstances and emotional pain.</a:t>
          </a:r>
        </a:p>
      </dgm:t>
    </dgm:pt>
    <dgm:pt modelId="{6E8DCF76-C2D4-4372-827E-56AAAE0B7FFF}" type="parTrans" cxnId="{A4CAC0FB-E0EA-4A41-BABB-C1972830301A}">
      <dgm:prSet/>
      <dgm:spPr/>
      <dgm:t>
        <a:bodyPr/>
        <a:lstStyle/>
        <a:p>
          <a:endParaRPr lang="en-US"/>
        </a:p>
      </dgm:t>
    </dgm:pt>
    <dgm:pt modelId="{82D77E44-355E-4062-B7C4-FCD44F1FD68A}" type="sibTrans" cxnId="{A4CAC0FB-E0EA-4A41-BABB-C1972830301A}">
      <dgm:prSet/>
      <dgm:spPr/>
      <dgm:t>
        <a:bodyPr/>
        <a:lstStyle/>
        <a:p>
          <a:endParaRPr lang="en-US"/>
        </a:p>
      </dgm:t>
    </dgm:pt>
    <dgm:pt modelId="{5B0BC98B-CAB9-43A5-AFDB-A68282137B44}">
      <dgm:prSet/>
      <dgm:spPr/>
      <dgm:t>
        <a:bodyPr/>
        <a:lstStyle/>
        <a:p>
          <a:r>
            <a:rPr lang="en-US" b="0" i="0" baseline="0"/>
            <a:t>Disclosure offers an opportunity to offer compassionate help. </a:t>
          </a:r>
          <a:endParaRPr lang="en-US"/>
        </a:p>
      </dgm:t>
    </dgm:pt>
    <dgm:pt modelId="{D704E249-BEA5-48EC-A15F-70A240E6C4B8}" type="parTrans" cxnId="{6A0E0806-10AE-4CC4-B475-C83936254063}">
      <dgm:prSet/>
      <dgm:spPr/>
      <dgm:t>
        <a:bodyPr/>
        <a:lstStyle/>
        <a:p>
          <a:endParaRPr lang="en-US"/>
        </a:p>
      </dgm:t>
    </dgm:pt>
    <dgm:pt modelId="{7E6AA71F-4255-4786-A699-8E8069A5ADF4}" type="sibTrans" cxnId="{6A0E0806-10AE-4CC4-B475-C83936254063}">
      <dgm:prSet/>
      <dgm:spPr/>
      <dgm:t>
        <a:bodyPr/>
        <a:lstStyle/>
        <a:p>
          <a:endParaRPr lang="en-US"/>
        </a:p>
      </dgm:t>
    </dgm:pt>
    <dgm:pt modelId="{B9D1EC53-028B-4CFC-AF30-5E0A99302578}">
      <dgm:prSet/>
      <dgm:spPr/>
      <dgm:t>
        <a:bodyPr/>
        <a:lstStyle/>
        <a:p>
          <a:r>
            <a:rPr lang="en-US"/>
            <a:t>The narrow pursuit of psychopathology causes clinicians to neglect a more complete assessment and case formulation of the whole person. Focus on whole-person with unique strengths and capabilities (7 dimensions). </a:t>
          </a:r>
        </a:p>
      </dgm:t>
    </dgm:pt>
    <dgm:pt modelId="{F5A50F47-C2F8-45AA-B174-8BC00FFE5780}" type="parTrans" cxnId="{949C03E4-DDEE-4FDC-8A96-6AC7224F3578}">
      <dgm:prSet/>
      <dgm:spPr/>
      <dgm:t>
        <a:bodyPr/>
        <a:lstStyle/>
        <a:p>
          <a:endParaRPr lang="en-US"/>
        </a:p>
      </dgm:t>
    </dgm:pt>
    <dgm:pt modelId="{5E89D42F-31D5-4CFB-BC03-A37B02722200}" type="sibTrans" cxnId="{949C03E4-DDEE-4FDC-8A96-6AC7224F3578}">
      <dgm:prSet/>
      <dgm:spPr/>
      <dgm:t>
        <a:bodyPr/>
        <a:lstStyle/>
        <a:p>
          <a:endParaRPr lang="en-US"/>
        </a:p>
      </dgm:t>
    </dgm:pt>
    <dgm:pt modelId="{3628D458-CBED-4E7A-BD5C-E0F1DAA490CC}">
      <dgm:prSet/>
      <dgm:spPr/>
      <dgm:t>
        <a:bodyPr/>
        <a:lstStyle/>
        <a:p>
          <a:r>
            <a:rPr lang="en-US" b="0" i="0" baseline="0"/>
            <a:t>Avoid an over-focus on suicide</a:t>
          </a:r>
          <a:r>
            <a:rPr lang="en-US"/>
            <a:t>.</a:t>
          </a:r>
        </a:p>
      </dgm:t>
    </dgm:pt>
    <dgm:pt modelId="{9D882551-DF10-4FC1-93B0-705321546855}" type="parTrans" cxnId="{511EDBEA-DD20-4832-A189-90230EFB9ABA}">
      <dgm:prSet/>
      <dgm:spPr/>
      <dgm:t>
        <a:bodyPr/>
        <a:lstStyle/>
        <a:p>
          <a:endParaRPr lang="en-US"/>
        </a:p>
      </dgm:t>
    </dgm:pt>
    <dgm:pt modelId="{6A8828C5-61F4-4A80-B679-F18BAA47ABA3}" type="sibTrans" cxnId="{511EDBEA-DD20-4832-A189-90230EFB9ABA}">
      <dgm:prSet/>
      <dgm:spPr/>
      <dgm:t>
        <a:bodyPr/>
        <a:lstStyle/>
        <a:p>
          <a:endParaRPr lang="en-US"/>
        </a:p>
      </dgm:t>
    </dgm:pt>
    <dgm:pt modelId="{99E59899-B828-4917-93D9-D7D16CA30D74}" type="pres">
      <dgm:prSet presAssocID="{FA38C5B6-2AD0-42B7-9814-FDEAC150894C}" presName="vert0" presStyleCnt="0">
        <dgm:presLayoutVars>
          <dgm:dir/>
          <dgm:animOne val="branch"/>
          <dgm:animLvl val="lvl"/>
        </dgm:presLayoutVars>
      </dgm:prSet>
      <dgm:spPr/>
    </dgm:pt>
    <dgm:pt modelId="{E78CD378-00B6-452C-97DD-592FE6C781FF}" type="pres">
      <dgm:prSet presAssocID="{92C72E82-3FFA-4586-919A-AE60EAAE7649}" presName="thickLine" presStyleLbl="alignNode1" presStyleIdx="0" presStyleCnt="4"/>
      <dgm:spPr/>
    </dgm:pt>
    <dgm:pt modelId="{C322AC14-0BE7-4D4F-8752-11DD970B73B9}" type="pres">
      <dgm:prSet presAssocID="{92C72E82-3FFA-4586-919A-AE60EAAE7649}" presName="horz1" presStyleCnt="0"/>
      <dgm:spPr/>
    </dgm:pt>
    <dgm:pt modelId="{E581B3EF-F59F-4181-B067-386FFBAFD377}" type="pres">
      <dgm:prSet presAssocID="{92C72E82-3FFA-4586-919A-AE60EAAE7649}" presName="tx1" presStyleLbl="revTx" presStyleIdx="0" presStyleCnt="4"/>
      <dgm:spPr/>
    </dgm:pt>
    <dgm:pt modelId="{B78085B5-E5AB-4C2C-B4A9-484523420A7D}" type="pres">
      <dgm:prSet presAssocID="{92C72E82-3FFA-4586-919A-AE60EAAE7649}" presName="vert1" presStyleCnt="0"/>
      <dgm:spPr/>
    </dgm:pt>
    <dgm:pt modelId="{418649BA-4DC7-4EE4-915A-F30BE3D9381D}" type="pres">
      <dgm:prSet presAssocID="{5B0BC98B-CAB9-43A5-AFDB-A68282137B44}" presName="thickLine" presStyleLbl="alignNode1" presStyleIdx="1" presStyleCnt="4"/>
      <dgm:spPr/>
    </dgm:pt>
    <dgm:pt modelId="{2A7F5F83-A2FE-4B44-90F2-58C75D2E5C79}" type="pres">
      <dgm:prSet presAssocID="{5B0BC98B-CAB9-43A5-AFDB-A68282137B44}" presName="horz1" presStyleCnt="0"/>
      <dgm:spPr/>
    </dgm:pt>
    <dgm:pt modelId="{08F71D51-8925-40AF-B855-46216209651B}" type="pres">
      <dgm:prSet presAssocID="{5B0BC98B-CAB9-43A5-AFDB-A68282137B44}" presName="tx1" presStyleLbl="revTx" presStyleIdx="1" presStyleCnt="4"/>
      <dgm:spPr/>
    </dgm:pt>
    <dgm:pt modelId="{82EEEE51-ADE7-4760-9276-AEA5D04245BE}" type="pres">
      <dgm:prSet presAssocID="{5B0BC98B-CAB9-43A5-AFDB-A68282137B44}" presName="vert1" presStyleCnt="0"/>
      <dgm:spPr/>
    </dgm:pt>
    <dgm:pt modelId="{6DF13565-7A3B-461E-AC72-8D0496009EB0}" type="pres">
      <dgm:prSet presAssocID="{B9D1EC53-028B-4CFC-AF30-5E0A99302578}" presName="thickLine" presStyleLbl="alignNode1" presStyleIdx="2" presStyleCnt="4"/>
      <dgm:spPr/>
    </dgm:pt>
    <dgm:pt modelId="{AC595773-B86E-4BC0-853E-2DE3A1AD55F8}" type="pres">
      <dgm:prSet presAssocID="{B9D1EC53-028B-4CFC-AF30-5E0A99302578}" presName="horz1" presStyleCnt="0"/>
      <dgm:spPr/>
    </dgm:pt>
    <dgm:pt modelId="{A3A6693E-DA15-4CE5-BF88-3B48D0553FB6}" type="pres">
      <dgm:prSet presAssocID="{B9D1EC53-028B-4CFC-AF30-5E0A99302578}" presName="tx1" presStyleLbl="revTx" presStyleIdx="2" presStyleCnt="4"/>
      <dgm:spPr/>
    </dgm:pt>
    <dgm:pt modelId="{2BEDEC99-EFAB-474B-8CC8-B96258DE9409}" type="pres">
      <dgm:prSet presAssocID="{B9D1EC53-028B-4CFC-AF30-5E0A99302578}" presName="vert1" presStyleCnt="0"/>
      <dgm:spPr/>
    </dgm:pt>
    <dgm:pt modelId="{22DAEC6A-8E37-43C8-B911-72DB31F164F9}" type="pres">
      <dgm:prSet presAssocID="{3628D458-CBED-4E7A-BD5C-E0F1DAA490CC}" presName="thickLine" presStyleLbl="alignNode1" presStyleIdx="3" presStyleCnt="4"/>
      <dgm:spPr/>
    </dgm:pt>
    <dgm:pt modelId="{623CF582-DCDE-4986-9D77-9AD98BB04E29}" type="pres">
      <dgm:prSet presAssocID="{3628D458-CBED-4E7A-BD5C-E0F1DAA490CC}" presName="horz1" presStyleCnt="0"/>
      <dgm:spPr/>
    </dgm:pt>
    <dgm:pt modelId="{5368F6E1-8E95-4920-85F2-D5492209B7A6}" type="pres">
      <dgm:prSet presAssocID="{3628D458-CBED-4E7A-BD5C-E0F1DAA490CC}" presName="tx1" presStyleLbl="revTx" presStyleIdx="3" presStyleCnt="4"/>
      <dgm:spPr/>
    </dgm:pt>
    <dgm:pt modelId="{ECCC4247-6F84-44FA-B236-A6FEDD7686E6}" type="pres">
      <dgm:prSet presAssocID="{3628D458-CBED-4E7A-BD5C-E0F1DAA490CC}" presName="vert1" presStyleCnt="0"/>
      <dgm:spPr/>
    </dgm:pt>
  </dgm:ptLst>
  <dgm:cxnLst>
    <dgm:cxn modelId="{6A0E0806-10AE-4CC4-B475-C83936254063}" srcId="{FA38C5B6-2AD0-42B7-9814-FDEAC150894C}" destId="{5B0BC98B-CAB9-43A5-AFDB-A68282137B44}" srcOrd="1" destOrd="0" parTransId="{D704E249-BEA5-48EC-A15F-70A240E6C4B8}" sibTransId="{7E6AA71F-4255-4786-A699-8E8069A5ADF4}"/>
    <dgm:cxn modelId="{93551B83-E924-43C8-8D99-88C30D63270E}" type="presOf" srcId="{B9D1EC53-028B-4CFC-AF30-5E0A99302578}" destId="{A3A6693E-DA15-4CE5-BF88-3B48D0553FB6}" srcOrd="0" destOrd="0" presId="urn:microsoft.com/office/officeart/2008/layout/LinedList"/>
    <dgm:cxn modelId="{EBAC2D83-3EDF-4F59-8D51-0367F6BC4DBA}" type="presOf" srcId="{5B0BC98B-CAB9-43A5-AFDB-A68282137B44}" destId="{08F71D51-8925-40AF-B855-46216209651B}" srcOrd="0" destOrd="0" presId="urn:microsoft.com/office/officeart/2008/layout/LinedList"/>
    <dgm:cxn modelId="{CAC5A183-16D3-4710-A8F1-FA197E20DB2E}" type="presOf" srcId="{92C72E82-3FFA-4586-919A-AE60EAAE7649}" destId="{E581B3EF-F59F-4181-B067-386FFBAFD377}" srcOrd="0" destOrd="0" presId="urn:microsoft.com/office/officeart/2008/layout/LinedList"/>
    <dgm:cxn modelId="{0B757E9C-3CB3-4E2E-90C9-0523FD97C9F4}" type="presOf" srcId="{FA38C5B6-2AD0-42B7-9814-FDEAC150894C}" destId="{99E59899-B828-4917-93D9-D7D16CA30D74}" srcOrd="0" destOrd="0" presId="urn:microsoft.com/office/officeart/2008/layout/LinedList"/>
    <dgm:cxn modelId="{949C03E4-DDEE-4FDC-8A96-6AC7224F3578}" srcId="{FA38C5B6-2AD0-42B7-9814-FDEAC150894C}" destId="{B9D1EC53-028B-4CFC-AF30-5E0A99302578}" srcOrd="2" destOrd="0" parTransId="{F5A50F47-C2F8-45AA-B174-8BC00FFE5780}" sibTransId="{5E89D42F-31D5-4CFB-BC03-A37B02722200}"/>
    <dgm:cxn modelId="{511EDBEA-DD20-4832-A189-90230EFB9ABA}" srcId="{FA38C5B6-2AD0-42B7-9814-FDEAC150894C}" destId="{3628D458-CBED-4E7A-BD5C-E0F1DAA490CC}" srcOrd="3" destOrd="0" parTransId="{9D882551-DF10-4FC1-93B0-705321546855}" sibTransId="{6A8828C5-61F4-4A80-B679-F18BAA47ABA3}"/>
    <dgm:cxn modelId="{A4CAC0FB-E0EA-4A41-BABB-C1972830301A}" srcId="{FA38C5B6-2AD0-42B7-9814-FDEAC150894C}" destId="{92C72E82-3FFA-4586-919A-AE60EAAE7649}" srcOrd="0" destOrd="0" parTransId="{6E8DCF76-C2D4-4372-827E-56AAAE0B7FFF}" sibTransId="{82D77E44-355E-4062-B7C4-FCD44F1FD68A}"/>
    <dgm:cxn modelId="{2AA458FF-374C-4D60-B505-D83DB05785AA}" type="presOf" srcId="{3628D458-CBED-4E7A-BD5C-E0F1DAA490CC}" destId="{5368F6E1-8E95-4920-85F2-D5492209B7A6}" srcOrd="0" destOrd="0" presId="urn:microsoft.com/office/officeart/2008/layout/LinedList"/>
    <dgm:cxn modelId="{6DE337A7-DAD0-4442-A1B7-8AE152AB6F76}" type="presParOf" srcId="{99E59899-B828-4917-93D9-D7D16CA30D74}" destId="{E78CD378-00B6-452C-97DD-592FE6C781FF}" srcOrd="0" destOrd="0" presId="urn:microsoft.com/office/officeart/2008/layout/LinedList"/>
    <dgm:cxn modelId="{EC7F5C7A-1676-4870-9BA1-E4670DBE484D}" type="presParOf" srcId="{99E59899-B828-4917-93D9-D7D16CA30D74}" destId="{C322AC14-0BE7-4D4F-8752-11DD970B73B9}" srcOrd="1" destOrd="0" presId="urn:microsoft.com/office/officeart/2008/layout/LinedList"/>
    <dgm:cxn modelId="{C084218A-E05B-4713-A4A8-C70FDC5FA898}" type="presParOf" srcId="{C322AC14-0BE7-4D4F-8752-11DD970B73B9}" destId="{E581B3EF-F59F-4181-B067-386FFBAFD377}" srcOrd="0" destOrd="0" presId="urn:microsoft.com/office/officeart/2008/layout/LinedList"/>
    <dgm:cxn modelId="{E6D287B9-5702-471E-BD53-8F269CE6506A}" type="presParOf" srcId="{C322AC14-0BE7-4D4F-8752-11DD970B73B9}" destId="{B78085B5-E5AB-4C2C-B4A9-484523420A7D}" srcOrd="1" destOrd="0" presId="urn:microsoft.com/office/officeart/2008/layout/LinedList"/>
    <dgm:cxn modelId="{3BA26CC9-62EF-4A18-A326-6384E8A286C6}" type="presParOf" srcId="{99E59899-B828-4917-93D9-D7D16CA30D74}" destId="{418649BA-4DC7-4EE4-915A-F30BE3D9381D}" srcOrd="2" destOrd="0" presId="urn:microsoft.com/office/officeart/2008/layout/LinedList"/>
    <dgm:cxn modelId="{6796B3F4-9B9C-4234-A4F6-02999F05A676}" type="presParOf" srcId="{99E59899-B828-4917-93D9-D7D16CA30D74}" destId="{2A7F5F83-A2FE-4B44-90F2-58C75D2E5C79}" srcOrd="3" destOrd="0" presId="urn:microsoft.com/office/officeart/2008/layout/LinedList"/>
    <dgm:cxn modelId="{E97FC25D-87E3-4ED9-AB17-87A30C49FE2A}" type="presParOf" srcId="{2A7F5F83-A2FE-4B44-90F2-58C75D2E5C79}" destId="{08F71D51-8925-40AF-B855-46216209651B}" srcOrd="0" destOrd="0" presId="urn:microsoft.com/office/officeart/2008/layout/LinedList"/>
    <dgm:cxn modelId="{843E515B-7816-4C6E-8696-9E69B23B3D66}" type="presParOf" srcId="{2A7F5F83-A2FE-4B44-90F2-58C75D2E5C79}" destId="{82EEEE51-ADE7-4760-9276-AEA5D04245BE}" srcOrd="1" destOrd="0" presId="urn:microsoft.com/office/officeart/2008/layout/LinedList"/>
    <dgm:cxn modelId="{BEB9388C-C4B2-4C6E-AAA1-346AB07A0EED}" type="presParOf" srcId="{99E59899-B828-4917-93D9-D7D16CA30D74}" destId="{6DF13565-7A3B-461E-AC72-8D0496009EB0}" srcOrd="4" destOrd="0" presId="urn:microsoft.com/office/officeart/2008/layout/LinedList"/>
    <dgm:cxn modelId="{81D408BD-75F5-49DB-BA00-DC1E29398BFB}" type="presParOf" srcId="{99E59899-B828-4917-93D9-D7D16CA30D74}" destId="{AC595773-B86E-4BC0-853E-2DE3A1AD55F8}" srcOrd="5" destOrd="0" presId="urn:microsoft.com/office/officeart/2008/layout/LinedList"/>
    <dgm:cxn modelId="{8BD3D999-2F17-488B-992A-7DA31627CCAC}" type="presParOf" srcId="{AC595773-B86E-4BC0-853E-2DE3A1AD55F8}" destId="{A3A6693E-DA15-4CE5-BF88-3B48D0553FB6}" srcOrd="0" destOrd="0" presId="urn:microsoft.com/office/officeart/2008/layout/LinedList"/>
    <dgm:cxn modelId="{8621540F-F538-419A-92F6-F2722F36ECD0}" type="presParOf" srcId="{AC595773-B86E-4BC0-853E-2DE3A1AD55F8}" destId="{2BEDEC99-EFAB-474B-8CC8-B96258DE9409}" srcOrd="1" destOrd="0" presId="urn:microsoft.com/office/officeart/2008/layout/LinedList"/>
    <dgm:cxn modelId="{32E39A58-ACFD-4469-A9E5-F35E138363FC}" type="presParOf" srcId="{99E59899-B828-4917-93D9-D7D16CA30D74}" destId="{22DAEC6A-8E37-43C8-B911-72DB31F164F9}" srcOrd="6" destOrd="0" presId="urn:microsoft.com/office/officeart/2008/layout/LinedList"/>
    <dgm:cxn modelId="{09A25E20-86F9-4CE1-A143-EA59BB067E04}" type="presParOf" srcId="{99E59899-B828-4917-93D9-D7D16CA30D74}" destId="{623CF582-DCDE-4986-9D77-9AD98BB04E29}" srcOrd="7" destOrd="0" presId="urn:microsoft.com/office/officeart/2008/layout/LinedList"/>
    <dgm:cxn modelId="{A0D301B2-9D48-4A28-990A-EB02CF89B85A}" type="presParOf" srcId="{623CF582-DCDE-4986-9D77-9AD98BB04E29}" destId="{5368F6E1-8E95-4920-85F2-D5492209B7A6}" srcOrd="0" destOrd="0" presId="urn:microsoft.com/office/officeart/2008/layout/LinedList"/>
    <dgm:cxn modelId="{1B52F8FA-5318-4B58-9FA5-54EC525983FB}" type="presParOf" srcId="{623CF582-DCDE-4986-9D77-9AD98BB04E29}" destId="{ECCC4247-6F84-44FA-B236-A6FEDD7686E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78770C-7456-4057-8F02-BF6FC9B2A4E4}" type="doc">
      <dgm:prSet loTypeId="urn:microsoft.com/office/officeart/2005/8/layout/process4" loCatId="process" qsTypeId="urn:microsoft.com/office/officeart/2005/8/quickstyle/simple2" qsCatId="simple" csTypeId="urn:microsoft.com/office/officeart/2005/8/colors/accent0_3" csCatId="mainScheme" phldr="1"/>
      <dgm:spPr/>
      <dgm:t>
        <a:bodyPr/>
        <a:lstStyle/>
        <a:p>
          <a:endParaRPr lang="en-US"/>
        </a:p>
      </dgm:t>
    </dgm:pt>
    <dgm:pt modelId="{19C47C61-8DFA-425A-8981-663C4EF97974}">
      <dgm:prSet/>
      <dgm:spPr/>
      <dgm:t>
        <a:bodyPr/>
        <a:lstStyle/>
        <a:p>
          <a:r>
            <a:rPr lang="en-US"/>
            <a:t>“I’ve read that more than half of teenagers have thought about suicide. Has that ever been true for you?”</a:t>
          </a:r>
        </a:p>
      </dgm:t>
    </dgm:pt>
    <dgm:pt modelId="{9C254772-066E-4327-BAF8-C3EB43E1F953}" type="parTrans" cxnId="{D29F3C4A-8259-4F67-AB7A-9ECCEB5DC1BE}">
      <dgm:prSet/>
      <dgm:spPr/>
      <dgm:t>
        <a:bodyPr/>
        <a:lstStyle/>
        <a:p>
          <a:endParaRPr lang="en-US"/>
        </a:p>
      </dgm:t>
    </dgm:pt>
    <dgm:pt modelId="{6C6AF9AB-FD1C-4EA1-B75E-ECEA9D4CCD92}" type="sibTrans" cxnId="{D29F3C4A-8259-4F67-AB7A-9ECCEB5DC1BE}">
      <dgm:prSet/>
      <dgm:spPr/>
      <dgm:t>
        <a:bodyPr/>
        <a:lstStyle/>
        <a:p>
          <a:endParaRPr lang="en-US"/>
        </a:p>
      </dgm:t>
    </dgm:pt>
    <dgm:pt modelId="{A78E0BB4-3868-405E-AAE1-3C9697FF0C6A}">
      <dgm:prSet/>
      <dgm:spPr/>
      <dgm:t>
        <a:bodyPr/>
        <a:lstStyle/>
        <a:p>
          <a:r>
            <a:rPr lang="en-US"/>
            <a:t>“The pain you’re describing is immense, and it’s understandable that you feel desperate for it to stop.  Many people who feel that level of distress start to think about suicide. Have you ever had thoughts like that?”</a:t>
          </a:r>
        </a:p>
      </dgm:t>
    </dgm:pt>
    <dgm:pt modelId="{8D6493BD-DD61-43C8-8E37-DB45136BB19E}" type="parTrans" cxnId="{40941E44-FF43-416A-96E7-8EE3A356B13D}">
      <dgm:prSet/>
      <dgm:spPr/>
      <dgm:t>
        <a:bodyPr/>
        <a:lstStyle/>
        <a:p>
          <a:endParaRPr lang="en-US"/>
        </a:p>
      </dgm:t>
    </dgm:pt>
    <dgm:pt modelId="{EE4221BA-28A2-4721-9E63-2BE3A3230085}" type="sibTrans" cxnId="{40941E44-FF43-416A-96E7-8EE3A356B13D}">
      <dgm:prSet/>
      <dgm:spPr/>
      <dgm:t>
        <a:bodyPr/>
        <a:lstStyle/>
        <a:p>
          <a:endParaRPr lang="en-US"/>
        </a:p>
      </dgm:t>
    </dgm:pt>
    <dgm:pt modelId="{3B75B725-9C8D-4D7A-98E8-E0CE369950CD}">
      <dgm:prSet/>
      <dgm:spPr/>
      <dgm:t>
        <a:bodyPr/>
        <a:lstStyle/>
        <a:p>
          <a:r>
            <a:rPr lang="en-US"/>
            <a:t>"Besides how you're feeling emotionally, let's look at the bigger picture. How are your relationships, your sleep, or your connection to your culture/community right now (or how they have helped in the past)?”</a:t>
          </a:r>
          <a:endParaRPr lang="en-US" b="0"/>
        </a:p>
      </dgm:t>
    </dgm:pt>
    <dgm:pt modelId="{8379B075-54D4-4E54-ABC5-B61E46192010}" type="sibTrans" cxnId="{2974810F-07BC-4B96-B32F-0320375EFCE3}">
      <dgm:prSet/>
      <dgm:spPr/>
      <dgm:t>
        <a:bodyPr/>
        <a:lstStyle/>
        <a:p>
          <a:endParaRPr lang="en-US"/>
        </a:p>
      </dgm:t>
    </dgm:pt>
    <dgm:pt modelId="{B7149AB7-9241-417B-90E1-6D3269DD1ACB}" type="parTrans" cxnId="{2974810F-07BC-4B96-B32F-0320375EFCE3}">
      <dgm:prSet/>
      <dgm:spPr/>
      <dgm:t>
        <a:bodyPr/>
        <a:lstStyle/>
        <a:p>
          <a:endParaRPr lang="en-US"/>
        </a:p>
      </dgm:t>
    </dgm:pt>
    <dgm:pt modelId="{7BAC79DF-C898-B146-B57D-9CA1C7D76CF9}" type="pres">
      <dgm:prSet presAssocID="{4278770C-7456-4057-8F02-BF6FC9B2A4E4}" presName="Name0" presStyleCnt="0">
        <dgm:presLayoutVars>
          <dgm:dir/>
          <dgm:animLvl val="lvl"/>
          <dgm:resizeHandles val="exact"/>
        </dgm:presLayoutVars>
      </dgm:prSet>
      <dgm:spPr/>
    </dgm:pt>
    <dgm:pt modelId="{6517F2F0-652B-0C4B-8A94-B0F52E669DD0}" type="pres">
      <dgm:prSet presAssocID="{3B75B725-9C8D-4D7A-98E8-E0CE369950CD}" presName="boxAndChildren" presStyleCnt="0"/>
      <dgm:spPr/>
    </dgm:pt>
    <dgm:pt modelId="{60D218A4-25EC-244B-A571-566923D92FAD}" type="pres">
      <dgm:prSet presAssocID="{3B75B725-9C8D-4D7A-98E8-E0CE369950CD}" presName="parentTextBox" presStyleLbl="node1" presStyleIdx="0" presStyleCnt="1"/>
      <dgm:spPr/>
    </dgm:pt>
    <dgm:pt modelId="{63E14936-5A42-8249-9137-4D7AC5293136}" type="pres">
      <dgm:prSet presAssocID="{3B75B725-9C8D-4D7A-98E8-E0CE369950CD}" presName="entireBox" presStyleLbl="node1" presStyleIdx="0" presStyleCnt="1"/>
      <dgm:spPr/>
    </dgm:pt>
    <dgm:pt modelId="{1DA41CB1-BA57-9E40-97BC-A7C658237B4A}" type="pres">
      <dgm:prSet presAssocID="{3B75B725-9C8D-4D7A-98E8-E0CE369950CD}" presName="descendantBox" presStyleCnt="0"/>
      <dgm:spPr/>
    </dgm:pt>
    <dgm:pt modelId="{FE6FE31C-8649-E44F-B3F3-0D73E4B64AB1}" type="pres">
      <dgm:prSet presAssocID="{19C47C61-8DFA-425A-8981-663C4EF97974}" presName="childTextBox" presStyleLbl="fgAccFollowNode1" presStyleIdx="0" presStyleCnt="2">
        <dgm:presLayoutVars>
          <dgm:bulletEnabled val="1"/>
        </dgm:presLayoutVars>
      </dgm:prSet>
      <dgm:spPr/>
    </dgm:pt>
    <dgm:pt modelId="{3D7AA502-E5BB-2D44-A4F1-FC0834C61BA5}" type="pres">
      <dgm:prSet presAssocID="{A78E0BB4-3868-405E-AAE1-3C9697FF0C6A}" presName="childTextBox" presStyleLbl="fgAccFollowNode1" presStyleIdx="1" presStyleCnt="2">
        <dgm:presLayoutVars>
          <dgm:bulletEnabled val="1"/>
        </dgm:presLayoutVars>
      </dgm:prSet>
      <dgm:spPr/>
    </dgm:pt>
  </dgm:ptLst>
  <dgm:cxnLst>
    <dgm:cxn modelId="{FF13840A-F25E-3948-BF58-73D8C0BAE5AB}" type="presOf" srcId="{3B75B725-9C8D-4D7A-98E8-E0CE369950CD}" destId="{60D218A4-25EC-244B-A571-566923D92FAD}" srcOrd="0" destOrd="0" presId="urn:microsoft.com/office/officeart/2005/8/layout/process4"/>
    <dgm:cxn modelId="{2974810F-07BC-4B96-B32F-0320375EFCE3}" srcId="{4278770C-7456-4057-8F02-BF6FC9B2A4E4}" destId="{3B75B725-9C8D-4D7A-98E8-E0CE369950CD}" srcOrd="0" destOrd="0" parTransId="{B7149AB7-9241-417B-90E1-6D3269DD1ACB}" sibTransId="{8379B075-54D4-4E54-ABC5-B61E46192010}"/>
    <dgm:cxn modelId="{40941E44-FF43-416A-96E7-8EE3A356B13D}" srcId="{3B75B725-9C8D-4D7A-98E8-E0CE369950CD}" destId="{A78E0BB4-3868-405E-AAE1-3C9697FF0C6A}" srcOrd="1" destOrd="0" parTransId="{8D6493BD-DD61-43C8-8E37-DB45136BB19E}" sibTransId="{EE4221BA-28A2-4721-9E63-2BE3A3230085}"/>
    <dgm:cxn modelId="{1AD2F044-0C50-B040-9B3C-1C61CF814EE3}" type="presOf" srcId="{4278770C-7456-4057-8F02-BF6FC9B2A4E4}" destId="{7BAC79DF-C898-B146-B57D-9CA1C7D76CF9}" srcOrd="0" destOrd="0" presId="urn:microsoft.com/office/officeart/2005/8/layout/process4"/>
    <dgm:cxn modelId="{D29F3C4A-8259-4F67-AB7A-9ECCEB5DC1BE}" srcId="{3B75B725-9C8D-4D7A-98E8-E0CE369950CD}" destId="{19C47C61-8DFA-425A-8981-663C4EF97974}" srcOrd="0" destOrd="0" parTransId="{9C254772-066E-4327-BAF8-C3EB43E1F953}" sibTransId="{6C6AF9AB-FD1C-4EA1-B75E-ECEA9D4CCD92}"/>
    <dgm:cxn modelId="{593A3C83-1B64-0F46-88E4-F7576D98E731}" type="presOf" srcId="{A78E0BB4-3868-405E-AAE1-3C9697FF0C6A}" destId="{3D7AA502-E5BB-2D44-A4F1-FC0834C61BA5}" srcOrd="0" destOrd="0" presId="urn:microsoft.com/office/officeart/2005/8/layout/process4"/>
    <dgm:cxn modelId="{E74967D7-11A5-1948-AE6C-5D6CFB56F657}" type="presOf" srcId="{3B75B725-9C8D-4D7A-98E8-E0CE369950CD}" destId="{63E14936-5A42-8249-9137-4D7AC5293136}" srcOrd="1" destOrd="0" presId="urn:microsoft.com/office/officeart/2005/8/layout/process4"/>
    <dgm:cxn modelId="{66DF9DDB-1098-994D-AFDA-9119C787FC4E}" type="presOf" srcId="{19C47C61-8DFA-425A-8981-663C4EF97974}" destId="{FE6FE31C-8649-E44F-B3F3-0D73E4B64AB1}" srcOrd="0" destOrd="0" presId="urn:microsoft.com/office/officeart/2005/8/layout/process4"/>
    <dgm:cxn modelId="{4D120970-A775-DF4A-B6AE-C85C4E1A572B}" type="presParOf" srcId="{7BAC79DF-C898-B146-B57D-9CA1C7D76CF9}" destId="{6517F2F0-652B-0C4B-8A94-B0F52E669DD0}" srcOrd="0" destOrd="0" presId="urn:microsoft.com/office/officeart/2005/8/layout/process4"/>
    <dgm:cxn modelId="{596C6F94-DB07-1842-9438-6E63D938C97D}" type="presParOf" srcId="{6517F2F0-652B-0C4B-8A94-B0F52E669DD0}" destId="{60D218A4-25EC-244B-A571-566923D92FAD}" srcOrd="0" destOrd="0" presId="urn:microsoft.com/office/officeart/2005/8/layout/process4"/>
    <dgm:cxn modelId="{8B7C35AD-DEC4-6D45-8DCC-ADC926779099}" type="presParOf" srcId="{6517F2F0-652B-0C4B-8A94-B0F52E669DD0}" destId="{63E14936-5A42-8249-9137-4D7AC5293136}" srcOrd="1" destOrd="0" presId="urn:microsoft.com/office/officeart/2005/8/layout/process4"/>
    <dgm:cxn modelId="{BDC039E0-C5DC-D749-AA97-B2B75B3A3233}" type="presParOf" srcId="{6517F2F0-652B-0C4B-8A94-B0F52E669DD0}" destId="{1DA41CB1-BA57-9E40-97BC-A7C658237B4A}" srcOrd="2" destOrd="0" presId="urn:microsoft.com/office/officeart/2005/8/layout/process4"/>
    <dgm:cxn modelId="{C6CE07E8-6239-C34A-B2ED-1EB0062319A0}" type="presParOf" srcId="{1DA41CB1-BA57-9E40-97BC-A7C658237B4A}" destId="{FE6FE31C-8649-E44F-B3F3-0D73E4B64AB1}" srcOrd="0" destOrd="0" presId="urn:microsoft.com/office/officeart/2005/8/layout/process4"/>
    <dgm:cxn modelId="{3203E04E-F804-EE47-9995-9E0F557A26D9}" type="presParOf" srcId="{1DA41CB1-BA57-9E40-97BC-A7C658237B4A}" destId="{3D7AA502-E5BB-2D44-A4F1-FC0834C61BA5}"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41EE4C-845F-4842-B07E-5B0472EEBA0B}" type="doc">
      <dgm:prSet loTypeId="urn:microsoft.com/office/officeart/2005/8/layout/vProcess5" loCatId="process" qsTypeId="urn:microsoft.com/office/officeart/2005/8/quickstyle/simple5" qsCatId="simple" csTypeId="urn:microsoft.com/office/officeart/2005/8/colors/accent3_2" csCatId="accent3"/>
      <dgm:spPr/>
      <dgm:t>
        <a:bodyPr/>
        <a:lstStyle/>
        <a:p>
          <a:endParaRPr lang="en-US"/>
        </a:p>
      </dgm:t>
    </dgm:pt>
    <dgm:pt modelId="{B2238D7C-E0C9-4F84-A3C7-5348B4CAD6EF}">
      <dgm:prSet/>
      <dgm:spPr/>
      <dgm:t>
        <a:bodyPr/>
        <a:lstStyle/>
        <a:p>
          <a:r>
            <a:rPr lang="en-US"/>
            <a:t>Craig Byran’s </a:t>
          </a:r>
          <a:r>
            <a:rPr lang="en-US" i="1"/>
            <a:t>Crisis Response Plan- RCT found</a:t>
          </a:r>
          <a:endParaRPr lang="en-US"/>
        </a:p>
      </dgm:t>
    </dgm:pt>
    <dgm:pt modelId="{F24F2354-A9D4-4D33-BB3A-92120C3CD135}" type="parTrans" cxnId="{CCABAD09-232C-41BD-9123-7CFBC3E2B833}">
      <dgm:prSet/>
      <dgm:spPr/>
      <dgm:t>
        <a:bodyPr/>
        <a:lstStyle/>
        <a:p>
          <a:endParaRPr lang="en-US"/>
        </a:p>
      </dgm:t>
    </dgm:pt>
    <dgm:pt modelId="{8A39CB0F-090E-4A99-A595-0F9E230E03B1}" type="sibTrans" cxnId="{CCABAD09-232C-41BD-9123-7CFBC3E2B833}">
      <dgm:prSet/>
      <dgm:spPr/>
      <dgm:t>
        <a:bodyPr/>
        <a:lstStyle/>
        <a:p>
          <a:endParaRPr lang="en-US"/>
        </a:p>
      </dgm:t>
    </dgm:pt>
    <dgm:pt modelId="{6783E9F8-4B48-4797-AB14-25AC0362F650}">
      <dgm:prSet/>
      <dgm:spPr/>
      <dgm:t>
        <a:bodyPr/>
        <a:lstStyle/>
        <a:p>
          <a:r>
            <a:rPr lang="en-US"/>
            <a:t>Veteran’s in the ER 76% less likely to attempt in next 6 months when </a:t>
          </a:r>
          <a:r>
            <a:rPr lang="en-US" b="1"/>
            <a:t>asked to discuss reasons for living.</a:t>
          </a:r>
          <a:endParaRPr lang="en-US"/>
        </a:p>
      </dgm:t>
    </dgm:pt>
    <dgm:pt modelId="{5D937B14-D7EE-4B3F-9920-42E8F9E668A1}" type="parTrans" cxnId="{55F4A026-DB90-415D-9076-7D41F369960B}">
      <dgm:prSet/>
      <dgm:spPr/>
      <dgm:t>
        <a:bodyPr/>
        <a:lstStyle/>
        <a:p>
          <a:endParaRPr lang="en-US"/>
        </a:p>
      </dgm:t>
    </dgm:pt>
    <dgm:pt modelId="{95EC7128-ABA5-4979-B3DB-5E404DF8E9FF}" type="sibTrans" cxnId="{55F4A026-DB90-415D-9076-7D41F369960B}">
      <dgm:prSet/>
      <dgm:spPr/>
      <dgm:t>
        <a:bodyPr/>
        <a:lstStyle/>
        <a:p>
          <a:endParaRPr lang="en-US"/>
        </a:p>
      </dgm:t>
    </dgm:pt>
    <dgm:pt modelId="{94A1EF82-7374-4DD5-ADBD-BD4E2A1CAE2E}">
      <dgm:prSet/>
      <dgm:spPr/>
      <dgm:t>
        <a:bodyPr/>
        <a:lstStyle/>
        <a:p>
          <a:r>
            <a:rPr lang="en-US"/>
            <a:t>Less likely to be </a:t>
          </a:r>
          <a:r>
            <a:rPr lang="en-US" b="1"/>
            <a:t>hospitalized</a:t>
          </a:r>
          <a:r>
            <a:rPr lang="en-US"/>
            <a:t> (Bryan et al., 2017)</a:t>
          </a:r>
        </a:p>
      </dgm:t>
    </dgm:pt>
    <dgm:pt modelId="{97B601F1-9234-4497-974B-E09B910AD872}" type="parTrans" cxnId="{1D186B8C-019F-43F2-98E6-286213D23627}">
      <dgm:prSet/>
      <dgm:spPr/>
      <dgm:t>
        <a:bodyPr/>
        <a:lstStyle/>
        <a:p>
          <a:endParaRPr lang="en-US"/>
        </a:p>
      </dgm:t>
    </dgm:pt>
    <dgm:pt modelId="{63404485-FB3D-42D3-A6AD-473972F4F983}" type="sibTrans" cxnId="{1D186B8C-019F-43F2-98E6-286213D23627}">
      <dgm:prSet/>
      <dgm:spPr/>
      <dgm:t>
        <a:bodyPr/>
        <a:lstStyle/>
        <a:p>
          <a:endParaRPr lang="en-US"/>
        </a:p>
      </dgm:t>
    </dgm:pt>
    <dgm:pt modelId="{357033EF-4836-46A0-A987-A8A2601E3ACD}">
      <dgm:prSet/>
      <dgm:spPr/>
      <dgm:t>
        <a:bodyPr/>
        <a:lstStyle/>
        <a:p>
          <a:r>
            <a:rPr lang="en-US"/>
            <a:t>Experience significant </a:t>
          </a:r>
          <a:r>
            <a:rPr lang="en-US" b="1"/>
            <a:t>increases in positive emotions</a:t>
          </a:r>
          <a:r>
            <a:rPr lang="en-US"/>
            <a:t> (Bryan et al., 2017)</a:t>
          </a:r>
        </a:p>
      </dgm:t>
    </dgm:pt>
    <dgm:pt modelId="{9DD362BE-0C9A-4708-A3D1-6CADB70D0BB5}" type="parTrans" cxnId="{A5987EFD-FF34-468D-80B1-D80427AC88DF}">
      <dgm:prSet/>
      <dgm:spPr/>
      <dgm:t>
        <a:bodyPr/>
        <a:lstStyle/>
        <a:p>
          <a:endParaRPr lang="en-US"/>
        </a:p>
      </dgm:t>
    </dgm:pt>
    <dgm:pt modelId="{3D90E651-C550-40A4-9185-A132C77056A8}" type="sibTrans" cxnId="{A5987EFD-FF34-468D-80B1-D80427AC88DF}">
      <dgm:prSet/>
      <dgm:spPr/>
      <dgm:t>
        <a:bodyPr/>
        <a:lstStyle/>
        <a:p>
          <a:endParaRPr lang="en-US"/>
        </a:p>
      </dgm:t>
    </dgm:pt>
    <dgm:pt modelId="{3D79A151-00F6-4980-BF2A-FF245FC98E6A}">
      <dgm:prSet/>
      <dgm:spPr/>
      <dgm:t>
        <a:bodyPr/>
        <a:lstStyle/>
        <a:p>
          <a:r>
            <a:rPr lang="en-US"/>
            <a:t>Experience </a:t>
          </a:r>
          <a:r>
            <a:rPr lang="en-US" b="1"/>
            <a:t>increased optimism</a:t>
          </a:r>
          <a:r>
            <a:rPr lang="en-US"/>
            <a:t> (Rozek et al., 2018).</a:t>
          </a:r>
        </a:p>
      </dgm:t>
    </dgm:pt>
    <dgm:pt modelId="{D152A29E-96F7-4BB2-A4B1-8141131EEB1C}" type="parTrans" cxnId="{6C9CC74A-3AAC-4E6C-94CF-22DD0495DF77}">
      <dgm:prSet/>
      <dgm:spPr/>
      <dgm:t>
        <a:bodyPr/>
        <a:lstStyle/>
        <a:p>
          <a:endParaRPr lang="en-US"/>
        </a:p>
      </dgm:t>
    </dgm:pt>
    <dgm:pt modelId="{D2C461BA-190B-4C2F-AE21-F80F27D8E781}" type="sibTrans" cxnId="{6C9CC74A-3AAC-4E6C-94CF-22DD0495DF77}">
      <dgm:prSet/>
      <dgm:spPr/>
      <dgm:t>
        <a:bodyPr/>
        <a:lstStyle/>
        <a:p>
          <a:endParaRPr lang="en-US"/>
        </a:p>
      </dgm:t>
    </dgm:pt>
    <dgm:pt modelId="{FF48BD5F-E1E6-4150-B7F7-CC612E8D572C}" type="pres">
      <dgm:prSet presAssocID="{4B41EE4C-845F-4842-B07E-5B0472EEBA0B}" presName="outerComposite" presStyleCnt="0">
        <dgm:presLayoutVars>
          <dgm:chMax val="5"/>
          <dgm:dir/>
          <dgm:resizeHandles val="exact"/>
        </dgm:presLayoutVars>
      </dgm:prSet>
      <dgm:spPr/>
    </dgm:pt>
    <dgm:pt modelId="{31FA0D9D-089C-4C4E-9090-19BCD5F6ADF2}" type="pres">
      <dgm:prSet presAssocID="{4B41EE4C-845F-4842-B07E-5B0472EEBA0B}" presName="dummyMaxCanvas" presStyleCnt="0">
        <dgm:presLayoutVars/>
      </dgm:prSet>
      <dgm:spPr/>
    </dgm:pt>
    <dgm:pt modelId="{20A43BC0-D37B-44E1-9EEE-48CD9204D05C}" type="pres">
      <dgm:prSet presAssocID="{4B41EE4C-845F-4842-B07E-5B0472EEBA0B}" presName="TwoNodes_1" presStyleLbl="node1" presStyleIdx="0" presStyleCnt="2">
        <dgm:presLayoutVars>
          <dgm:bulletEnabled val="1"/>
        </dgm:presLayoutVars>
      </dgm:prSet>
      <dgm:spPr/>
    </dgm:pt>
    <dgm:pt modelId="{2E78C65D-B1EC-4F29-8579-C470CA9C5CBE}" type="pres">
      <dgm:prSet presAssocID="{4B41EE4C-845F-4842-B07E-5B0472EEBA0B}" presName="TwoNodes_2" presStyleLbl="node1" presStyleIdx="1" presStyleCnt="2">
        <dgm:presLayoutVars>
          <dgm:bulletEnabled val="1"/>
        </dgm:presLayoutVars>
      </dgm:prSet>
      <dgm:spPr/>
    </dgm:pt>
    <dgm:pt modelId="{3F342AEF-84E5-4C67-B7A3-05198E9504B5}" type="pres">
      <dgm:prSet presAssocID="{4B41EE4C-845F-4842-B07E-5B0472EEBA0B}" presName="TwoConn_1-2" presStyleLbl="fgAccFollowNode1" presStyleIdx="0" presStyleCnt="1">
        <dgm:presLayoutVars>
          <dgm:bulletEnabled val="1"/>
        </dgm:presLayoutVars>
      </dgm:prSet>
      <dgm:spPr/>
    </dgm:pt>
    <dgm:pt modelId="{7F74462F-DDB1-4867-964C-4E849025842B}" type="pres">
      <dgm:prSet presAssocID="{4B41EE4C-845F-4842-B07E-5B0472EEBA0B}" presName="TwoNodes_1_text" presStyleLbl="node1" presStyleIdx="1" presStyleCnt="2">
        <dgm:presLayoutVars>
          <dgm:bulletEnabled val="1"/>
        </dgm:presLayoutVars>
      </dgm:prSet>
      <dgm:spPr/>
    </dgm:pt>
    <dgm:pt modelId="{F48A721E-54D4-4694-B9B4-0A7F986215A0}" type="pres">
      <dgm:prSet presAssocID="{4B41EE4C-845F-4842-B07E-5B0472EEBA0B}" presName="TwoNodes_2_text" presStyleLbl="node1" presStyleIdx="1" presStyleCnt="2">
        <dgm:presLayoutVars>
          <dgm:bulletEnabled val="1"/>
        </dgm:presLayoutVars>
      </dgm:prSet>
      <dgm:spPr/>
    </dgm:pt>
  </dgm:ptLst>
  <dgm:cxnLst>
    <dgm:cxn modelId="{CCABAD09-232C-41BD-9123-7CFBC3E2B833}" srcId="{4B41EE4C-845F-4842-B07E-5B0472EEBA0B}" destId="{B2238D7C-E0C9-4F84-A3C7-5348B4CAD6EF}" srcOrd="0" destOrd="0" parTransId="{F24F2354-A9D4-4D33-BB3A-92120C3CD135}" sibTransId="{8A39CB0F-090E-4A99-A595-0F9E230E03B1}"/>
    <dgm:cxn modelId="{55F4A026-DB90-415D-9076-7D41F369960B}" srcId="{4B41EE4C-845F-4842-B07E-5B0472EEBA0B}" destId="{6783E9F8-4B48-4797-AB14-25AC0362F650}" srcOrd="1" destOrd="0" parTransId="{5D937B14-D7EE-4B3F-9920-42E8F9E668A1}" sibTransId="{95EC7128-ABA5-4979-B3DB-5E404DF8E9FF}"/>
    <dgm:cxn modelId="{073BE42B-7351-406E-8EB5-98963B223D41}" type="presOf" srcId="{94A1EF82-7374-4DD5-ADBD-BD4E2A1CAE2E}" destId="{2E78C65D-B1EC-4F29-8579-C470CA9C5CBE}" srcOrd="0" destOrd="1" presId="urn:microsoft.com/office/officeart/2005/8/layout/vProcess5"/>
    <dgm:cxn modelId="{FFCA3F61-4734-46E8-958D-96ED98A38BA2}" type="presOf" srcId="{4B41EE4C-845F-4842-B07E-5B0472EEBA0B}" destId="{FF48BD5F-E1E6-4150-B7F7-CC612E8D572C}" srcOrd="0" destOrd="0" presId="urn:microsoft.com/office/officeart/2005/8/layout/vProcess5"/>
    <dgm:cxn modelId="{61AA5441-1E26-46BA-A0BD-9EFE3CE0F352}" type="presOf" srcId="{3D79A151-00F6-4980-BF2A-FF245FC98E6A}" destId="{2E78C65D-B1EC-4F29-8579-C470CA9C5CBE}" srcOrd="0" destOrd="3" presId="urn:microsoft.com/office/officeart/2005/8/layout/vProcess5"/>
    <dgm:cxn modelId="{0A858E48-8098-4257-98A5-91530B86E71E}" type="presOf" srcId="{357033EF-4836-46A0-A987-A8A2601E3ACD}" destId="{F48A721E-54D4-4694-B9B4-0A7F986215A0}" srcOrd="1" destOrd="2" presId="urn:microsoft.com/office/officeart/2005/8/layout/vProcess5"/>
    <dgm:cxn modelId="{6C9CC74A-3AAC-4E6C-94CF-22DD0495DF77}" srcId="{6783E9F8-4B48-4797-AB14-25AC0362F650}" destId="{3D79A151-00F6-4980-BF2A-FF245FC98E6A}" srcOrd="2" destOrd="0" parTransId="{D152A29E-96F7-4BB2-A4B1-8141131EEB1C}" sibTransId="{D2C461BA-190B-4C2F-AE21-F80F27D8E781}"/>
    <dgm:cxn modelId="{D550484E-4108-4952-84A3-D6523E72F571}" type="presOf" srcId="{357033EF-4836-46A0-A987-A8A2601E3ACD}" destId="{2E78C65D-B1EC-4F29-8579-C470CA9C5CBE}" srcOrd="0" destOrd="2" presId="urn:microsoft.com/office/officeart/2005/8/layout/vProcess5"/>
    <dgm:cxn modelId="{674BBC6F-0D1E-4B33-95C4-801A0E39BBD2}" type="presOf" srcId="{94A1EF82-7374-4DD5-ADBD-BD4E2A1CAE2E}" destId="{F48A721E-54D4-4694-B9B4-0A7F986215A0}" srcOrd="1" destOrd="1" presId="urn:microsoft.com/office/officeart/2005/8/layout/vProcess5"/>
    <dgm:cxn modelId="{5C95CB53-A7B4-4E5F-A361-6932871F11D8}" type="presOf" srcId="{8A39CB0F-090E-4A99-A595-0F9E230E03B1}" destId="{3F342AEF-84E5-4C67-B7A3-05198E9504B5}" srcOrd="0" destOrd="0" presId="urn:microsoft.com/office/officeart/2005/8/layout/vProcess5"/>
    <dgm:cxn modelId="{1D186B8C-019F-43F2-98E6-286213D23627}" srcId="{6783E9F8-4B48-4797-AB14-25AC0362F650}" destId="{94A1EF82-7374-4DD5-ADBD-BD4E2A1CAE2E}" srcOrd="0" destOrd="0" parTransId="{97B601F1-9234-4497-974B-E09B910AD872}" sibTransId="{63404485-FB3D-42D3-A6AD-473972F4F983}"/>
    <dgm:cxn modelId="{C83CE89F-7B62-4132-9D96-7EEDD99C7403}" type="presOf" srcId="{3D79A151-00F6-4980-BF2A-FF245FC98E6A}" destId="{F48A721E-54D4-4694-B9B4-0A7F986215A0}" srcOrd="1" destOrd="3" presId="urn:microsoft.com/office/officeart/2005/8/layout/vProcess5"/>
    <dgm:cxn modelId="{D6B154AB-A908-4FC4-AEC3-896AD15FF3A3}" type="presOf" srcId="{6783E9F8-4B48-4797-AB14-25AC0362F650}" destId="{F48A721E-54D4-4694-B9B4-0A7F986215A0}" srcOrd="1" destOrd="0" presId="urn:microsoft.com/office/officeart/2005/8/layout/vProcess5"/>
    <dgm:cxn modelId="{D15584B5-24ED-4700-95AF-5CFF264926EB}" type="presOf" srcId="{B2238D7C-E0C9-4F84-A3C7-5348B4CAD6EF}" destId="{20A43BC0-D37B-44E1-9EEE-48CD9204D05C}" srcOrd="0" destOrd="0" presId="urn:microsoft.com/office/officeart/2005/8/layout/vProcess5"/>
    <dgm:cxn modelId="{5223B9CA-9874-455E-9F4E-266CBFFAE83F}" type="presOf" srcId="{B2238D7C-E0C9-4F84-A3C7-5348B4CAD6EF}" destId="{7F74462F-DDB1-4867-964C-4E849025842B}" srcOrd="1" destOrd="0" presId="urn:microsoft.com/office/officeart/2005/8/layout/vProcess5"/>
    <dgm:cxn modelId="{CD1BEEF8-5D42-466C-8BBD-955EF067B002}" type="presOf" srcId="{6783E9F8-4B48-4797-AB14-25AC0362F650}" destId="{2E78C65D-B1EC-4F29-8579-C470CA9C5CBE}" srcOrd="0" destOrd="0" presId="urn:microsoft.com/office/officeart/2005/8/layout/vProcess5"/>
    <dgm:cxn modelId="{A5987EFD-FF34-468D-80B1-D80427AC88DF}" srcId="{6783E9F8-4B48-4797-AB14-25AC0362F650}" destId="{357033EF-4836-46A0-A987-A8A2601E3ACD}" srcOrd="1" destOrd="0" parTransId="{9DD362BE-0C9A-4708-A3D1-6CADB70D0BB5}" sibTransId="{3D90E651-C550-40A4-9185-A132C77056A8}"/>
    <dgm:cxn modelId="{C6815A35-14E5-459D-BF2B-50CFCD43CAA8}" type="presParOf" srcId="{FF48BD5F-E1E6-4150-B7F7-CC612E8D572C}" destId="{31FA0D9D-089C-4C4E-9090-19BCD5F6ADF2}" srcOrd="0" destOrd="0" presId="urn:microsoft.com/office/officeart/2005/8/layout/vProcess5"/>
    <dgm:cxn modelId="{A36B1CFD-4458-46FC-BC36-9524A5392914}" type="presParOf" srcId="{FF48BD5F-E1E6-4150-B7F7-CC612E8D572C}" destId="{20A43BC0-D37B-44E1-9EEE-48CD9204D05C}" srcOrd="1" destOrd="0" presId="urn:microsoft.com/office/officeart/2005/8/layout/vProcess5"/>
    <dgm:cxn modelId="{C087A72C-6D85-4288-97D3-605087767D32}" type="presParOf" srcId="{FF48BD5F-E1E6-4150-B7F7-CC612E8D572C}" destId="{2E78C65D-B1EC-4F29-8579-C470CA9C5CBE}" srcOrd="2" destOrd="0" presId="urn:microsoft.com/office/officeart/2005/8/layout/vProcess5"/>
    <dgm:cxn modelId="{CDF1C9EF-2F51-4103-842A-DFB81CF550E7}" type="presParOf" srcId="{FF48BD5F-E1E6-4150-B7F7-CC612E8D572C}" destId="{3F342AEF-84E5-4C67-B7A3-05198E9504B5}" srcOrd="3" destOrd="0" presId="urn:microsoft.com/office/officeart/2005/8/layout/vProcess5"/>
    <dgm:cxn modelId="{FA5099FB-533F-4463-A9C2-9BF4F23EEBE1}" type="presParOf" srcId="{FF48BD5F-E1E6-4150-B7F7-CC612E8D572C}" destId="{7F74462F-DDB1-4867-964C-4E849025842B}" srcOrd="4" destOrd="0" presId="urn:microsoft.com/office/officeart/2005/8/layout/vProcess5"/>
    <dgm:cxn modelId="{CDD1476F-A917-4232-BEDA-9DB691F9117B}" type="presParOf" srcId="{FF48BD5F-E1E6-4150-B7F7-CC612E8D572C}" destId="{F48A721E-54D4-4694-B9B4-0A7F986215A0}"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CD378-00B6-452C-97DD-592FE6C781FF}">
      <dsp:nvSpPr>
        <dsp:cNvPr id="0" name=""/>
        <dsp:cNvSpPr/>
      </dsp:nvSpPr>
      <dsp:spPr>
        <a:xfrm>
          <a:off x="0" y="0"/>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81B3EF-F59F-4181-B067-386FFBAFD377}">
      <dsp:nvSpPr>
        <dsp:cNvPr id="0" name=""/>
        <dsp:cNvSpPr/>
      </dsp:nvSpPr>
      <dsp:spPr>
        <a:xfrm>
          <a:off x="0" y="0"/>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i="0" kern="1200" baseline="0"/>
            <a:t>De-pathologize:</a:t>
          </a:r>
          <a:r>
            <a:rPr lang="en-US" sz="1900" kern="1200"/>
            <a:t> Suicide Ideation is a normal communication of pain, that stems from difficult environmental circumstances and emotional pain.</a:t>
          </a:r>
        </a:p>
      </dsp:txBody>
      <dsp:txXfrm>
        <a:off x="0" y="0"/>
        <a:ext cx="6172199" cy="1218406"/>
      </dsp:txXfrm>
    </dsp:sp>
    <dsp:sp modelId="{418649BA-4DC7-4EE4-915A-F30BE3D9381D}">
      <dsp:nvSpPr>
        <dsp:cNvPr id="0" name=""/>
        <dsp:cNvSpPr/>
      </dsp:nvSpPr>
      <dsp:spPr>
        <a:xfrm>
          <a:off x="0" y="1218406"/>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F71D51-8925-40AF-B855-46216209651B}">
      <dsp:nvSpPr>
        <dsp:cNvPr id="0" name=""/>
        <dsp:cNvSpPr/>
      </dsp:nvSpPr>
      <dsp:spPr>
        <a:xfrm>
          <a:off x="0" y="1218406"/>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i="0" kern="1200" baseline="0"/>
            <a:t>Disclosure offers an opportunity to offer compassionate help. </a:t>
          </a:r>
          <a:endParaRPr lang="en-US" sz="1900" kern="1200"/>
        </a:p>
      </dsp:txBody>
      <dsp:txXfrm>
        <a:off x="0" y="1218406"/>
        <a:ext cx="6172199" cy="1218406"/>
      </dsp:txXfrm>
    </dsp:sp>
    <dsp:sp modelId="{6DF13565-7A3B-461E-AC72-8D0496009EB0}">
      <dsp:nvSpPr>
        <dsp:cNvPr id="0" name=""/>
        <dsp:cNvSpPr/>
      </dsp:nvSpPr>
      <dsp:spPr>
        <a:xfrm>
          <a:off x="0" y="2436812"/>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A6693E-DA15-4CE5-BF88-3B48D0553FB6}">
      <dsp:nvSpPr>
        <dsp:cNvPr id="0" name=""/>
        <dsp:cNvSpPr/>
      </dsp:nvSpPr>
      <dsp:spPr>
        <a:xfrm>
          <a:off x="0" y="2436812"/>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The narrow pursuit of psychopathology causes clinicians to neglect a more complete assessment and case formulation of the whole person. Focus on whole-person with unique strengths and capabilities (7 dimensions). </a:t>
          </a:r>
        </a:p>
      </dsp:txBody>
      <dsp:txXfrm>
        <a:off x="0" y="2436812"/>
        <a:ext cx="6172199" cy="1218406"/>
      </dsp:txXfrm>
    </dsp:sp>
    <dsp:sp modelId="{22DAEC6A-8E37-43C8-B911-72DB31F164F9}">
      <dsp:nvSpPr>
        <dsp:cNvPr id="0" name=""/>
        <dsp:cNvSpPr/>
      </dsp:nvSpPr>
      <dsp:spPr>
        <a:xfrm>
          <a:off x="0" y="3655218"/>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68F6E1-8E95-4920-85F2-D5492209B7A6}">
      <dsp:nvSpPr>
        <dsp:cNvPr id="0" name=""/>
        <dsp:cNvSpPr/>
      </dsp:nvSpPr>
      <dsp:spPr>
        <a:xfrm>
          <a:off x="0" y="3655218"/>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i="0" kern="1200" baseline="0"/>
            <a:t>Avoid an over-focus on suicide</a:t>
          </a:r>
          <a:r>
            <a:rPr lang="en-US" sz="1900" kern="1200"/>
            <a:t>.</a:t>
          </a:r>
        </a:p>
      </dsp:txBody>
      <dsp:txXfrm>
        <a:off x="0" y="3655218"/>
        <a:ext cx="6172199" cy="1218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14936-5A42-8249-9137-4D7AC5293136}">
      <dsp:nvSpPr>
        <dsp:cNvPr id="0" name=""/>
        <dsp:cNvSpPr/>
      </dsp:nvSpPr>
      <dsp:spPr>
        <a:xfrm>
          <a:off x="0" y="0"/>
          <a:ext cx="10515600" cy="4351338"/>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en-US" sz="3400" kern="1200"/>
            <a:t>"Besides how you're feeling emotionally, let's look at the bigger picture. How are your relationships, your sleep, or your connection to your culture/community right now (or how they have helped in the past)?”</a:t>
          </a:r>
          <a:endParaRPr lang="en-US" sz="3400" b="0" kern="1200"/>
        </a:p>
      </dsp:txBody>
      <dsp:txXfrm>
        <a:off x="0" y="0"/>
        <a:ext cx="10515600" cy="2349722"/>
      </dsp:txXfrm>
    </dsp:sp>
    <dsp:sp modelId="{FE6FE31C-8649-E44F-B3F3-0D73E4B64AB1}">
      <dsp:nvSpPr>
        <dsp:cNvPr id="0" name=""/>
        <dsp:cNvSpPr/>
      </dsp:nvSpPr>
      <dsp:spPr>
        <a:xfrm>
          <a:off x="0" y="2262695"/>
          <a:ext cx="5257799" cy="200161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en-US" sz="2300" kern="1200"/>
            <a:t>“I’ve read that more than half of teenagers have thought about suicide. Has that ever been true for you?”</a:t>
          </a:r>
        </a:p>
      </dsp:txBody>
      <dsp:txXfrm>
        <a:off x="0" y="2262695"/>
        <a:ext cx="5257799" cy="2001615"/>
      </dsp:txXfrm>
    </dsp:sp>
    <dsp:sp modelId="{3D7AA502-E5BB-2D44-A4F1-FC0834C61BA5}">
      <dsp:nvSpPr>
        <dsp:cNvPr id="0" name=""/>
        <dsp:cNvSpPr/>
      </dsp:nvSpPr>
      <dsp:spPr>
        <a:xfrm>
          <a:off x="5257800" y="2262695"/>
          <a:ext cx="5257799" cy="200161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en-US" sz="2300" kern="1200"/>
            <a:t>“The pain you’re describing is immense, and it’s understandable that you feel desperate for it to stop.  Many people who feel that level of distress start to think about suicide. Have you ever had thoughts like that?”</a:t>
          </a:r>
        </a:p>
      </dsp:txBody>
      <dsp:txXfrm>
        <a:off x="5257800" y="2262695"/>
        <a:ext cx="5257799" cy="20016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43BC0-D37B-44E1-9EEE-48CD9204D05C}">
      <dsp:nvSpPr>
        <dsp:cNvPr id="0" name=""/>
        <dsp:cNvSpPr/>
      </dsp:nvSpPr>
      <dsp:spPr>
        <a:xfrm>
          <a:off x="0" y="0"/>
          <a:ext cx="8808720" cy="152219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Craig Byran’s </a:t>
          </a:r>
          <a:r>
            <a:rPr lang="en-US" sz="1800" i="1" kern="1200"/>
            <a:t>Crisis Response Plan- RCT found</a:t>
          </a:r>
          <a:endParaRPr lang="en-US" sz="1800" kern="1200"/>
        </a:p>
      </dsp:txBody>
      <dsp:txXfrm>
        <a:off x="44584" y="44584"/>
        <a:ext cx="7235410" cy="1433028"/>
      </dsp:txXfrm>
    </dsp:sp>
    <dsp:sp modelId="{2E78C65D-B1EC-4F29-8579-C470CA9C5CBE}">
      <dsp:nvSpPr>
        <dsp:cNvPr id="0" name=""/>
        <dsp:cNvSpPr/>
      </dsp:nvSpPr>
      <dsp:spPr>
        <a:xfrm>
          <a:off x="1554479" y="1860461"/>
          <a:ext cx="8808720" cy="152219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Veteran’s in the ER 76% less likely to attempt in next 6 months when </a:t>
          </a:r>
          <a:r>
            <a:rPr lang="en-US" sz="1800" b="1" kern="1200"/>
            <a:t>asked to discuss reasons for living.</a:t>
          </a:r>
          <a:endParaRPr lang="en-US" sz="1800" kern="1200"/>
        </a:p>
        <a:p>
          <a:pPr marL="114300" lvl="1" indent="-114300" algn="l" defTabSz="622300">
            <a:lnSpc>
              <a:spcPct val="90000"/>
            </a:lnSpc>
            <a:spcBef>
              <a:spcPct val="0"/>
            </a:spcBef>
            <a:spcAft>
              <a:spcPct val="15000"/>
            </a:spcAft>
            <a:buChar char="•"/>
          </a:pPr>
          <a:r>
            <a:rPr lang="en-US" sz="1400" kern="1200"/>
            <a:t>Less likely to be </a:t>
          </a:r>
          <a:r>
            <a:rPr lang="en-US" sz="1400" b="1" kern="1200"/>
            <a:t>hospitalized</a:t>
          </a:r>
          <a:r>
            <a:rPr lang="en-US" sz="1400" kern="1200"/>
            <a:t> (Bryan et al., 2017)</a:t>
          </a:r>
        </a:p>
        <a:p>
          <a:pPr marL="114300" lvl="1" indent="-114300" algn="l" defTabSz="622300">
            <a:lnSpc>
              <a:spcPct val="90000"/>
            </a:lnSpc>
            <a:spcBef>
              <a:spcPct val="0"/>
            </a:spcBef>
            <a:spcAft>
              <a:spcPct val="15000"/>
            </a:spcAft>
            <a:buChar char="•"/>
          </a:pPr>
          <a:r>
            <a:rPr lang="en-US" sz="1400" kern="1200"/>
            <a:t>Experience significant </a:t>
          </a:r>
          <a:r>
            <a:rPr lang="en-US" sz="1400" b="1" kern="1200"/>
            <a:t>increases in positive emotions</a:t>
          </a:r>
          <a:r>
            <a:rPr lang="en-US" sz="1400" kern="1200"/>
            <a:t> (Bryan et al., 2017)</a:t>
          </a:r>
        </a:p>
        <a:p>
          <a:pPr marL="114300" lvl="1" indent="-114300" algn="l" defTabSz="622300">
            <a:lnSpc>
              <a:spcPct val="90000"/>
            </a:lnSpc>
            <a:spcBef>
              <a:spcPct val="0"/>
            </a:spcBef>
            <a:spcAft>
              <a:spcPct val="15000"/>
            </a:spcAft>
            <a:buChar char="•"/>
          </a:pPr>
          <a:r>
            <a:rPr lang="en-US" sz="1400" kern="1200"/>
            <a:t>Experience </a:t>
          </a:r>
          <a:r>
            <a:rPr lang="en-US" sz="1400" b="1" kern="1200"/>
            <a:t>increased optimism</a:t>
          </a:r>
          <a:r>
            <a:rPr lang="en-US" sz="1400" kern="1200"/>
            <a:t> (Rozek et al., 2018).</a:t>
          </a:r>
        </a:p>
      </dsp:txBody>
      <dsp:txXfrm>
        <a:off x="1599063" y="1905045"/>
        <a:ext cx="6175644" cy="1433028"/>
      </dsp:txXfrm>
    </dsp:sp>
    <dsp:sp modelId="{3F342AEF-84E5-4C67-B7A3-05198E9504B5}">
      <dsp:nvSpPr>
        <dsp:cNvPr id="0" name=""/>
        <dsp:cNvSpPr/>
      </dsp:nvSpPr>
      <dsp:spPr>
        <a:xfrm>
          <a:off x="7819292" y="1196615"/>
          <a:ext cx="989427" cy="989427"/>
        </a:xfrm>
        <a:prstGeom prst="downArrow">
          <a:avLst>
            <a:gd name="adj1" fmla="val 55000"/>
            <a:gd name="adj2" fmla="val 45000"/>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041913" y="1196615"/>
        <a:ext cx="544185" cy="74454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57D5A-0AE4-4D11-9E85-A5D46534B8A8}" type="datetimeFigureOut">
              <a:t>10/11/2025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46043-78AC-4363-AD3F-F3B222A7E755}" type="slidenum">
              <a:t>‹#›</a:t>
            </a:fld>
            <a:endParaRPr lang="en-US"/>
          </a:p>
        </p:txBody>
      </p:sp>
    </p:spTree>
    <p:extLst>
      <p:ext uri="{BB962C8B-B14F-4D97-AF65-F5344CB8AC3E}">
        <p14:creationId xmlns:p14="http://schemas.microsoft.com/office/powerpoint/2010/main" val="909495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369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a:p>
        </p:txBody>
      </p:sp>
    </p:spTree>
    <p:extLst>
      <p:ext uri="{BB962C8B-B14F-4D97-AF65-F5344CB8AC3E}">
        <p14:creationId xmlns:p14="http://schemas.microsoft.com/office/powerpoint/2010/main" val="300241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Edwin </a:t>
            </a:r>
            <a:r>
              <a:rPr lang="en-US" err="1"/>
              <a:t>Shneidman</a:t>
            </a:r>
            <a:r>
              <a:rPr lang="en-US"/>
              <a:t> was an American clinical psychologist and suicidologist, known as the "father of contemporary suicidology" for his pioneering work in the field</a:t>
            </a:r>
            <a:r>
              <a:rPr lang="en-US">
                <a:solidFill>
                  <a:srgbClr val="001D35"/>
                </a:solidFill>
              </a:rPr>
              <a:t>. He dedicated his career to studying the psychological and social factors behind suicide, developing groundbreaking concepts that profoundly shaped modern suicide prevention and research. </a:t>
            </a:r>
          </a:p>
          <a:p>
            <a:endParaRPr lang="en-US">
              <a:solidFill>
                <a:srgbClr val="001D35"/>
              </a:solidFill>
            </a:endParaRPr>
          </a:p>
          <a:p>
            <a:r>
              <a:rPr lang="en-US">
                <a:solidFill>
                  <a:srgbClr val="001D35"/>
                </a:solidFill>
              </a:rPr>
              <a:t>Worked to redefine suicidality.  </a:t>
            </a:r>
          </a:p>
          <a:p>
            <a:r>
              <a:rPr lang="en-US">
                <a:solidFill>
                  <a:srgbClr val="001D35"/>
                </a:solidFill>
              </a:rPr>
              <a:t>History of being viewed as a crime</a:t>
            </a:r>
          </a:p>
          <a:p>
            <a:r>
              <a:rPr lang="en-US">
                <a:solidFill>
                  <a:srgbClr val="001D35"/>
                </a:solidFill>
              </a:rPr>
              <a:t>Instead of illness it is a sign of psychological pain, seeing no other options to relieve the pain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224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35B4D-E0B3-9443-199A-831FDDA56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EF08F-4FAF-1E82-11B1-C204F9E34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94F18-4010-664A-F173-ABCB72A62B25}"/>
              </a:ext>
            </a:extLst>
          </p:cNvPr>
          <p:cNvSpPr>
            <a:spLocks noGrp="1"/>
          </p:cNvSpPr>
          <p:nvPr>
            <p:ph type="body" idx="1"/>
          </p:nvPr>
        </p:nvSpPr>
        <p:spPr/>
        <p:txBody>
          <a:bodyPr/>
          <a:lstStyle/>
          <a:p>
            <a:r>
              <a:rPr lang="en-US">
                <a:solidFill>
                  <a:srgbClr val="001D35"/>
                </a:solidFill>
              </a:rPr>
              <a:t>Suicide is one of the most critical topics in counseling—arguably the most important, alongside homicide. When these issues surface in a counseling session, they often stir strong emotions in counselors. This is especially true for those who have experienced trauma, suicide, homicide, or other difficult events in their own lives. Such encounters can trigger flashbacks and intensify feelings of anxiety or overwhelm.</a:t>
            </a:r>
            <a:endParaRPr lang="en-US"/>
          </a:p>
          <a:p>
            <a:r>
              <a:rPr lang="en-US">
                <a:solidFill>
                  <a:srgbClr val="001D35"/>
                </a:solidFill>
              </a:rPr>
              <a:t>This challenge is closely tied to </a:t>
            </a:r>
            <a:r>
              <a:rPr lang="en-US" b="1">
                <a:solidFill>
                  <a:srgbClr val="001D35"/>
                </a:solidFill>
              </a:rPr>
              <a:t>countertransference</a:t>
            </a:r>
            <a:r>
              <a:rPr lang="en-US">
                <a:solidFill>
                  <a:srgbClr val="001D35"/>
                </a:solidFill>
              </a:rPr>
              <a:t>, the phenomenon where a counselor’s personal history resurfaces during therapeutic work. The difficulty is twofold: the inherent gravity of suicide as a subject, and the emotional weight of the counselor’s own countertransference. Research shows that many people enter the counseling profession because of personal experiences and a genuine desire to help others. Yet, those same personal histories may make it harder to maintain balanced attention when addressing suicide, adding to the complexity of this work.</a:t>
            </a:r>
            <a:endParaRPr lang="en-US"/>
          </a:p>
          <a:p>
            <a:r>
              <a:rPr lang="en-US">
                <a:solidFill>
                  <a:srgbClr val="001D35"/>
                </a:solidFill>
              </a:rPr>
              <a:t>Moreover, patients who are acutely suicidal often experience intense emotions such as hopelessness, self-hatred, irritation, and a profound sense of entrapment. Studies demonstrate that these emotions can spill over onto healthcare professionals, almost like an </a:t>
            </a:r>
            <a:r>
              <a:rPr lang="en-US" b="1">
                <a:solidFill>
                  <a:srgbClr val="001D35"/>
                </a:solidFill>
              </a:rPr>
              <a:t>“emotional contagion.”</a:t>
            </a:r>
            <a:r>
              <a:rPr lang="en-US">
                <a:solidFill>
                  <a:srgbClr val="001D35"/>
                </a:solidFill>
              </a:rPr>
              <a:t> In other words, the patient’s negative emotions may be absorbed by the clinician (Joiner et al., 2018). Scholars such as Joiner and Stanley have even explained this phenomenon through biological processes.</a:t>
            </a:r>
            <a:endParaRPr lang="en-US"/>
          </a:p>
          <a:p>
            <a:r>
              <a:rPr lang="en-US">
                <a:solidFill>
                  <a:srgbClr val="001D35"/>
                </a:solidFill>
              </a:rPr>
              <a:t>Importantly, countertransference is not merely a theoretical concept. As Michaud and colleagues (2023) emphasize, it is a very real and significant factor in every clinical encounter with patients—even in a single, brief meeting. Supporting this, Colson and colleagues (1986) identified five common emotional responses that mental health workers often experience when working with suicidal patients: Anger or provocation, Positive engagement, Fear, Helplessness or confusion, A sense of protectiveness</a:t>
            </a:r>
            <a:endParaRPr lang="en-US"/>
          </a:p>
          <a:p>
            <a:endParaRPr lang="en-US" dirty="0">
              <a:solidFill>
                <a:srgbClr val="001D35"/>
              </a:solidFill>
              <a:ea typeface="Calibri"/>
              <a:cs typeface="Calibri"/>
            </a:endParaRPr>
          </a:p>
        </p:txBody>
      </p:sp>
      <p:sp>
        <p:nvSpPr>
          <p:cNvPr id="4" name="Slide Number Placeholder 3">
            <a:extLst>
              <a:ext uri="{FF2B5EF4-FFF2-40B4-BE49-F238E27FC236}">
                <a16:creationId xmlns:a16="http://schemas.microsoft.com/office/drawing/2014/main" id="{3649B7A3-BB41-D1F9-6F82-D58A5ADD870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0253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8"/>
        <p:cNvGrpSpPr/>
        <p:nvPr/>
      </p:nvGrpSpPr>
      <p:grpSpPr>
        <a:xfrm>
          <a:off x="0" y="0"/>
          <a:ext cx="0" cy="0"/>
          <a:chOff x="0" y="0"/>
          <a:chExt cx="0" cy="0"/>
        </a:xfrm>
      </p:grpSpPr>
      <p:sp>
        <p:nvSpPr>
          <p:cNvPr id="1669" name="Google Shape;1669;g36e652c0816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0" name="Google Shape;1670;g36e652c0816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Someone our own fears keep us from asking the question or we ask in a way that doesn't make it safe to someone to give an honest answer "You are not thinking about suicide are you?"</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we pay attention to grows – focus on the whole person – not toxic positivity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951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Bryan also talks about our only goal can't be to keep someone from suicide it has to also include building hope and easing pain.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177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biggest challenge we face when it comes to being more directive while still building cooperative discussions with clients is competency. Competency is always important in any counseling session, but it becomes absolutely critical when we are working with clients experiencing suicidal thoughts.</a:t>
            </a:r>
          </a:p>
          <a:p>
            <a:r>
              <a:rPr lang="en-US"/>
              <a:t>This raises a pressing question: </a:t>
            </a:r>
            <a:r>
              <a:rPr lang="en-US" i="1"/>
              <a:t>how well-prepared are counselors, through their graduate training, to address suicide risk?</a:t>
            </a:r>
            <a:endParaRPr lang="en-US"/>
          </a:p>
          <a:p>
            <a:r>
              <a:rPr lang="en-US"/>
              <a:t>Research shows some concerning gaps. For example, Cureton and Sheesley (2018) found that only </a:t>
            </a:r>
            <a:r>
              <a:rPr lang="en-US" b="1"/>
              <a:t>45 percent of counseling students</a:t>
            </a:r>
            <a:r>
              <a:rPr lang="en-US"/>
              <a:t> reported receiving training in suicide risk assessment as part of their graduate programs. And despite the crucial role graduate education plays in preparing counselors for suicide-specific interventions, only about </a:t>
            </a:r>
            <a:r>
              <a:rPr lang="en-US" b="1"/>
              <a:t>40 to 50 percent</a:t>
            </a:r>
            <a:r>
              <a:rPr lang="en-US"/>
              <a:t> of graduate curricula in clinical psychology, mental health counseling, and social work require formalized instruction in suicide risk assessment and response procedures (Cho and colleagues, 2024).</a:t>
            </a:r>
          </a:p>
          <a:p>
            <a:r>
              <a:rPr lang="en-US"/>
              <a:t>Even more concerning, the </a:t>
            </a:r>
            <a:r>
              <a:rPr lang="en-US" b="1"/>
              <a:t>CACREP Standards</a:t>
            </a:r>
            <a:r>
              <a:rPr lang="en-US"/>
              <a:t> reference suicide prevention in only two instances—and those are limited to counselor practices and ethical responsibilities toward clients (CACREP, 2024).</a:t>
            </a:r>
          </a:p>
          <a:p>
            <a:r>
              <a:rPr lang="en-US"/>
              <a:t>So, as you can see, there is a clear gap between what is needed in practice and what is formally required in training programs. And one of the biggest ethical outcomes we must recognize is this: </a:t>
            </a:r>
            <a:r>
              <a:rPr lang="en-US" i="1"/>
              <a:t>we can only expect from counselors what they have been taught.</a:t>
            </a:r>
            <a:endParaRPr lang="en-US"/>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0946043-78AC-4363-AD3F-F3B222A7E755}" type="slidenum">
              <a:rPr lang="en-US"/>
              <a:t>10</a:t>
            </a:fld>
            <a:endParaRPr lang="en-US"/>
          </a:p>
        </p:txBody>
      </p:sp>
    </p:spTree>
    <p:extLst>
      <p:ext uri="{BB962C8B-B14F-4D97-AF65-F5344CB8AC3E}">
        <p14:creationId xmlns:p14="http://schemas.microsoft.com/office/powerpoint/2010/main" val="3778014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 "to" or "for" someone – we assess "with" someone.  We establish this norm with the client by beginning with empathy and normalizing</a:t>
            </a:r>
          </a:p>
        </p:txBody>
      </p:sp>
      <p:sp>
        <p:nvSpPr>
          <p:cNvPr id="4" name="Slide Number Placeholder 3"/>
          <p:cNvSpPr>
            <a:spLocks noGrp="1"/>
          </p:cNvSpPr>
          <p:nvPr>
            <p:ph type="sldNum" sz="quarter" idx="5"/>
          </p:nvPr>
        </p:nvSpPr>
        <p:spPr/>
        <p:txBody>
          <a:bodyPr/>
          <a:lstStyle/>
          <a:p>
            <a:fld id="{A89C7E07-3C67-C64C-8DA0-0404F6303970}" type="slidenum">
              <a:rPr lang="en-US" smtClean="0"/>
              <a:t>11</a:t>
            </a:fld>
            <a:endParaRPr lang="en-US"/>
          </a:p>
        </p:txBody>
      </p:sp>
    </p:spTree>
    <p:extLst>
      <p:ext uri="{BB962C8B-B14F-4D97-AF65-F5344CB8AC3E}">
        <p14:creationId xmlns:p14="http://schemas.microsoft.com/office/powerpoint/2010/main" val="498065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8CBB4-A5BD-FE15-26AB-12688F756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BF9F2-48DA-E0C9-03E4-A68732CB1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6F786-C44E-FF0F-6210-6D6533ACF98D}"/>
              </a:ext>
            </a:extLst>
          </p:cNvPr>
          <p:cNvSpPr>
            <a:spLocks noGrp="1"/>
          </p:cNvSpPr>
          <p:nvPr>
            <p:ph type="body" idx="1"/>
          </p:nvPr>
        </p:nvSpPr>
        <p:spPr/>
        <p:txBody>
          <a:bodyPr/>
          <a:lstStyle/>
          <a:p>
            <a:r>
              <a:rPr lang="en-US" dirty="0"/>
              <a:t>It is very challenging for counselors to </a:t>
            </a:r>
            <a:r>
              <a:rPr lang="en-US" i="1" dirty="0"/>
              <a:t>normalize</a:t>
            </a:r>
            <a:r>
              <a:rPr lang="en-US" dirty="0"/>
              <a:t> suicide in conversations with clients, and there are several reasons for this.</a:t>
            </a:r>
          </a:p>
          <a:p>
            <a:r>
              <a:rPr lang="en-US" dirty="0"/>
              <a:t>The first reason is </a:t>
            </a:r>
            <a:r>
              <a:rPr lang="en-US" b="1" dirty="0"/>
              <a:t>cultural</a:t>
            </a:r>
            <a:r>
              <a:rPr lang="en-US" dirty="0"/>
              <a:t>. In many cultures—whether shaped by ethnicity, religion, or other micro- and macro-level influences—suicide is still a strong taboo. It is often considered forbidden, something people simply do not talk about. And while suicide is always a serious matter, in some cultures it becomes nearly impossible to even discuss, normalize, or empathize with openly.</a:t>
            </a:r>
            <a:endParaRPr lang="en-US" dirty="0">
              <a:ea typeface="Calibri"/>
              <a:cs typeface="Calibri"/>
            </a:endParaRPr>
          </a:p>
          <a:p>
            <a:r>
              <a:rPr lang="en-US" dirty="0"/>
              <a:t>The second reason is tied to our </a:t>
            </a:r>
            <a:r>
              <a:rPr lang="en-US" b="1" dirty="0"/>
              <a:t>training in counselor education</a:t>
            </a:r>
            <a:r>
              <a:rPr lang="en-US" dirty="0"/>
              <a:t>. From the very beginning, we are taught to focus on problems. We are trained to diagnose, to pathologize, and to use frameworks like the DSM-5 or ICD-11. This orientation makes normalization even more difficult.</a:t>
            </a:r>
            <a:endParaRPr lang="en-US" dirty="0">
              <a:ea typeface="Calibri"/>
              <a:cs typeface="Calibri"/>
            </a:endParaRPr>
          </a:p>
          <a:p>
            <a:r>
              <a:rPr lang="en-US" dirty="0"/>
              <a:t>A third factor is </a:t>
            </a:r>
            <a:r>
              <a:rPr lang="en-US" b="1" dirty="0"/>
              <a:t>insurance systems</a:t>
            </a:r>
            <a:r>
              <a:rPr lang="en-US" dirty="0"/>
              <a:t>. Insurance companies require a diagnosis and a treatment plan based on a problem—not on hope, not on relationship building. To get approval for services, counselors must document pathology, not strengths.</a:t>
            </a:r>
            <a:endParaRPr lang="en-US" dirty="0">
              <a:ea typeface="Calibri"/>
              <a:cs typeface="Calibri"/>
            </a:endParaRPr>
          </a:p>
          <a:p>
            <a:r>
              <a:rPr lang="en-US" dirty="0"/>
              <a:t>Finally, these challenges shape </a:t>
            </a:r>
            <a:r>
              <a:rPr lang="en-US" b="1" dirty="0"/>
              <a:t>how we train our students in counseling programs</a:t>
            </a:r>
            <a:r>
              <a:rPr lang="en-US" dirty="0"/>
              <a:t>. Barry developed a model describing how ethics training can lead us to feel marginalized, separated, assimilated, or integrated. Strength-based suicide training might have similar outcomes. Ideally, we seek integration—an understanding of our own culture and training, while also meeting the needs of our clients. But reaching integration is not easy.</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E6B05EDF-8470-5F38-8504-3C926AC6ACDB}"/>
              </a:ext>
            </a:extLst>
          </p:cNvPr>
          <p:cNvSpPr>
            <a:spLocks noGrp="1"/>
          </p:cNvSpPr>
          <p:nvPr>
            <p:ph type="sldNum" sz="quarter" idx="5"/>
          </p:nvPr>
        </p:nvSpPr>
        <p:spPr/>
        <p:txBody>
          <a:bodyPr/>
          <a:lstStyle/>
          <a:p>
            <a:fld id="{B0946043-78AC-4363-AD3F-F3B222A7E755}" type="slidenum">
              <a:rPr lang="en-US"/>
              <a:t>12</a:t>
            </a:fld>
            <a:endParaRPr lang="en-US"/>
          </a:p>
        </p:txBody>
      </p:sp>
    </p:spTree>
    <p:extLst>
      <p:ext uri="{BB962C8B-B14F-4D97-AF65-F5344CB8AC3E}">
        <p14:creationId xmlns:p14="http://schemas.microsoft.com/office/powerpoint/2010/main" val="3471720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7"/>
        <p:cNvGrpSpPr/>
        <p:nvPr/>
      </p:nvGrpSpPr>
      <p:grpSpPr>
        <a:xfrm>
          <a:off x="0" y="0"/>
          <a:ext cx="0" cy="0"/>
          <a:chOff x="0" y="0"/>
          <a:chExt cx="0" cy="0"/>
        </a:xfrm>
      </p:grpSpPr>
      <p:sp>
        <p:nvSpPr>
          <p:cNvPr id="1698" name="Google Shape;1698;g36e652c0816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9" name="Google Shape;1699;g36e652c0816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RCT – randomized control trial</a:t>
            </a:r>
          </a:p>
          <a:p>
            <a:pPr marL="0" indent="0"/>
            <a:endParaRPr lang="en-US"/>
          </a:p>
          <a:p>
            <a:pPr marL="0" indent="0">
              <a:lnSpc>
                <a:spcPct val="90000"/>
              </a:lnSpc>
              <a:spcBef>
                <a:spcPts val="1200"/>
              </a:spcBef>
            </a:pPr>
            <a:r>
              <a:rPr lang="en"/>
              <a:t>Help clients see there is time and space to make different choices</a:t>
            </a:r>
            <a:endParaRPr lang="en-US"/>
          </a:p>
          <a:p>
            <a:pPr marL="0" indent="0">
              <a:lnSpc>
                <a:spcPct val="90000"/>
              </a:lnSpc>
              <a:spcBef>
                <a:spcPts val="1200"/>
              </a:spcBef>
            </a:pPr>
            <a:r>
              <a:rPr lang="en"/>
              <a:t>Implement specific interventions that </a:t>
            </a:r>
            <a:r>
              <a:rPr lang="en" b="1"/>
              <a:t>target distress and suicidality. </a:t>
            </a:r>
            <a:endParaRPr lang="en-US"/>
          </a:p>
          <a:p>
            <a:pPr marL="0" indent="0">
              <a:lnSpc>
                <a:spcPct val="90000"/>
              </a:lnSpc>
              <a:spcBef>
                <a:spcPts val="1200"/>
              </a:spcBef>
            </a:pPr>
            <a:r>
              <a:rPr lang="en" b="1"/>
              <a:t>Interventions can stimulate HOPE – defined by client</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9"/>
        <p:cNvGrpSpPr/>
        <p:nvPr/>
      </p:nvGrpSpPr>
      <p:grpSpPr>
        <a:xfrm>
          <a:off x="0" y="0"/>
          <a:ext cx="0" cy="0"/>
          <a:chOff x="0" y="0"/>
          <a:chExt cx="0" cy="0"/>
        </a:xfrm>
      </p:grpSpPr>
      <p:sp>
        <p:nvSpPr>
          <p:cNvPr id="1690" name="Google Shape;1690;g36e652c0816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1" name="Google Shape;1691;g36e652c0816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When are you least likely to feel distress? When are you least likely to think about suicide? </a:t>
            </a:r>
          </a:p>
          <a:p>
            <a:pPr marL="0" indent="0"/>
            <a:endParaRPr lang="en-US"/>
          </a:p>
          <a:p>
            <a:pPr marL="0" indent="0"/>
            <a:r>
              <a:rPr lang="en-US"/>
              <a:t>Often provides helpful information for an intervention and safety plan.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g36e652c0816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3" name="Google Shape;1713;g36e652c081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Well-being of the provider</a:t>
            </a:r>
          </a:p>
        </p:txBody>
      </p:sp>
      <p:sp>
        <p:nvSpPr>
          <p:cNvPr id="4" name="Slide Number Placeholder 3"/>
          <p:cNvSpPr>
            <a:spLocks noGrp="1"/>
          </p:cNvSpPr>
          <p:nvPr>
            <p:ph type="sldNum" sz="quarter" idx="5"/>
          </p:nvPr>
        </p:nvSpPr>
        <p:spPr/>
        <p:txBody>
          <a:bodyPr/>
          <a:lstStyle/>
          <a:p>
            <a:fld id="{A89C7E07-3C67-C64C-8DA0-0404F6303970}" type="slidenum">
              <a:rPr lang="en-US" smtClean="0"/>
              <a:t>16</a:t>
            </a:fld>
            <a:endParaRPr lang="en-US"/>
          </a:p>
        </p:txBody>
      </p:sp>
    </p:spTree>
    <p:extLst>
      <p:ext uri="{BB962C8B-B14F-4D97-AF65-F5344CB8AC3E}">
        <p14:creationId xmlns:p14="http://schemas.microsoft.com/office/powerpoint/2010/main" val="702601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33396-2695-48B2-29CE-D68DAEB79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4AE79-AAC7-1CCF-74E0-4735A73B2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5623E-222D-A6E3-157C-7B5B0698F426}"/>
              </a:ext>
            </a:extLst>
          </p:cNvPr>
          <p:cNvSpPr>
            <a:spLocks noGrp="1"/>
          </p:cNvSpPr>
          <p:nvPr>
            <p:ph type="body" idx="1"/>
          </p:nvPr>
        </p:nvSpPr>
        <p:spPr/>
        <p:txBody>
          <a:bodyPr/>
          <a:lstStyle/>
          <a:p>
            <a:r>
              <a:rPr lang="en-US" dirty="0"/>
              <a:t>One important discussion of Prioritize Counselor Well-being relates to the research on burnout. Studies consistently show high rates of burnout among counselors and school counselors. This reminds us that focusing on our own well-being and self-care is not just a personal choice—it is actually a professional and ethical responsibility. Yet, despite this, it is still not easy to practice. What is particularly interesting is that some studies reveal counselors often do not even recognize their own burnout symptoms. They may be experiencing them without realizing it. When we consider the larger context—heavy workloads, economic challenges, entering the field, keep </a:t>
            </a:r>
            <a:r>
              <a:rPr lang="en-US" dirty="0" err="1"/>
              <a:t>stayin</a:t>
            </a:r>
            <a:r>
              <a:rPr lang="en-US" dirty="0"/>
              <a:t> in the field, the demands of the field, and the pressure to maintain professional standards—it becomes clear: this is not an easy job. That is why it is essential for us to find and create systems of support, both individually and collectively, to sustain ourselves and continue serving our clients effectively. </a:t>
            </a:r>
          </a:p>
        </p:txBody>
      </p:sp>
      <p:sp>
        <p:nvSpPr>
          <p:cNvPr id="4" name="Slide Number Placeholder 3">
            <a:extLst>
              <a:ext uri="{FF2B5EF4-FFF2-40B4-BE49-F238E27FC236}">
                <a16:creationId xmlns:a16="http://schemas.microsoft.com/office/drawing/2014/main" id="{F15D7CF2-B7F7-4475-753F-93C109979FD8}"/>
              </a:ext>
            </a:extLst>
          </p:cNvPr>
          <p:cNvSpPr>
            <a:spLocks noGrp="1"/>
          </p:cNvSpPr>
          <p:nvPr>
            <p:ph type="sldNum" sz="quarter" idx="5"/>
          </p:nvPr>
        </p:nvSpPr>
        <p:spPr/>
        <p:txBody>
          <a:bodyPr/>
          <a:lstStyle/>
          <a:p>
            <a:fld id="{B0946043-78AC-4363-AD3F-F3B222A7E755}" type="slidenum">
              <a:rPr lang="en-US"/>
              <a:t>17</a:t>
            </a:fld>
            <a:endParaRPr lang="en-US"/>
          </a:p>
        </p:txBody>
      </p:sp>
    </p:spTree>
    <p:extLst>
      <p:ext uri="{BB962C8B-B14F-4D97-AF65-F5344CB8AC3E}">
        <p14:creationId xmlns:p14="http://schemas.microsoft.com/office/powerpoint/2010/main" val="4100656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4cee49dce1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34cee49dce1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1" name="Google Shape;751;g34cee49dce1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10/11/2025</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398497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10/11/2025</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9720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10/11/2025</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039225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10/11/2025</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352569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10/11/2025</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557294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10/11/2025</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77359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10/11/2025</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852358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10/11/2025</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748312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10/11/2025</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968891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10/11/2025</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796088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10/11/2025</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414661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7066090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10/11/2025</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82627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umt.edu/education/specunits/cape/" TargetMode="External"/><Relationship Id="rId4" Type="http://schemas.openxmlformats.org/officeDocument/2006/relationships/hyperlink" Target="https://johnsommersflanaga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629" y="1709738"/>
            <a:ext cx="9214884" cy="3159974"/>
          </a:xfrm>
        </p:spPr>
        <p:txBody>
          <a:bodyPr anchor="b">
            <a:normAutofit/>
          </a:bodyPr>
          <a:lstStyle/>
          <a:p>
            <a:r>
              <a:rPr lang="en-US"/>
              <a:t>Integrating Strengths Based Suicide Assessment into Traditional Approaches</a:t>
            </a:r>
          </a:p>
        </p:txBody>
      </p:sp>
      <p:sp>
        <p:nvSpPr>
          <p:cNvPr id="8" name="Text Placeholder 2">
            <a:extLst>
              <a:ext uri="{FF2B5EF4-FFF2-40B4-BE49-F238E27FC236}">
                <a16:creationId xmlns:a16="http://schemas.microsoft.com/office/drawing/2014/main" id="{86DC5C7A-62EE-8A99-EC7C-AE6DDB9B7124}"/>
              </a:ext>
            </a:extLst>
          </p:cNvPr>
          <p:cNvSpPr>
            <a:spLocks noGrp="1"/>
          </p:cNvSpPr>
          <p:nvPr>
            <p:ph type="body" idx="1"/>
          </p:nvPr>
        </p:nvSpPr>
        <p:spPr>
          <a:xfrm>
            <a:off x="912628" y="5018567"/>
            <a:ext cx="7907079" cy="1073889"/>
          </a:xfrm>
        </p:spPr>
        <p:txBody>
          <a:bodyPr/>
          <a:lstStyle/>
          <a:p>
            <a:endParaRPr lang="en-US"/>
          </a:p>
        </p:txBody>
      </p:sp>
      <p:sp>
        <p:nvSpPr>
          <p:cNvPr id="10" name="Date Placeholder 3">
            <a:extLst>
              <a:ext uri="{FF2B5EF4-FFF2-40B4-BE49-F238E27FC236}">
                <a16:creationId xmlns:a16="http://schemas.microsoft.com/office/drawing/2014/main" id="{A66DEE43-5C81-9217-D409-A52A026F09F3}"/>
              </a:ext>
            </a:extLst>
          </p:cNvPr>
          <p:cNvSpPr>
            <a:spLocks noGrp="1"/>
          </p:cNvSpPr>
          <p:nvPr>
            <p:ph type="dt" sz="half" idx="10"/>
          </p:nvPr>
        </p:nvSpPr>
        <p:spPr>
          <a:xfrm>
            <a:off x="912628" y="6356350"/>
            <a:ext cx="2743200" cy="365125"/>
          </a:xfrm>
        </p:spPr>
        <p:txBody>
          <a:bodyPr/>
          <a:lstStyle/>
          <a:p>
            <a:pPr>
              <a:spcAft>
                <a:spcPts val="600"/>
              </a:spcAft>
            </a:pPr>
            <a:fld id="{A91BBAA4-A329-4BD3-90A1-F5E27320B3DE}" type="datetime1">
              <a:pPr>
                <a:spcAft>
                  <a:spcPts val="600"/>
                </a:spcAft>
              </a:pPr>
              <a:t>10/11/2025</a:t>
            </a:fld>
            <a:endParaRPr lang="en-US"/>
          </a:p>
        </p:txBody>
      </p:sp>
      <p:sp>
        <p:nvSpPr>
          <p:cNvPr id="12" name="Footer Placeholder 4">
            <a:extLst>
              <a:ext uri="{FF2B5EF4-FFF2-40B4-BE49-F238E27FC236}">
                <a16:creationId xmlns:a16="http://schemas.microsoft.com/office/drawing/2014/main" id="{D42E210C-D42E-E607-F30A-5F2619AE427E}"/>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4" name="Slide Number Placeholder 5">
            <a:extLst>
              <a:ext uri="{FF2B5EF4-FFF2-40B4-BE49-F238E27FC236}">
                <a16:creationId xmlns:a16="http://schemas.microsoft.com/office/drawing/2014/main" id="{4F1FEBAE-07B0-6A71-9FA4-2158B29DECBC}"/>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a:t>
            </a:fld>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914400" y="1371601"/>
            <a:ext cx="10363200" cy="1187570"/>
          </a:xfrm>
        </p:spPr>
        <p:txBody>
          <a:bodyPr anchor="t">
            <a:normAutofit/>
          </a:bodyPr>
          <a:lstStyle/>
          <a:p>
            <a:r>
              <a:rPr lang="en-US"/>
              <a:t>Why a </a:t>
            </a:r>
            <a:r>
              <a:rPr lang="en-US" b="1"/>
              <a:t>Strengths-Based</a:t>
            </a:r>
            <a:r>
              <a:rPr lang="en-US"/>
              <a:t> Approach?</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sz="half" idx="1"/>
          </p:nvPr>
        </p:nvSpPr>
        <p:spPr>
          <a:xfrm>
            <a:off x="914400" y="2849526"/>
            <a:ext cx="5105400" cy="3210479"/>
          </a:xfrm>
        </p:spPr>
        <p:txBody>
          <a:bodyPr spcFirstLastPara="1" lIns="91425" tIns="45700" rIns="91425" bIns="45700" anchorCtr="0">
            <a:normAutofit/>
          </a:bodyPr>
          <a:lstStyle/>
          <a:p>
            <a:pPr marL="0" indent="0">
              <a:spcBef>
                <a:spcPts val="0"/>
              </a:spcBef>
              <a:spcAft>
                <a:spcPts val="600"/>
              </a:spcAft>
              <a:buClr>
                <a:srgbClr val="000000"/>
              </a:buClr>
              <a:buFont typeface="Arial"/>
              <a:buNone/>
            </a:pPr>
            <a:r>
              <a:rPr lang="en-US" sz="1900" b="0" i="0" u="none" strike="noStrike" cap="none"/>
              <a:t>People who feel suicidal need to be seen, accepted, respected, and valued – not dismissed or reduced to a stereotype or told they should or shouldn’t feel particular ways. </a:t>
            </a:r>
          </a:p>
          <a:p>
            <a:pPr marL="0" indent="0">
              <a:spcBef>
                <a:spcPts val="0"/>
              </a:spcBef>
              <a:spcAft>
                <a:spcPts val="600"/>
              </a:spcAft>
              <a:buClr>
                <a:srgbClr val="000000"/>
              </a:buClr>
              <a:buFont typeface="Arial"/>
              <a:buNone/>
            </a:pPr>
            <a:endParaRPr lang="en-US" sz="1900" b="0" i="0" u="none" strike="noStrike" cap="none"/>
          </a:p>
          <a:p>
            <a:pPr marL="0" indent="0">
              <a:spcBef>
                <a:spcPts val="0"/>
              </a:spcBef>
              <a:spcAft>
                <a:spcPts val="600"/>
              </a:spcAft>
              <a:buClr>
                <a:srgbClr val="000000"/>
              </a:buClr>
              <a:buFont typeface="Arial"/>
              <a:buNone/>
            </a:pPr>
            <a:r>
              <a:rPr lang="en-US" sz="1900" b="0" i="0" u="none" strike="noStrike" cap="none"/>
              <a:t>This is especially true for people with identities that have been historically and are currently marginalized. </a:t>
            </a:r>
          </a:p>
        </p:txBody>
      </p:sp>
      <p:pic>
        <p:nvPicPr>
          <p:cNvPr id="6" name="Picture 5" descr="A map of the world with different colored countries/regions&#10;&#10;AI-generated content may be incorrect.">
            <a:extLst>
              <a:ext uri="{FF2B5EF4-FFF2-40B4-BE49-F238E27FC236}">
                <a16:creationId xmlns:a16="http://schemas.microsoft.com/office/drawing/2014/main" id="{6CFBDB01-7EEC-3B98-3F21-76E5F3717707}"/>
              </a:ext>
            </a:extLst>
          </p:cNvPr>
          <p:cNvPicPr>
            <a:picLocks noChangeAspect="1"/>
          </p:cNvPicPr>
          <p:nvPr/>
        </p:nvPicPr>
        <p:blipFill>
          <a:blip r:embed="rId3"/>
          <a:stretch>
            <a:fillRect/>
          </a:stretch>
        </p:blipFill>
        <p:spPr>
          <a:xfrm>
            <a:off x="6415202" y="2849526"/>
            <a:ext cx="4619395" cy="3210480"/>
          </a:xfrm>
          <a:prstGeom prst="rect">
            <a:avLst/>
          </a:prstGeom>
          <a:noFill/>
        </p:spPr>
      </p:pic>
      <p:sp>
        <p:nvSpPr>
          <p:cNvPr id="11" name="Date Placeholder 4">
            <a:extLst>
              <a:ext uri="{FF2B5EF4-FFF2-40B4-BE49-F238E27FC236}">
                <a16:creationId xmlns:a16="http://schemas.microsoft.com/office/drawing/2014/main" id="{65499110-4F6B-42A3-38E7-33189FBE5F1E}"/>
              </a:ext>
            </a:extLst>
          </p:cNvPr>
          <p:cNvSpPr>
            <a:spLocks noGrp="1"/>
          </p:cNvSpPr>
          <p:nvPr>
            <p:ph type="dt" sz="half" idx="10"/>
          </p:nvPr>
        </p:nvSpPr>
        <p:spPr>
          <a:xfrm>
            <a:off x="912628" y="6356350"/>
            <a:ext cx="2743200" cy="365125"/>
          </a:xfrm>
        </p:spPr>
        <p:txBody>
          <a:bodyPr anchor="ctr">
            <a:normAutofit/>
          </a:bodyPr>
          <a:lstStyle/>
          <a:p>
            <a:pPr>
              <a:spcAft>
                <a:spcPts val="600"/>
              </a:spcAft>
            </a:pPr>
            <a:r>
              <a:rPr lang="en-US"/>
              <a:t>September 3, 20XX </a:t>
            </a:r>
          </a:p>
        </p:txBody>
      </p:sp>
      <p:sp>
        <p:nvSpPr>
          <p:cNvPr id="16" name="Footer Placeholder 5">
            <a:extLst>
              <a:ext uri="{FF2B5EF4-FFF2-40B4-BE49-F238E27FC236}">
                <a16:creationId xmlns:a16="http://schemas.microsoft.com/office/drawing/2014/main" id="{171DBE50-8F3C-D93A-711B-87CD931FAEAB}"/>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8" name="Slide Number Placeholder 6">
            <a:extLst>
              <a:ext uri="{FF2B5EF4-FFF2-40B4-BE49-F238E27FC236}">
                <a16:creationId xmlns:a16="http://schemas.microsoft.com/office/drawing/2014/main" id="{9DFC7E72-0347-EDCB-2D69-A91048094D47}"/>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2</a:t>
            </a:fld>
            <a:endParaRPr lang="en-US"/>
          </a:p>
        </p:txBody>
      </p:sp>
    </p:spTree>
    <p:extLst>
      <p:ext uri="{BB962C8B-B14F-4D97-AF65-F5344CB8AC3E}">
        <p14:creationId xmlns:p14="http://schemas.microsoft.com/office/powerpoint/2010/main" val="103704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9BF9-BE3A-8444-BD4C-97AF8ABBD74E}"/>
              </a:ext>
            </a:extLst>
          </p:cNvPr>
          <p:cNvSpPr>
            <a:spLocks noGrp="1"/>
          </p:cNvSpPr>
          <p:nvPr>
            <p:ph type="title"/>
          </p:nvPr>
        </p:nvSpPr>
        <p:spPr>
          <a:xfrm>
            <a:off x="870539" y="261920"/>
            <a:ext cx="10442760" cy="939753"/>
          </a:xfrm>
        </p:spPr>
        <p:txBody>
          <a:bodyPr anchor="ctr">
            <a:normAutofit fontScale="90000"/>
          </a:bodyPr>
          <a:lstStyle/>
          <a:p>
            <a:pPr algn="ctr"/>
            <a:r>
              <a:rPr lang="en-US" b="1" dirty="0"/>
              <a:t>Medical Model vs. Strengths-Based </a:t>
            </a:r>
            <a:br>
              <a:rPr lang="en-US" b="1" dirty="0"/>
            </a:br>
            <a:r>
              <a:rPr lang="en-US" dirty="0"/>
              <a:t>[Let’s embrace both]</a:t>
            </a:r>
          </a:p>
        </p:txBody>
      </p:sp>
      <p:sp>
        <p:nvSpPr>
          <p:cNvPr id="9" name="Text Placeholder 2">
            <a:extLst>
              <a:ext uri="{FF2B5EF4-FFF2-40B4-BE49-F238E27FC236}">
                <a16:creationId xmlns:a16="http://schemas.microsoft.com/office/drawing/2014/main" id="{52355825-82C0-C7EC-A266-F81F7912D1E2}"/>
              </a:ext>
            </a:extLst>
          </p:cNvPr>
          <p:cNvSpPr>
            <a:spLocks noGrp="1"/>
          </p:cNvSpPr>
          <p:nvPr>
            <p:ph type="body" idx="1"/>
          </p:nvPr>
        </p:nvSpPr>
        <p:spPr>
          <a:xfrm>
            <a:off x="750553" y="1371202"/>
            <a:ext cx="5084947" cy="695372"/>
          </a:xfrm>
        </p:spPr>
        <p:txBody>
          <a:bodyPr/>
          <a:lstStyle/>
          <a:p>
            <a:r>
              <a:rPr lang="en-US"/>
              <a:t>Positivistic Philosophy</a:t>
            </a:r>
          </a:p>
        </p:txBody>
      </p:sp>
      <p:sp>
        <p:nvSpPr>
          <p:cNvPr id="3" name="Text Placeholder 2">
            <a:extLst>
              <a:ext uri="{FF2B5EF4-FFF2-40B4-BE49-F238E27FC236}">
                <a16:creationId xmlns:a16="http://schemas.microsoft.com/office/drawing/2014/main" id="{8117664B-4754-7F4E-ADCF-6AF266499213}"/>
              </a:ext>
            </a:extLst>
          </p:cNvPr>
          <p:cNvSpPr>
            <a:spLocks noGrp="1"/>
          </p:cNvSpPr>
          <p:nvPr>
            <p:ph sz="half" idx="2"/>
          </p:nvPr>
        </p:nvSpPr>
        <p:spPr>
          <a:xfrm>
            <a:off x="329131" y="2157834"/>
            <a:ext cx="5508707" cy="3684588"/>
          </a:xfrm>
        </p:spPr>
        <p:txBody>
          <a:bodyPr vert="horz" lIns="91440" tIns="45720" rIns="91440" bIns="45720" rtlCol="0" anchor="t">
            <a:normAutofit/>
          </a:bodyPr>
          <a:lstStyle/>
          <a:p>
            <a:pPr>
              <a:spcAft>
                <a:spcPts val="600"/>
              </a:spcAft>
              <a:buFont typeface="Courier New" panose="02070309020205020404" pitchFamily="49" charset="0"/>
              <a:buChar char="o"/>
              <a:defRPr/>
            </a:pPr>
            <a:r>
              <a:rPr lang="en-US" altLang="en-US" sz="1800"/>
              <a:t>Suicidal thoughts and behaviors </a:t>
            </a:r>
            <a:r>
              <a:rPr lang="en-US" altLang="en-US" sz="1800" b="1"/>
              <a:t>represent illness</a:t>
            </a:r>
            <a:r>
              <a:rPr lang="en-US" altLang="en-US" sz="1800"/>
              <a:t>; we need to intervene</a:t>
            </a:r>
          </a:p>
          <a:p>
            <a:pPr>
              <a:spcAft>
                <a:spcPts val="600"/>
              </a:spcAft>
              <a:buFont typeface="Courier New" panose="02070309020205020404" pitchFamily="49" charset="0"/>
              <a:buChar char="o"/>
              <a:defRPr/>
            </a:pPr>
            <a:r>
              <a:rPr lang="en-US" altLang="en-US" sz="1800"/>
              <a:t>We are </a:t>
            </a:r>
            <a:r>
              <a:rPr lang="en-US" altLang="en-US" sz="1800" b="1"/>
              <a:t>authority figures </a:t>
            </a:r>
            <a:r>
              <a:rPr lang="en-US" altLang="en-US" sz="1800"/>
              <a:t>who know more about patient health than they do</a:t>
            </a:r>
          </a:p>
          <a:p>
            <a:pPr>
              <a:spcAft>
                <a:spcPts val="600"/>
              </a:spcAft>
              <a:buFont typeface="Courier New" panose="02070309020205020404" pitchFamily="49" charset="0"/>
              <a:buChar char="o"/>
              <a:defRPr/>
            </a:pPr>
            <a:r>
              <a:rPr lang="en-US" altLang="en-US" sz="1800"/>
              <a:t>The patient is a </a:t>
            </a:r>
            <a:r>
              <a:rPr lang="en-US" altLang="en-US" sz="1800" b="1"/>
              <a:t>suicidal person</a:t>
            </a:r>
          </a:p>
          <a:p>
            <a:pPr>
              <a:spcAft>
                <a:spcPts val="600"/>
              </a:spcAft>
              <a:buFont typeface="Courier New" panose="02070309020205020404" pitchFamily="49" charset="0"/>
              <a:buChar char="o"/>
              <a:defRPr/>
            </a:pPr>
            <a:r>
              <a:rPr lang="en-US" altLang="en-US" sz="1800"/>
              <a:t>We can </a:t>
            </a:r>
            <a:r>
              <a:rPr lang="en-US" altLang="en-US" sz="1800" b="1"/>
              <a:t>predict* and prevent </a:t>
            </a:r>
            <a:r>
              <a:rPr lang="en-US" altLang="en-US" sz="1800"/>
              <a:t>suicide</a:t>
            </a:r>
          </a:p>
          <a:p>
            <a:pPr>
              <a:spcAft>
                <a:spcPts val="600"/>
              </a:spcAft>
              <a:buFont typeface="Courier New" panose="02070309020205020404" pitchFamily="49" charset="0"/>
              <a:buChar char="o"/>
              <a:defRPr/>
            </a:pPr>
            <a:r>
              <a:rPr lang="en-US" altLang="en-US" sz="1800"/>
              <a:t>We use </a:t>
            </a:r>
            <a:r>
              <a:rPr lang="en-US" altLang="en-US" sz="1800" b="1"/>
              <a:t>risk assessment </a:t>
            </a:r>
            <a:r>
              <a:rPr lang="en-US" altLang="en-US" sz="1800"/>
              <a:t>procedures and questionnaires</a:t>
            </a:r>
          </a:p>
          <a:p>
            <a:pPr>
              <a:spcAft>
                <a:spcPts val="600"/>
              </a:spcAft>
              <a:buFont typeface="Courier New" panose="02070309020205020404" pitchFamily="49" charset="0"/>
              <a:buChar char="o"/>
              <a:defRPr/>
            </a:pPr>
            <a:r>
              <a:rPr lang="en-US" altLang="en-US" sz="1800"/>
              <a:t>We treat </a:t>
            </a:r>
            <a:r>
              <a:rPr lang="en-US" altLang="en-US" sz="1800" b="1"/>
              <a:t>mental disorders</a:t>
            </a:r>
          </a:p>
          <a:p>
            <a:pPr lvl="1" eaLnBrk="1" fontAlgn="auto" hangingPunct="1">
              <a:spcAft>
                <a:spcPts val="0"/>
              </a:spcAft>
              <a:buFont typeface="Courier New" panose="02070309020205020404" pitchFamily="49" charset="0"/>
              <a:buChar char="o"/>
              <a:defRPr/>
            </a:pPr>
            <a:endParaRPr lang="en-US" altLang="en-US" sz="1500"/>
          </a:p>
          <a:p>
            <a:pPr marL="0" indent="0"/>
            <a:endParaRPr lang="en-US" sz="1500" b="1"/>
          </a:p>
        </p:txBody>
      </p:sp>
      <p:sp>
        <p:nvSpPr>
          <p:cNvPr id="11" name="Text Placeholder 4">
            <a:extLst>
              <a:ext uri="{FF2B5EF4-FFF2-40B4-BE49-F238E27FC236}">
                <a16:creationId xmlns:a16="http://schemas.microsoft.com/office/drawing/2014/main" id="{35AB8008-E230-E9CB-B5D0-260D0CA3CE15}"/>
              </a:ext>
            </a:extLst>
          </p:cNvPr>
          <p:cNvSpPr>
            <a:spLocks noGrp="1"/>
          </p:cNvSpPr>
          <p:nvPr>
            <p:ph type="body" sz="quarter" idx="3"/>
          </p:nvPr>
        </p:nvSpPr>
        <p:spPr>
          <a:xfrm>
            <a:off x="6096936" y="1322974"/>
            <a:ext cx="5896959" cy="743599"/>
          </a:xfrm>
        </p:spPr>
        <p:txBody>
          <a:bodyPr/>
          <a:lstStyle/>
          <a:p>
            <a:r>
              <a:rPr lang="en-US"/>
              <a:t>Social Constructivist Philosophy</a:t>
            </a:r>
          </a:p>
        </p:txBody>
      </p:sp>
      <p:sp>
        <p:nvSpPr>
          <p:cNvPr id="4" name="Text Placeholder 3">
            <a:extLst>
              <a:ext uri="{FF2B5EF4-FFF2-40B4-BE49-F238E27FC236}">
                <a16:creationId xmlns:a16="http://schemas.microsoft.com/office/drawing/2014/main" id="{8B92D30E-08D1-F34C-AC54-52AB7886031F}"/>
              </a:ext>
            </a:extLst>
          </p:cNvPr>
          <p:cNvSpPr>
            <a:spLocks noGrp="1"/>
          </p:cNvSpPr>
          <p:nvPr>
            <p:ph sz="quarter" idx="4"/>
          </p:nvPr>
        </p:nvSpPr>
        <p:spPr>
          <a:xfrm>
            <a:off x="5831687" y="2157834"/>
            <a:ext cx="5864976" cy="3684588"/>
          </a:xfrm>
        </p:spPr>
        <p:txBody>
          <a:bodyPr vert="horz" lIns="91440" tIns="45720" rIns="91440" bIns="45720" rtlCol="0" anchor="t">
            <a:normAutofit/>
          </a:bodyPr>
          <a:lstStyle/>
          <a:p>
            <a:pPr>
              <a:spcAft>
                <a:spcPts val="600"/>
              </a:spcAft>
              <a:buFont typeface="Courier New" panose="02070309020205020404" pitchFamily="49" charset="0"/>
              <a:buChar char="o"/>
              <a:defRPr/>
            </a:pPr>
            <a:r>
              <a:rPr lang="en-US" altLang="en-US" sz="1800"/>
              <a:t>Suicidal thoughts and behaviors are a </a:t>
            </a:r>
            <a:r>
              <a:rPr lang="en-US" altLang="en-US" sz="1800" b="1"/>
              <a:t>natural communication of pain </a:t>
            </a:r>
          </a:p>
          <a:p>
            <a:pPr>
              <a:spcAft>
                <a:spcPts val="600"/>
              </a:spcAft>
              <a:buFont typeface="Courier New" panose="02070309020205020404" pitchFamily="49" charset="0"/>
              <a:buChar char="o"/>
              <a:defRPr/>
            </a:pPr>
            <a:r>
              <a:rPr kumimoji="0" lang="en-US" altLang="en-US" sz="1800" b="0" i="0" u="none" strike="noStrike" kern="1200" cap="none" spc="0" normalizeH="0" baseline="0" noProof="0">
                <a:ln>
                  <a:noFill/>
                </a:ln>
                <a:effectLst/>
                <a:uLnTx/>
                <a:uFillTx/>
              </a:rPr>
              <a:t>We </a:t>
            </a:r>
            <a:r>
              <a:rPr kumimoji="0" lang="en-US" altLang="en-US" sz="1800" b="1" i="0" u="none" strike="noStrike" kern="1200" cap="none" spc="0" normalizeH="0" baseline="0" noProof="0">
                <a:ln>
                  <a:noFill/>
                </a:ln>
                <a:effectLst/>
                <a:uLnTx/>
                <a:uFillTx/>
              </a:rPr>
              <a:t>collaborate</a:t>
            </a:r>
            <a:r>
              <a:rPr kumimoji="0" lang="en-US" altLang="en-US" sz="1800" b="0" i="0" u="none" strike="noStrike" kern="1200" cap="none" spc="0" normalizeH="0" baseline="0" noProof="0">
                <a:ln>
                  <a:noFill/>
                </a:ln>
                <a:effectLst/>
                <a:uLnTx/>
                <a:uFillTx/>
              </a:rPr>
              <a:t> </a:t>
            </a:r>
            <a:r>
              <a:rPr lang="en-US" altLang="en-US" sz="1800"/>
              <a:t>on</a:t>
            </a:r>
            <a:r>
              <a:rPr kumimoji="0" lang="en-US" altLang="en-US" sz="1800" b="0" i="0" u="none" strike="noStrike" kern="1200" cap="none" spc="0" normalizeH="0" baseline="0" noProof="0">
                <a:ln>
                  <a:noFill/>
                </a:ln>
                <a:effectLst/>
                <a:uLnTx/>
                <a:uFillTx/>
              </a:rPr>
              <a:t> </a:t>
            </a:r>
            <a:r>
              <a:rPr kumimoji="0" lang="en-US" altLang="en-US" sz="1800" b="1" i="0" u="none" strike="noStrike" kern="1200" cap="none" spc="0" normalizeH="0" baseline="0" noProof="0">
                <a:ln>
                  <a:noFill/>
                </a:ln>
                <a:effectLst/>
                <a:uLnTx/>
                <a:uFillTx/>
              </a:rPr>
              <a:t>individualized safety plans</a:t>
            </a:r>
            <a:endParaRPr lang="en-US" altLang="en-US" sz="1800" b="1" i="0" u="none" strike="noStrike" kern="1200" cap="none" spc="0" normalizeH="0" baseline="0" noProof="0">
              <a:ln>
                <a:noFill/>
              </a:ln>
              <a:effectLst/>
              <a:uLnTx/>
              <a:uFillTx/>
            </a:endParaRPr>
          </a:p>
          <a:p>
            <a:pPr>
              <a:spcAft>
                <a:spcPts val="600"/>
              </a:spcAft>
              <a:buFont typeface="Courier New" panose="02070309020205020404" pitchFamily="49" charset="0"/>
              <a:buChar char="o"/>
              <a:defRPr/>
            </a:pPr>
            <a:r>
              <a:rPr lang="en-US" altLang="en-US" sz="1800"/>
              <a:t>The patient is a </a:t>
            </a:r>
            <a:r>
              <a:rPr lang="en-US" altLang="en-US" sz="1800" b="1"/>
              <a:t>whole person with strengths and resources</a:t>
            </a:r>
            <a:endParaRPr lang="en-US" altLang="en-US" sz="1800" b="1" i="0" u="none" strike="noStrike" kern="1200" cap="none" spc="0" normalizeH="0" baseline="0" noProof="0">
              <a:ln>
                <a:noFill/>
              </a:ln>
              <a:effectLst/>
              <a:uLnTx/>
              <a:uFillTx/>
            </a:endParaRPr>
          </a:p>
          <a:p>
            <a:pPr>
              <a:spcAft>
                <a:spcPts val="600"/>
              </a:spcAft>
              <a:buFont typeface="Courier New" panose="02070309020205020404" pitchFamily="49" charset="0"/>
              <a:buChar char="o"/>
              <a:defRPr/>
            </a:pPr>
            <a:r>
              <a:rPr lang="en-US" altLang="en-US" sz="1800"/>
              <a:t>Suicide is mostly </a:t>
            </a:r>
            <a:r>
              <a:rPr lang="en-US" altLang="en-US" sz="1800" b="1"/>
              <a:t>unpredictable*</a:t>
            </a:r>
          </a:p>
          <a:p>
            <a:pPr>
              <a:spcAft>
                <a:spcPts val="600"/>
              </a:spcAft>
              <a:buFont typeface="Courier New" panose="02070309020205020404" pitchFamily="49" charset="0"/>
              <a:buChar char="o"/>
              <a:defRPr/>
            </a:pPr>
            <a:r>
              <a:rPr lang="en-US" altLang="en-US" sz="1800"/>
              <a:t>We </a:t>
            </a:r>
            <a:r>
              <a:rPr lang="en-US" altLang="en-US" sz="1800" b="1"/>
              <a:t>individualize risk factors </a:t>
            </a:r>
            <a:r>
              <a:rPr lang="en-US" altLang="en-US" sz="1800"/>
              <a:t>and use </a:t>
            </a:r>
            <a:r>
              <a:rPr lang="en-US" altLang="en-US" sz="1800" b="1"/>
              <a:t>collaborative and therapeutic </a:t>
            </a:r>
            <a:r>
              <a:rPr lang="en-US" altLang="en-US" sz="1800"/>
              <a:t>assessment</a:t>
            </a:r>
          </a:p>
          <a:p>
            <a:pPr>
              <a:spcAft>
                <a:spcPts val="600"/>
              </a:spcAft>
              <a:buFont typeface="Courier New" panose="02070309020205020404" pitchFamily="49" charset="0"/>
              <a:buChar char="o"/>
              <a:defRPr/>
            </a:pPr>
            <a:r>
              <a:rPr lang="en-US" altLang="en-US" sz="1800"/>
              <a:t>We treat patient </a:t>
            </a:r>
            <a:r>
              <a:rPr lang="en-US" altLang="en-US" sz="1800" b="1"/>
              <a:t>distress and suicidality</a:t>
            </a:r>
          </a:p>
          <a:p>
            <a:pPr>
              <a:spcAft>
                <a:spcPts val="600"/>
              </a:spcAft>
              <a:buFont typeface="Courier New" panose="02070309020205020404" pitchFamily="49" charset="0"/>
              <a:buChar char="o"/>
              <a:defRPr/>
            </a:pPr>
            <a:endParaRPr lang="en-US" altLang="en-US" sz="1500"/>
          </a:p>
        </p:txBody>
      </p:sp>
    </p:spTree>
    <p:extLst>
      <p:ext uri="{BB962C8B-B14F-4D97-AF65-F5344CB8AC3E}">
        <p14:creationId xmlns:p14="http://schemas.microsoft.com/office/powerpoint/2010/main" val="3038222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912628" y="1463038"/>
            <a:ext cx="3859397" cy="1471548"/>
          </a:xfrm>
        </p:spPr>
        <p:txBody>
          <a:bodyPr vert="horz" lIns="91440" tIns="45720" rIns="91440" bIns="45720" rtlCol="0" anchor="t">
            <a:normAutofit/>
          </a:bodyPr>
          <a:lstStyle/>
          <a:p>
            <a:r>
              <a:rPr lang="en-US" altLang="en-US" sz="2000" kern="1200" dirty="0"/>
              <a:t>Strengths-Based Principles – I </a:t>
            </a:r>
            <a:endParaRPr lang="en-US" sz="2000" kern="1200" dirty="0"/>
          </a:p>
        </p:txBody>
      </p:sp>
      <p:sp>
        <p:nvSpPr>
          <p:cNvPr id="15" name="Text Placeholder 2">
            <a:extLst>
              <a:ext uri="{FF2B5EF4-FFF2-40B4-BE49-F238E27FC236}">
                <a16:creationId xmlns:a16="http://schemas.microsoft.com/office/drawing/2014/main" id="{9B328909-0D89-234B-D67C-FD220C254207}"/>
              </a:ext>
            </a:extLst>
          </p:cNvPr>
          <p:cNvSpPr>
            <a:spLocks noGrp="1"/>
          </p:cNvSpPr>
          <p:nvPr>
            <p:ph type="body" sz="half" idx="2"/>
          </p:nvPr>
        </p:nvSpPr>
        <p:spPr>
          <a:xfrm>
            <a:off x="755955" y="2201072"/>
            <a:ext cx="4243957" cy="2934401"/>
          </a:xfrm>
        </p:spPr>
        <p:txBody>
          <a:bodyPr vert="horz" lIns="91440" tIns="45720" rIns="91440" bIns="45720" rtlCol="0" anchor="t">
            <a:normAutofit/>
          </a:bodyPr>
          <a:lstStyle/>
          <a:p>
            <a:pPr algn="ctr"/>
            <a:r>
              <a:rPr lang="en-US" sz="3600" dirty="0"/>
              <a:t>Normalize Distress and Assess Whole Person</a:t>
            </a:r>
            <a:endParaRPr lang="en-US"/>
          </a:p>
        </p:txBody>
      </p:sp>
      <p:sp>
        <p:nvSpPr>
          <p:cNvPr id="21" name="Date Placeholder 4">
            <a:extLst>
              <a:ext uri="{FF2B5EF4-FFF2-40B4-BE49-F238E27FC236}">
                <a16:creationId xmlns:a16="http://schemas.microsoft.com/office/drawing/2014/main" id="{AF2C85D4-523D-7C00-9A86-C32207CCDB97}"/>
              </a:ext>
            </a:extLst>
          </p:cNvPr>
          <p:cNvSpPr>
            <a:spLocks noGrp="1"/>
          </p:cNvSpPr>
          <p:nvPr>
            <p:ph type="dt" sz="half" idx="10"/>
          </p:nvPr>
        </p:nvSpPr>
        <p:spPr>
          <a:xfrm>
            <a:off x="912628" y="6356350"/>
            <a:ext cx="2743200" cy="365125"/>
          </a:xfrm>
        </p:spPr>
        <p:txBody>
          <a:bodyPr/>
          <a:lstStyle/>
          <a:p>
            <a:pPr>
              <a:spcAft>
                <a:spcPts val="600"/>
              </a:spcAft>
            </a:pPr>
            <a:fld id="{60F053C6-158C-436F-91B0-2AFA2E18A7BF}" type="datetime1">
              <a:pPr>
                <a:spcAft>
                  <a:spcPts val="600"/>
                </a:spcAft>
              </a:pPr>
              <a:t>10/11/2025</a:t>
            </a:fld>
            <a:endParaRPr lang="en-US"/>
          </a:p>
        </p:txBody>
      </p:sp>
      <p:sp>
        <p:nvSpPr>
          <p:cNvPr id="23" name="Footer Placeholder 5">
            <a:extLst>
              <a:ext uri="{FF2B5EF4-FFF2-40B4-BE49-F238E27FC236}">
                <a16:creationId xmlns:a16="http://schemas.microsoft.com/office/drawing/2014/main" id="{DB55EB83-9F63-339C-B362-62E99C934BBB}"/>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25" name="Slide Number Placeholder 6">
            <a:extLst>
              <a:ext uri="{FF2B5EF4-FFF2-40B4-BE49-F238E27FC236}">
                <a16:creationId xmlns:a16="http://schemas.microsoft.com/office/drawing/2014/main" id="{03EBC732-228C-4FB6-A4ED-3BDAB16725AE}"/>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4</a:t>
            </a:fld>
            <a:endParaRPr lang="en-US"/>
          </a:p>
        </p:txBody>
      </p:sp>
      <p:graphicFrame>
        <p:nvGraphicFramePr>
          <p:cNvPr id="17" name="Text Placeholder 3">
            <a:extLst>
              <a:ext uri="{FF2B5EF4-FFF2-40B4-BE49-F238E27FC236}">
                <a16:creationId xmlns:a16="http://schemas.microsoft.com/office/drawing/2014/main" id="{EE3962BC-C64B-B441-D91C-ABCE20232B22}"/>
              </a:ext>
            </a:extLst>
          </p:cNvPr>
          <p:cNvGraphicFramePr>
            <a:graphicFrameLocks noGrp="1"/>
          </p:cNvGraphicFramePr>
          <p:nvPr>
            <p:ph idx="1"/>
            <p:extLst>
              <p:ext uri="{D42A27DB-BD31-4B8C-83A1-F6EECF244321}">
                <p14:modId xmlns:p14="http://schemas.microsoft.com/office/powerpoint/2010/main" val="223169608"/>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8462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68F5C-61D3-9933-FD13-9F49CDB15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8F5019-9E5D-27AE-ACFF-E88CE2F2D72A}"/>
              </a:ext>
            </a:extLst>
          </p:cNvPr>
          <p:cNvSpPr>
            <a:spLocks noGrp="1"/>
          </p:cNvSpPr>
          <p:nvPr>
            <p:ph type="title"/>
          </p:nvPr>
        </p:nvSpPr>
        <p:spPr>
          <a:xfrm>
            <a:off x="914400" y="1371601"/>
            <a:ext cx="10363200" cy="1187570"/>
          </a:xfrm>
        </p:spPr>
        <p:txBody>
          <a:bodyPr vert="horz" lIns="91440" tIns="45720" rIns="91440" bIns="45720" rtlCol="0" anchor="t">
            <a:normAutofit fontScale="90000"/>
          </a:bodyPr>
          <a:lstStyle/>
          <a:p>
            <a:pPr>
              <a:lnSpc>
                <a:spcPct val="90000"/>
              </a:lnSpc>
            </a:pPr>
            <a:r>
              <a:rPr lang="en-US" altLang="en-US" sz="2800" kern="1200"/>
              <a:t>Strengths-Based Principles – I </a:t>
            </a:r>
            <a:br>
              <a:rPr lang="en-US" altLang="en-US" sz="2800" dirty="0"/>
            </a:br>
            <a:br>
              <a:rPr lang="en-US" altLang="en-US" sz="2800" dirty="0"/>
            </a:br>
            <a:r>
              <a:rPr lang="en-US" sz="2800" b="1">
                <a:solidFill>
                  <a:schemeClr val="accent5">
                    <a:lumMod val="76000"/>
                  </a:schemeClr>
                </a:solidFill>
              </a:rPr>
              <a:t>Challenges: Normalize Distress and Assess Whole Person</a:t>
            </a:r>
            <a:endParaRPr lang="en-US" sz="2800" kern="1200">
              <a:solidFill>
                <a:schemeClr val="accent5">
                  <a:lumMod val="76000"/>
                </a:schemeClr>
              </a:solidFill>
            </a:endParaRPr>
          </a:p>
        </p:txBody>
      </p:sp>
      <p:sp>
        <p:nvSpPr>
          <p:cNvPr id="4" name="Text Placeholder 3">
            <a:extLst>
              <a:ext uri="{FF2B5EF4-FFF2-40B4-BE49-F238E27FC236}">
                <a16:creationId xmlns:a16="http://schemas.microsoft.com/office/drawing/2014/main" id="{F1F42E23-D041-01F9-F857-B9F10DA87543}"/>
              </a:ext>
            </a:extLst>
          </p:cNvPr>
          <p:cNvSpPr>
            <a:spLocks noGrp="1"/>
          </p:cNvSpPr>
          <p:nvPr>
            <p:ph sz="half" idx="1"/>
          </p:nvPr>
        </p:nvSpPr>
        <p:spPr>
          <a:xfrm>
            <a:off x="914400" y="2849526"/>
            <a:ext cx="5105400" cy="3210479"/>
          </a:xfrm>
        </p:spPr>
        <p:txBody>
          <a:bodyPr vert="horz" lIns="91440" tIns="45720" rIns="91440" bIns="45720" rtlCol="0" anchorCtr="0">
            <a:normAutofit/>
          </a:bodyPr>
          <a:lstStyle/>
          <a:p>
            <a:pPr>
              <a:lnSpc>
                <a:spcPct val="110000"/>
              </a:lnSpc>
              <a:defRPr/>
            </a:pPr>
            <a:r>
              <a:rPr lang="en-US" sz="1100" b="1"/>
              <a:t>Suicide = one of the most critical topics in counseling</a:t>
            </a:r>
            <a:endParaRPr lang="en-US" sz="1100"/>
          </a:p>
          <a:p>
            <a:pPr lvl="1">
              <a:lnSpc>
                <a:spcPct val="110000"/>
              </a:lnSpc>
              <a:defRPr/>
            </a:pPr>
            <a:r>
              <a:rPr lang="en-US" sz="1100"/>
              <a:t>Triggers strong emotions, especially for counselors with personal trauma</a:t>
            </a:r>
          </a:p>
          <a:p>
            <a:pPr>
              <a:lnSpc>
                <a:spcPct val="110000"/>
              </a:lnSpc>
              <a:defRPr/>
            </a:pPr>
            <a:r>
              <a:rPr lang="en-US" sz="1100" b="1"/>
              <a:t>Countertransference (</a:t>
            </a:r>
            <a:r>
              <a:rPr lang="en-US" sz="1100"/>
              <a:t>Michaud et al., 2023)</a:t>
            </a:r>
          </a:p>
          <a:p>
            <a:pPr lvl="1">
              <a:lnSpc>
                <a:spcPct val="110000"/>
              </a:lnSpc>
              <a:defRPr/>
            </a:pPr>
            <a:r>
              <a:rPr lang="en-US" sz="1100"/>
              <a:t>Counselor’s history resurfaces during sessions</a:t>
            </a:r>
          </a:p>
          <a:p>
            <a:pPr lvl="1">
              <a:lnSpc>
                <a:spcPct val="110000"/>
              </a:lnSpc>
              <a:defRPr/>
            </a:pPr>
            <a:r>
              <a:rPr lang="en-US" sz="1100"/>
              <a:t>Balancing emotions becomes harder with suicide cases</a:t>
            </a:r>
          </a:p>
          <a:p>
            <a:pPr>
              <a:lnSpc>
                <a:spcPct val="110000"/>
              </a:lnSpc>
              <a:defRPr/>
            </a:pPr>
            <a:r>
              <a:rPr lang="en-US" sz="1100" b="1"/>
              <a:t>Acutely suicidal patients </a:t>
            </a:r>
            <a:r>
              <a:rPr lang="en-US" sz="1100"/>
              <a:t>(Joiner et al, 2018)</a:t>
            </a:r>
          </a:p>
          <a:p>
            <a:pPr lvl="1">
              <a:lnSpc>
                <a:spcPct val="110000"/>
              </a:lnSpc>
              <a:defRPr/>
            </a:pPr>
            <a:r>
              <a:rPr lang="en-US" sz="1100"/>
              <a:t>Intense emotions: hopelessness, self-hate, irritation, entrapment </a:t>
            </a:r>
          </a:p>
          <a:p>
            <a:pPr lvl="1">
              <a:lnSpc>
                <a:spcPct val="110000"/>
              </a:lnSpc>
              <a:defRPr/>
            </a:pPr>
            <a:r>
              <a:rPr lang="en-US" sz="1100"/>
              <a:t>Risk of </a:t>
            </a:r>
            <a:r>
              <a:rPr lang="en-US" sz="1100" i="1"/>
              <a:t>“emotional contagion”</a:t>
            </a:r>
            <a:r>
              <a:rPr lang="en-US" sz="1100"/>
              <a:t> → patient’s emotions absorbed by clinician</a:t>
            </a:r>
          </a:p>
          <a:p>
            <a:pPr>
              <a:lnSpc>
                <a:spcPct val="110000"/>
              </a:lnSpc>
              <a:defRPr/>
            </a:pPr>
            <a:r>
              <a:rPr lang="en-US" sz="1100" b="1"/>
              <a:t>Common counselor reactions</a:t>
            </a:r>
            <a:r>
              <a:rPr lang="en-US" sz="1100"/>
              <a:t> </a:t>
            </a:r>
            <a:r>
              <a:rPr lang="en-US" sz="1100" i="1"/>
              <a:t>(Colson et al., 1986)</a:t>
            </a:r>
            <a:r>
              <a:rPr lang="en-US" sz="1100"/>
              <a:t>:</a:t>
            </a:r>
          </a:p>
          <a:p>
            <a:pPr lvl="1">
              <a:lnSpc>
                <a:spcPct val="110000"/>
              </a:lnSpc>
              <a:defRPr/>
            </a:pPr>
            <a:r>
              <a:rPr lang="en-US" sz="1100"/>
              <a:t>Anger / provocation, Positive engagement,  Fear, Helplessness / confusion, Protectiveness</a:t>
            </a:r>
          </a:p>
          <a:p>
            <a:pPr>
              <a:lnSpc>
                <a:spcPct val="110000"/>
              </a:lnSpc>
              <a:buClr>
                <a:srgbClr val="A53010"/>
              </a:buClr>
            </a:pPr>
            <a:endParaRPr lang="en-US" altLang="en-US" sz="1100"/>
          </a:p>
        </p:txBody>
      </p:sp>
      <p:pic>
        <p:nvPicPr>
          <p:cNvPr id="3" name="Picture 2" descr="Transference vs Countertransference: How do they Differ?">
            <a:extLst>
              <a:ext uri="{FF2B5EF4-FFF2-40B4-BE49-F238E27FC236}">
                <a16:creationId xmlns:a16="http://schemas.microsoft.com/office/drawing/2014/main" id="{38C00862-64DA-233D-94B0-91925B7DECE8}"/>
              </a:ext>
            </a:extLst>
          </p:cNvPr>
          <p:cNvPicPr>
            <a:picLocks noChangeAspect="1"/>
          </p:cNvPicPr>
          <p:nvPr/>
        </p:nvPicPr>
        <p:blipFill>
          <a:blip r:embed="rId3"/>
          <a:srcRect t="2744" r="-1" b="20431"/>
          <a:stretch>
            <a:fillRect/>
          </a:stretch>
        </p:blipFill>
        <p:spPr>
          <a:xfrm>
            <a:off x="6172200" y="2849526"/>
            <a:ext cx="5105400" cy="3210480"/>
          </a:xfrm>
          <a:prstGeom prst="rect">
            <a:avLst/>
          </a:prstGeom>
          <a:noFill/>
        </p:spPr>
      </p:pic>
      <p:sp>
        <p:nvSpPr>
          <p:cNvPr id="9" name="Date Placeholder 4">
            <a:extLst>
              <a:ext uri="{FF2B5EF4-FFF2-40B4-BE49-F238E27FC236}">
                <a16:creationId xmlns:a16="http://schemas.microsoft.com/office/drawing/2014/main" id="{AFEC5A5B-788F-CF0B-E258-EA4CB3CEFB7A}"/>
              </a:ext>
            </a:extLst>
          </p:cNvPr>
          <p:cNvSpPr>
            <a:spLocks noGrp="1"/>
          </p:cNvSpPr>
          <p:nvPr>
            <p:ph type="dt" sz="half" idx="10"/>
          </p:nvPr>
        </p:nvSpPr>
        <p:spPr>
          <a:xfrm>
            <a:off x="912628" y="6356350"/>
            <a:ext cx="2743200" cy="365125"/>
          </a:xfrm>
        </p:spPr>
        <p:txBody>
          <a:bodyPr/>
          <a:lstStyle/>
          <a:p>
            <a:pPr>
              <a:spcAft>
                <a:spcPts val="600"/>
              </a:spcAft>
            </a:pPr>
            <a:fld id="{C39E815B-BBD7-4F53-A496-5BFA9510F6F8}" type="datetime1">
              <a:pPr>
                <a:spcAft>
                  <a:spcPts val="600"/>
                </a:spcAft>
              </a:pPr>
              <a:t>10/11/2025</a:t>
            </a:fld>
            <a:endParaRPr lang="en-US"/>
          </a:p>
        </p:txBody>
      </p:sp>
      <p:sp>
        <p:nvSpPr>
          <p:cNvPr id="11" name="Footer Placeholder 5">
            <a:extLst>
              <a:ext uri="{FF2B5EF4-FFF2-40B4-BE49-F238E27FC236}">
                <a16:creationId xmlns:a16="http://schemas.microsoft.com/office/drawing/2014/main" id="{A2801035-E2D7-EDA1-CC02-C275A218FD3B}"/>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3" name="Slide Number Placeholder 6">
            <a:extLst>
              <a:ext uri="{FF2B5EF4-FFF2-40B4-BE49-F238E27FC236}">
                <a16:creationId xmlns:a16="http://schemas.microsoft.com/office/drawing/2014/main" id="{097DE2A5-5651-802C-2A61-EBB623616F1A}"/>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5</a:t>
            </a:fld>
            <a:endParaRPr lang="en-US"/>
          </a:p>
        </p:txBody>
      </p:sp>
    </p:spTree>
    <p:extLst>
      <p:ext uri="{BB962C8B-B14F-4D97-AF65-F5344CB8AC3E}">
        <p14:creationId xmlns:p14="http://schemas.microsoft.com/office/powerpoint/2010/main" val="4227004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71"/>
        <p:cNvGrpSpPr/>
        <p:nvPr/>
      </p:nvGrpSpPr>
      <p:grpSpPr>
        <a:xfrm>
          <a:off x="0" y="0"/>
          <a:ext cx="0" cy="0"/>
          <a:chOff x="0" y="0"/>
          <a:chExt cx="0" cy="0"/>
        </a:xfrm>
      </p:grpSpPr>
      <p:graphicFrame>
        <p:nvGraphicFramePr>
          <p:cNvPr id="1675" name="Google Shape;1673;p51">
            <a:extLst>
              <a:ext uri="{FF2B5EF4-FFF2-40B4-BE49-F238E27FC236}">
                <a16:creationId xmlns:a16="http://schemas.microsoft.com/office/drawing/2014/main" id="{F50C274F-F206-6F2E-82C8-780FCE4C66C0}"/>
              </a:ext>
            </a:extLst>
          </p:cNvPr>
          <p:cNvGraphicFramePr/>
          <p:nvPr>
            <p:extLst>
              <p:ext uri="{D42A27DB-BD31-4B8C-83A1-F6EECF244321}">
                <p14:modId xmlns:p14="http://schemas.microsoft.com/office/powerpoint/2010/main" val="3071572032"/>
              </p:ext>
            </p:extLst>
          </p:nvPr>
        </p:nvGraphicFramePr>
        <p:xfrm>
          <a:off x="838200" y="991907"/>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1617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912628" y="1463038"/>
            <a:ext cx="3859397" cy="1471548"/>
          </a:xfrm>
        </p:spPr>
        <p:txBody>
          <a:bodyPr anchor="t">
            <a:normAutofit/>
          </a:bodyPr>
          <a:lstStyle/>
          <a:p>
            <a:pPr>
              <a:lnSpc>
                <a:spcPct val="90000"/>
              </a:lnSpc>
            </a:pPr>
            <a:r>
              <a:rPr lang="en-US" sz="2000" dirty="0"/>
              <a:t>Strengths-Based Principles – 2</a:t>
            </a:r>
            <a:br>
              <a:rPr lang="en-US" sz="2000" dirty="0"/>
            </a:br>
            <a:br>
              <a:rPr lang="en-US" sz="2000" b="1" dirty="0"/>
            </a:br>
            <a:r>
              <a:rPr lang="en-US" sz="2400" b="1" dirty="0"/>
              <a:t>Value Relationship Over Formulas</a:t>
            </a:r>
          </a:p>
        </p:txBody>
      </p:sp>
      <p:pic>
        <p:nvPicPr>
          <p:cNvPr id="6" name="Picture Placeholder 5" descr="Female attending counseling">
            <a:extLst>
              <a:ext uri="{FF2B5EF4-FFF2-40B4-BE49-F238E27FC236}">
                <a16:creationId xmlns:a16="http://schemas.microsoft.com/office/drawing/2014/main" id="{7EAC445B-F91E-EFA3-F587-17347A672DC7}"/>
              </a:ext>
            </a:extLst>
          </p:cNvPr>
          <p:cNvPicPr>
            <a:picLocks noGrp="1" noChangeAspect="1"/>
          </p:cNvPicPr>
          <p:nvPr>
            <p:ph type="pic" idx="1"/>
          </p:nvPr>
        </p:nvPicPr>
        <p:blipFill rotWithShape="1">
          <a:blip r:embed="rId3"/>
          <a:srcRect l="2357" r="13106" b="-2"/>
          <a:stretch>
            <a:fillRect/>
          </a:stretch>
        </p:blipFill>
        <p:spPr>
          <a:xfrm>
            <a:off x="5610477" y="987425"/>
            <a:ext cx="5744911" cy="4880746"/>
          </a:xfrm>
          <a:noFill/>
        </p:spPr>
      </p:pic>
      <p:sp>
        <p:nvSpPr>
          <p:cNvPr id="3" name="Content Placeholder 2">
            <a:extLst>
              <a:ext uri="{FF2B5EF4-FFF2-40B4-BE49-F238E27FC236}">
                <a16:creationId xmlns:a16="http://schemas.microsoft.com/office/drawing/2014/main" id="{52DE7DF8-2E68-A6E8-364D-A78E9E3411A0}"/>
              </a:ext>
            </a:extLst>
          </p:cNvPr>
          <p:cNvSpPr>
            <a:spLocks noGrp="1"/>
          </p:cNvSpPr>
          <p:nvPr>
            <p:ph type="body" sz="half" idx="2"/>
          </p:nvPr>
        </p:nvSpPr>
        <p:spPr>
          <a:xfrm>
            <a:off x="827170" y="2649726"/>
            <a:ext cx="4443359" cy="2934401"/>
          </a:xfrm>
        </p:spPr>
        <p:txBody>
          <a:bodyPr vert="horz" lIns="0" tIns="0" rIns="0" bIns="0" rtlCol="0" anchor="t">
            <a:noAutofit/>
          </a:bodyPr>
          <a:lstStyle/>
          <a:p>
            <a:pPr marL="0" indent="0">
              <a:lnSpc>
                <a:spcPct val="110000"/>
              </a:lnSpc>
              <a:buNone/>
            </a:pPr>
            <a:endParaRPr lang="en-US" sz="1100"/>
          </a:p>
          <a:p>
            <a:pPr>
              <a:lnSpc>
                <a:spcPct val="110000"/>
              </a:lnSpc>
            </a:pPr>
            <a:r>
              <a:rPr lang="en-US" sz="1400" dirty="0"/>
              <a:t>Trust, empathy and collaboration will improve utility of data.</a:t>
            </a:r>
          </a:p>
          <a:p>
            <a:pPr>
              <a:lnSpc>
                <a:spcPct val="110000"/>
              </a:lnSpc>
            </a:pPr>
            <a:r>
              <a:rPr lang="en-US" sz="1400" dirty="0"/>
              <a:t>Recognize the limits of risk/protective factor assessment (because mostly it doesn’t work; 50-year meta-analysis;  cultural variability).</a:t>
            </a:r>
            <a:endParaRPr lang="en-US" altLang="en-US" sz="1400" dirty="0"/>
          </a:p>
          <a:p>
            <a:pPr>
              <a:lnSpc>
                <a:spcPct val="110000"/>
              </a:lnSpc>
            </a:pPr>
            <a:r>
              <a:rPr lang="en-US" sz="1400" dirty="0"/>
              <a:t>We are transparent, build trust and collaborate to develop individualized safety plans and decrease personal distress. </a:t>
            </a:r>
          </a:p>
          <a:p>
            <a:pPr>
              <a:lnSpc>
                <a:spcPct val="110000"/>
              </a:lnSpc>
            </a:pPr>
            <a:r>
              <a:rPr lang="en-US" sz="1400" dirty="0"/>
              <a:t>Sometimes in a strengths-based model you may need to be directive, you may need to initiate protective action, and you may need to be the voice of authority and rational decision-making in the room.</a:t>
            </a:r>
            <a:endParaRPr lang="en-US" altLang="en-US" sz="1400" dirty="0"/>
          </a:p>
          <a:p>
            <a:pPr>
              <a:lnSpc>
                <a:spcPct val="110000"/>
              </a:lnSpc>
            </a:pPr>
            <a:endParaRPr lang="en-US" sz="1100"/>
          </a:p>
          <a:p>
            <a:pPr>
              <a:lnSpc>
                <a:spcPct val="110000"/>
              </a:lnSpc>
            </a:pPr>
            <a:endParaRPr lang="en-US" sz="1100"/>
          </a:p>
          <a:p>
            <a:pPr>
              <a:lnSpc>
                <a:spcPct val="110000"/>
              </a:lnSpc>
            </a:pPr>
            <a:endParaRPr lang="en-US" sz="1100"/>
          </a:p>
        </p:txBody>
      </p:sp>
      <p:sp>
        <p:nvSpPr>
          <p:cNvPr id="17" name="Date Placeholder 4">
            <a:extLst>
              <a:ext uri="{FF2B5EF4-FFF2-40B4-BE49-F238E27FC236}">
                <a16:creationId xmlns:a16="http://schemas.microsoft.com/office/drawing/2014/main" id="{687114A0-B6D3-1268-E870-1909EB920379}"/>
              </a:ext>
            </a:extLst>
          </p:cNvPr>
          <p:cNvSpPr>
            <a:spLocks noGrp="1"/>
          </p:cNvSpPr>
          <p:nvPr>
            <p:ph type="dt" sz="half" idx="10"/>
          </p:nvPr>
        </p:nvSpPr>
        <p:spPr>
          <a:xfrm>
            <a:off x="912628" y="6356350"/>
            <a:ext cx="2743200" cy="365125"/>
          </a:xfrm>
        </p:spPr>
        <p:txBody>
          <a:bodyPr anchor="ctr">
            <a:normAutofit/>
          </a:bodyPr>
          <a:lstStyle/>
          <a:p>
            <a:pPr>
              <a:spcAft>
                <a:spcPts val="600"/>
              </a:spcAft>
            </a:pPr>
            <a:r>
              <a:rPr lang="en-US"/>
              <a:t>September 3, 20XX </a:t>
            </a:r>
          </a:p>
        </p:txBody>
      </p:sp>
      <p:sp>
        <p:nvSpPr>
          <p:cNvPr id="22" name="Footer Placeholder 5">
            <a:extLst>
              <a:ext uri="{FF2B5EF4-FFF2-40B4-BE49-F238E27FC236}">
                <a16:creationId xmlns:a16="http://schemas.microsoft.com/office/drawing/2014/main" id="{67C5E44C-5BAE-9124-9BFC-545E92CC3764}"/>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24" name="Slide Number Placeholder 6">
            <a:extLst>
              <a:ext uri="{FF2B5EF4-FFF2-40B4-BE49-F238E27FC236}">
                <a16:creationId xmlns:a16="http://schemas.microsoft.com/office/drawing/2014/main" id="{89FD0C46-4C1B-9D42-C09C-B6386B4F38A5}"/>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7</a:t>
            </a:fld>
            <a:endParaRPr lang="en-US"/>
          </a:p>
        </p:txBody>
      </p:sp>
    </p:spTree>
    <p:extLst>
      <p:ext uri="{BB962C8B-B14F-4D97-AF65-F5344CB8AC3E}">
        <p14:creationId xmlns:p14="http://schemas.microsoft.com/office/powerpoint/2010/main" val="1028258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914400" y="1371601"/>
            <a:ext cx="10363200" cy="1187570"/>
          </a:xfrm>
        </p:spPr>
        <p:txBody>
          <a:bodyPr anchor="t">
            <a:normAutofit/>
          </a:bodyPr>
          <a:lstStyle/>
          <a:p>
            <a:r>
              <a:rPr lang="en-US"/>
              <a:t>*Predicting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sz="half" idx="1"/>
          </p:nvPr>
        </p:nvSpPr>
        <p:spPr>
          <a:xfrm>
            <a:off x="914400" y="2849526"/>
            <a:ext cx="5105400" cy="3210479"/>
          </a:xfrm>
        </p:spPr>
        <p:txBody>
          <a:bodyPr>
            <a:normAutofit/>
          </a:bodyPr>
          <a:lstStyle/>
          <a:p>
            <a:pPr>
              <a:lnSpc>
                <a:spcPct val="110000"/>
              </a:lnSpc>
            </a:pPr>
            <a:r>
              <a:rPr lang="en-US" sz="1700"/>
              <a:t>“The majority of patients who die by suicide screen negative for suicidal ideation. If you are a MH professional/agency who uses decision trees that designate negative screens as ‘low risk,’ you should consider discontinuing that practice. This is especially applicable to clinicians/agencies that use the C-SSRS’s red/orange/yellow scoring system. The C-SSRS will ‘</a:t>
            </a:r>
            <a:r>
              <a:rPr lang="en-US" sz="1700" err="1"/>
              <a:t>miss’</a:t>
            </a:r>
            <a:r>
              <a:rPr lang="en-US" sz="1700"/>
              <a:t> most patients who kill themselves.” [False negatives]</a:t>
            </a:r>
          </a:p>
          <a:p>
            <a:pPr lvl="1">
              <a:lnSpc>
                <a:spcPct val="110000"/>
              </a:lnSpc>
            </a:pPr>
            <a:r>
              <a:rPr lang="en-US" sz="1700" b="1"/>
              <a:t>Craig Bryan, Ph.D., Feb 7, 2024 </a:t>
            </a:r>
            <a:r>
              <a:rPr lang="en-US" sz="1700"/>
              <a:t>– LinkedIn post</a:t>
            </a:r>
          </a:p>
          <a:p>
            <a:pPr>
              <a:lnSpc>
                <a:spcPct val="110000"/>
              </a:lnSpc>
            </a:pPr>
            <a:endParaRPr lang="en-US" sz="1700"/>
          </a:p>
        </p:txBody>
      </p:sp>
      <p:pic>
        <p:nvPicPr>
          <p:cNvPr id="4" name="Picture 3">
            <a:extLst>
              <a:ext uri="{FF2B5EF4-FFF2-40B4-BE49-F238E27FC236}">
                <a16:creationId xmlns:a16="http://schemas.microsoft.com/office/drawing/2014/main" id="{AA03BEC3-60A7-45A8-8965-1BA442AC3E91}"/>
              </a:ext>
            </a:extLst>
          </p:cNvPr>
          <p:cNvPicPr>
            <a:picLocks noChangeAspect="1"/>
          </p:cNvPicPr>
          <p:nvPr/>
        </p:nvPicPr>
        <p:blipFill>
          <a:blip r:embed="rId3"/>
          <a:stretch>
            <a:fillRect/>
          </a:stretch>
        </p:blipFill>
        <p:spPr>
          <a:xfrm>
            <a:off x="7669455" y="2849526"/>
            <a:ext cx="2110890" cy="3210480"/>
          </a:xfrm>
          <a:prstGeom prst="rect">
            <a:avLst/>
          </a:prstGeom>
          <a:noFill/>
        </p:spPr>
      </p:pic>
      <p:sp>
        <p:nvSpPr>
          <p:cNvPr id="15" name="Date Placeholder 4">
            <a:extLst>
              <a:ext uri="{FF2B5EF4-FFF2-40B4-BE49-F238E27FC236}">
                <a16:creationId xmlns:a16="http://schemas.microsoft.com/office/drawing/2014/main" id="{A043E431-D1EF-7D14-6AB6-0BFAB331A6C4}"/>
              </a:ext>
            </a:extLst>
          </p:cNvPr>
          <p:cNvSpPr>
            <a:spLocks noGrp="1"/>
          </p:cNvSpPr>
          <p:nvPr>
            <p:ph type="dt" sz="half" idx="10"/>
          </p:nvPr>
        </p:nvSpPr>
        <p:spPr>
          <a:xfrm>
            <a:off x="912628" y="6356350"/>
            <a:ext cx="2743200" cy="365125"/>
          </a:xfrm>
        </p:spPr>
        <p:txBody>
          <a:bodyPr/>
          <a:lstStyle/>
          <a:p>
            <a:pPr>
              <a:spcAft>
                <a:spcPts val="600"/>
              </a:spcAft>
            </a:pPr>
            <a:fld id="{219378FE-5D17-4E07-882D-DCF674B81779}" type="datetime1">
              <a:pPr>
                <a:spcAft>
                  <a:spcPts val="600"/>
                </a:spcAft>
              </a:pPr>
              <a:t>10/11/2025</a:t>
            </a:fld>
            <a:endParaRPr lang="en-US"/>
          </a:p>
        </p:txBody>
      </p:sp>
      <p:sp>
        <p:nvSpPr>
          <p:cNvPr id="16" name="Footer Placeholder 5">
            <a:extLst>
              <a:ext uri="{FF2B5EF4-FFF2-40B4-BE49-F238E27FC236}">
                <a16:creationId xmlns:a16="http://schemas.microsoft.com/office/drawing/2014/main" id="{4A40CA67-6914-0284-82FB-DEAE2E293FC8}"/>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7" name="Slide Number Placeholder 6">
            <a:extLst>
              <a:ext uri="{FF2B5EF4-FFF2-40B4-BE49-F238E27FC236}">
                <a16:creationId xmlns:a16="http://schemas.microsoft.com/office/drawing/2014/main" id="{6C41D79E-0D36-A964-C2C8-BA4F0E5CE74B}"/>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8</a:t>
            </a:fld>
            <a:endParaRPr lang="en-US"/>
          </a:p>
        </p:txBody>
      </p:sp>
    </p:spTree>
    <p:extLst>
      <p:ext uri="{BB962C8B-B14F-4D97-AF65-F5344CB8AC3E}">
        <p14:creationId xmlns:p14="http://schemas.microsoft.com/office/powerpoint/2010/main" val="3395521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90610C-EA4F-7BA7-98D4-6620EBF1A297}"/>
              </a:ext>
            </a:extLst>
          </p:cNvPr>
          <p:cNvSpPr>
            <a:spLocks noGrp="1"/>
          </p:cNvSpPr>
          <p:nvPr>
            <p:ph sz="half" idx="1"/>
          </p:nvPr>
        </p:nvSpPr>
        <p:spPr>
          <a:xfrm>
            <a:off x="6686407" y="2551926"/>
            <a:ext cx="5181600" cy="2880846"/>
          </a:xfrm>
        </p:spPr>
        <p:txBody>
          <a:bodyPr vert="horz" lIns="91440" tIns="45720" rIns="91440" bIns="45720" rtlCol="0">
            <a:normAutofit/>
          </a:bodyPr>
          <a:lstStyle/>
          <a:p>
            <a:pPr marL="0" indent="0">
              <a:buNone/>
            </a:pPr>
            <a:r>
              <a:rPr lang="en-US"/>
              <a:t>"I'm required to document some information, but please know I value what we talk about here much more than what I check on a list. You are my greatest source of information.”</a:t>
            </a:r>
          </a:p>
        </p:txBody>
      </p:sp>
      <p:sp>
        <p:nvSpPr>
          <p:cNvPr id="5" name="Date Placeholder 4" hidden="1">
            <a:extLst>
              <a:ext uri="{FF2B5EF4-FFF2-40B4-BE49-F238E27FC236}">
                <a16:creationId xmlns:a16="http://schemas.microsoft.com/office/drawing/2014/main" id="{6A851D07-9D7C-FA8A-9256-EE3E29882CF6}"/>
              </a:ext>
            </a:extLst>
          </p:cNvPr>
          <p:cNvSpPr>
            <a:spLocks noGrp="1"/>
          </p:cNvSpPr>
          <p:nvPr>
            <p:ph type="dt" sz="half" idx="10"/>
          </p:nvPr>
        </p:nvSpPr>
        <p:spPr>
          <a:xfrm>
            <a:off x="838200" y="6356350"/>
            <a:ext cx="2743200" cy="365125"/>
          </a:xfrm>
        </p:spPr>
        <p:txBody>
          <a:bodyPr/>
          <a:lstStyle/>
          <a:p>
            <a:pPr>
              <a:spcAft>
                <a:spcPts val="600"/>
              </a:spcAft>
            </a:pPr>
            <a:r>
              <a:rPr lang="en-US"/>
              <a:t>September 3, 20XX </a:t>
            </a:r>
          </a:p>
        </p:txBody>
      </p:sp>
      <p:sp>
        <p:nvSpPr>
          <p:cNvPr id="8" name="TextBox 7">
            <a:extLst>
              <a:ext uri="{FF2B5EF4-FFF2-40B4-BE49-F238E27FC236}">
                <a16:creationId xmlns:a16="http://schemas.microsoft.com/office/drawing/2014/main" id="{A4AE5D24-AF54-32BF-DF6A-055D9ED58F1F}"/>
              </a:ext>
            </a:extLst>
          </p:cNvPr>
          <p:cNvSpPr txBox="1"/>
          <p:nvPr/>
        </p:nvSpPr>
        <p:spPr>
          <a:xfrm>
            <a:off x="663448" y="2554194"/>
            <a:ext cx="5181600" cy="4351338"/>
          </a:xfrm>
          <a:prstGeom prst="rect">
            <a:avLst/>
          </a:prstGeom>
        </p:spPr>
        <p:txBody>
          <a:bodyPr vert="horz" lIns="91440" tIns="45720" rIns="91440" bIns="45720" rtlCol="0" anchor="t">
            <a:normAutofit/>
          </a:bodyPr>
          <a:lstStyle/>
          <a:p>
            <a:pPr>
              <a:lnSpc>
                <a:spcPct val="90000"/>
              </a:lnSpc>
              <a:spcBef>
                <a:spcPts val="1000"/>
              </a:spcBef>
            </a:pPr>
            <a:r>
              <a:rPr lang="en-US" sz="2000" dirty="0"/>
              <a:t>“We’ve been talking about how to keep you safe, and we’ve made a safety plan, but I hear you saying you’re not interested in enacting the plan.  I’d like to talk with you about another alternative.”</a:t>
            </a:r>
          </a:p>
          <a:p>
            <a:pPr marL="228600" indent="-228600">
              <a:lnSpc>
                <a:spcPct val="90000"/>
              </a:lnSpc>
              <a:spcBef>
                <a:spcPts val="1000"/>
              </a:spcBef>
              <a:buFont typeface="Arial" panose="020B0604020202020204" pitchFamily="34" charset="0"/>
              <a:buChar char="•"/>
            </a:pPr>
            <a:endParaRPr lang="en-US" sz="2800"/>
          </a:p>
        </p:txBody>
      </p:sp>
      <p:sp>
        <p:nvSpPr>
          <p:cNvPr id="10" name="TextBox 9">
            <a:extLst>
              <a:ext uri="{FF2B5EF4-FFF2-40B4-BE49-F238E27FC236}">
                <a16:creationId xmlns:a16="http://schemas.microsoft.com/office/drawing/2014/main" id="{96C05AA6-5587-31FB-EF73-DE3CD3B3A4D5}"/>
              </a:ext>
            </a:extLst>
          </p:cNvPr>
          <p:cNvSpPr txBox="1"/>
          <p:nvPr/>
        </p:nvSpPr>
        <p:spPr>
          <a:xfrm>
            <a:off x="660162" y="4276617"/>
            <a:ext cx="5181601" cy="1277273"/>
          </a:xfrm>
          <a:prstGeom prst="rect">
            <a:avLst/>
          </a:prstGeom>
          <a:noFill/>
        </p:spPr>
        <p:txBody>
          <a:bodyPr wrap="square" lIns="91440" tIns="45720" rIns="91440" bIns="45720" rtlCol="0" anchor="t">
            <a:spAutoFit/>
          </a:bodyPr>
          <a:lstStyle/>
          <a:p>
            <a:pPr>
              <a:lnSpc>
                <a:spcPct val="90000"/>
              </a:lnSpc>
              <a:spcBef>
                <a:spcPct val="0"/>
              </a:spcBef>
              <a:spcAft>
                <a:spcPts val="600"/>
              </a:spcAft>
            </a:pPr>
            <a:endParaRPr lang="en-US" sz="2000" dirty="0"/>
          </a:p>
          <a:p>
            <a:pPr>
              <a:lnSpc>
                <a:spcPct val="90000"/>
              </a:lnSpc>
              <a:spcBef>
                <a:spcPct val="0"/>
              </a:spcBef>
              <a:spcAft>
                <a:spcPts val="600"/>
              </a:spcAft>
            </a:pPr>
            <a:r>
              <a:rPr lang="en-US" sz="2000" dirty="0"/>
              <a:t>“What we need to do is keep you safe until your big wave of suicidal feelings gets smaller.” </a:t>
            </a:r>
          </a:p>
        </p:txBody>
      </p:sp>
      <p:sp>
        <p:nvSpPr>
          <p:cNvPr id="2" name="TextBox 1">
            <a:extLst>
              <a:ext uri="{FF2B5EF4-FFF2-40B4-BE49-F238E27FC236}">
                <a16:creationId xmlns:a16="http://schemas.microsoft.com/office/drawing/2014/main" id="{22E765D8-1616-7FAB-7A19-530FD616AADB}"/>
              </a:ext>
            </a:extLst>
          </p:cNvPr>
          <p:cNvSpPr txBox="1"/>
          <p:nvPr/>
        </p:nvSpPr>
        <p:spPr>
          <a:xfrm>
            <a:off x="791321" y="915610"/>
            <a:ext cx="530524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600" b="1" dirty="0"/>
          </a:p>
          <a:p>
            <a:r>
              <a:rPr lang="en-US" sz="3600" b="1" dirty="0"/>
              <a:t>More Directive</a:t>
            </a:r>
            <a:endParaRPr lang="en-US" dirty="0"/>
          </a:p>
        </p:txBody>
      </p:sp>
      <p:sp>
        <p:nvSpPr>
          <p:cNvPr id="4" name="TextBox 3">
            <a:extLst>
              <a:ext uri="{FF2B5EF4-FFF2-40B4-BE49-F238E27FC236}">
                <a16:creationId xmlns:a16="http://schemas.microsoft.com/office/drawing/2014/main" id="{CC409CFC-30E2-EF3D-61F9-1CC4596A3398}"/>
              </a:ext>
            </a:extLst>
          </p:cNvPr>
          <p:cNvSpPr txBox="1"/>
          <p:nvPr/>
        </p:nvSpPr>
        <p:spPr>
          <a:xfrm>
            <a:off x="6587289" y="1122947"/>
            <a:ext cx="543426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Building Collaborative Discussions</a:t>
            </a:r>
          </a:p>
        </p:txBody>
      </p:sp>
    </p:spTree>
    <p:extLst>
      <p:ext uri="{BB962C8B-B14F-4D97-AF65-F5344CB8AC3E}">
        <p14:creationId xmlns:p14="http://schemas.microsoft.com/office/powerpoint/2010/main" val="947273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60A83-4E03-ECF9-7DD7-5525B2F06F5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3362484-6E77-3FC0-F444-9CF0456C809C}"/>
              </a:ext>
            </a:extLst>
          </p:cNvPr>
          <p:cNvSpPr>
            <a:spLocks noGrp="1"/>
          </p:cNvSpPr>
          <p:nvPr>
            <p:ph type="title"/>
          </p:nvPr>
        </p:nvSpPr>
        <p:spPr>
          <a:xfrm>
            <a:off x="914400" y="1371601"/>
            <a:ext cx="10363200" cy="1187570"/>
          </a:xfrm>
        </p:spPr>
        <p:txBody>
          <a:bodyPr vert="horz" lIns="91440" tIns="45720" rIns="91440" bIns="45720" rtlCol="0" anchor="t">
            <a:noAutofit/>
          </a:bodyPr>
          <a:lstStyle/>
          <a:p>
            <a:pPr>
              <a:lnSpc>
                <a:spcPct val="90000"/>
              </a:lnSpc>
            </a:pPr>
            <a:r>
              <a:rPr lang="en-US" altLang="en-US" sz="2800" kern="1200" dirty="0"/>
              <a:t>Strengths-Based Principles – </a:t>
            </a:r>
            <a:r>
              <a:rPr lang="en-US" altLang="en-US" sz="2800" dirty="0"/>
              <a:t>II</a:t>
            </a:r>
            <a:r>
              <a:rPr lang="en-US" altLang="en-US" sz="2800" kern="1200" dirty="0"/>
              <a:t> </a:t>
            </a:r>
            <a:br>
              <a:rPr lang="en-US" altLang="en-US" sz="2800" dirty="0"/>
            </a:br>
            <a:br>
              <a:rPr lang="en-US" altLang="en-US" sz="2800" dirty="0"/>
            </a:br>
            <a:r>
              <a:rPr lang="en-US" sz="2800" b="1" dirty="0">
                <a:solidFill>
                  <a:schemeClr val="accent5">
                    <a:lumMod val="76000"/>
                  </a:schemeClr>
                </a:solidFill>
              </a:rPr>
              <a:t>Challenges: Value Relationship Over Formulas</a:t>
            </a:r>
          </a:p>
        </p:txBody>
      </p:sp>
      <p:sp>
        <p:nvSpPr>
          <p:cNvPr id="11" name="Content Placeholder 10">
            <a:extLst>
              <a:ext uri="{FF2B5EF4-FFF2-40B4-BE49-F238E27FC236}">
                <a16:creationId xmlns:a16="http://schemas.microsoft.com/office/drawing/2014/main" id="{4356829A-71CB-95F3-DEB6-94B0C7E1518B}"/>
              </a:ext>
            </a:extLst>
          </p:cNvPr>
          <p:cNvSpPr>
            <a:spLocks noGrp="1"/>
          </p:cNvSpPr>
          <p:nvPr>
            <p:ph sz="half" idx="1"/>
          </p:nvPr>
        </p:nvSpPr>
        <p:spPr>
          <a:xfrm>
            <a:off x="914400" y="2849526"/>
            <a:ext cx="5105400" cy="3210479"/>
          </a:xfrm>
        </p:spPr>
        <p:txBody>
          <a:bodyPr vert="horz" lIns="91440" tIns="45720" rIns="91440" bIns="45720" rtlCol="0">
            <a:normAutofit/>
          </a:bodyPr>
          <a:lstStyle/>
          <a:p>
            <a:pPr marL="342900" indent="-342900">
              <a:lnSpc>
                <a:spcPct val="110000"/>
              </a:lnSpc>
            </a:pPr>
            <a:r>
              <a:rPr lang="en-US" sz="1700"/>
              <a:t>Competency is critical with suicidal clients</a:t>
            </a:r>
          </a:p>
          <a:p>
            <a:pPr marL="342900" indent="-342900">
              <a:lnSpc>
                <a:spcPct val="110000"/>
              </a:lnSpc>
            </a:pPr>
            <a:r>
              <a:rPr lang="en-US" sz="1700"/>
              <a:t>Only 45% of counseling students trained (Cureton &amp; Sheesley, 2018)</a:t>
            </a:r>
          </a:p>
          <a:p>
            <a:pPr marL="342900" indent="-342900">
              <a:lnSpc>
                <a:spcPct val="110000"/>
              </a:lnSpc>
            </a:pPr>
            <a:r>
              <a:rPr lang="en-US" sz="1700"/>
              <a:t>Only 40–50% of graduate programs require suicide-specific training (Cho et al., 2024)</a:t>
            </a:r>
          </a:p>
          <a:p>
            <a:pPr marL="342900" indent="-342900">
              <a:lnSpc>
                <a:spcPct val="110000"/>
              </a:lnSpc>
            </a:pPr>
            <a:r>
              <a:rPr lang="en-US" sz="1700"/>
              <a:t>CACREP (2024): Suicide prevention referenced only twice</a:t>
            </a:r>
          </a:p>
          <a:p>
            <a:pPr marL="342900" indent="-342900">
              <a:lnSpc>
                <a:spcPct val="110000"/>
              </a:lnSpc>
            </a:pPr>
            <a:r>
              <a:rPr lang="en-US" sz="1700"/>
              <a:t>Ethical outcome: We can only expect what counselors are taught</a:t>
            </a:r>
          </a:p>
        </p:txBody>
      </p:sp>
      <p:pic>
        <p:nvPicPr>
          <p:cNvPr id="13" name="Picture 12" descr="A hand holding wooden blocks with people icons on them&#10;&#10;AI-generated content may be incorrect.">
            <a:extLst>
              <a:ext uri="{FF2B5EF4-FFF2-40B4-BE49-F238E27FC236}">
                <a16:creationId xmlns:a16="http://schemas.microsoft.com/office/drawing/2014/main" id="{B213842B-6A28-9E7A-FA00-0A79647D0F68}"/>
              </a:ext>
            </a:extLst>
          </p:cNvPr>
          <p:cNvPicPr>
            <a:picLocks noChangeAspect="1"/>
          </p:cNvPicPr>
          <p:nvPr/>
        </p:nvPicPr>
        <p:blipFill>
          <a:blip r:embed="rId3"/>
          <a:srcRect l="12729" r="2593" b="2"/>
          <a:stretch>
            <a:fillRect/>
          </a:stretch>
        </p:blipFill>
        <p:spPr>
          <a:xfrm>
            <a:off x="6172200" y="2849526"/>
            <a:ext cx="5105400" cy="3210480"/>
          </a:xfrm>
          <a:prstGeom prst="rect">
            <a:avLst/>
          </a:prstGeom>
          <a:noFill/>
        </p:spPr>
      </p:pic>
      <p:sp>
        <p:nvSpPr>
          <p:cNvPr id="18" name="Date Placeholder 4">
            <a:extLst>
              <a:ext uri="{FF2B5EF4-FFF2-40B4-BE49-F238E27FC236}">
                <a16:creationId xmlns:a16="http://schemas.microsoft.com/office/drawing/2014/main" id="{3298431B-BF5B-0EA2-432F-E320A46CA958}"/>
              </a:ext>
            </a:extLst>
          </p:cNvPr>
          <p:cNvSpPr>
            <a:spLocks noGrp="1"/>
          </p:cNvSpPr>
          <p:nvPr>
            <p:ph type="dt" sz="half" idx="10"/>
          </p:nvPr>
        </p:nvSpPr>
        <p:spPr>
          <a:xfrm>
            <a:off x="912628" y="6356350"/>
            <a:ext cx="2743200" cy="365125"/>
          </a:xfrm>
        </p:spPr>
        <p:txBody>
          <a:bodyPr/>
          <a:lstStyle/>
          <a:p>
            <a:pPr>
              <a:spcAft>
                <a:spcPts val="600"/>
              </a:spcAft>
            </a:pPr>
            <a:fld id="{64619BED-3D25-40BC-AB5E-2B20A8445D8A}" type="datetime1">
              <a:pPr>
                <a:spcAft>
                  <a:spcPts val="600"/>
                </a:spcAft>
              </a:pPr>
              <a:t>10/11/2025</a:t>
            </a:fld>
            <a:endParaRPr lang="en-US"/>
          </a:p>
        </p:txBody>
      </p:sp>
      <p:sp>
        <p:nvSpPr>
          <p:cNvPr id="20" name="Footer Placeholder 5">
            <a:extLst>
              <a:ext uri="{FF2B5EF4-FFF2-40B4-BE49-F238E27FC236}">
                <a16:creationId xmlns:a16="http://schemas.microsoft.com/office/drawing/2014/main" id="{49F8948B-31AB-2779-D16B-5D85FBC879E9}"/>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22" name="Slide Number Placeholder 6">
            <a:extLst>
              <a:ext uri="{FF2B5EF4-FFF2-40B4-BE49-F238E27FC236}">
                <a16:creationId xmlns:a16="http://schemas.microsoft.com/office/drawing/2014/main" id="{5252B260-30AA-1320-0A18-112F244B4967}"/>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10</a:t>
            </a:fld>
            <a:endParaRPr lang="en-US"/>
          </a:p>
        </p:txBody>
      </p:sp>
      <p:sp>
        <p:nvSpPr>
          <p:cNvPr id="5" name="Date Placeholder 4" hidden="1">
            <a:extLst>
              <a:ext uri="{FF2B5EF4-FFF2-40B4-BE49-F238E27FC236}">
                <a16:creationId xmlns:a16="http://schemas.microsoft.com/office/drawing/2014/main" id="{AE8FFA89-1BD1-3D83-F2BE-5081A342361F}"/>
              </a:ext>
            </a:extLst>
          </p:cNvPr>
          <p:cNvSpPr>
            <a:spLocks noGrp="1"/>
          </p:cNvSpPr>
          <p:nvPr>
            <p:ph type="dt" sz="half" idx="10"/>
          </p:nvPr>
        </p:nvSpPr>
        <p:spPr>
          <a:xfrm>
            <a:off x="838200" y="6356350"/>
            <a:ext cx="2743200" cy="365125"/>
          </a:xfrm>
        </p:spPr>
        <p:txBody>
          <a:bodyPr/>
          <a:lstStyle/>
          <a:p>
            <a:pPr>
              <a:spcAft>
                <a:spcPts val="600"/>
              </a:spcAft>
            </a:pPr>
            <a:r>
              <a:rPr lang="en-US"/>
              <a:t>September 3, 20XX </a:t>
            </a:r>
          </a:p>
        </p:txBody>
      </p:sp>
    </p:spTree>
    <p:extLst>
      <p:ext uri="{BB962C8B-B14F-4D97-AF65-F5344CB8AC3E}">
        <p14:creationId xmlns:p14="http://schemas.microsoft.com/office/powerpoint/2010/main" val="3886965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838200" y="571962"/>
            <a:ext cx="10515600" cy="369332"/>
          </a:xfrm>
        </p:spPr>
        <p:txBody>
          <a:bodyPr vert="horz" lIns="91440" tIns="45720" rIns="91440" bIns="45720" rtlCol="0" anchor="ctr">
            <a:normAutofit fontScale="90000"/>
          </a:bodyPr>
          <a:lstStyle/>
          <a:p>
            <a:r>
              <a:rPr lang="en-US" altLang="en-US" sz="2800" kern="1200" dirty="0">
                <a:latin typeface="+mn-lt"/>
                <a:ea typeface="+mj-ea"/>
                <a:cs typeface="+mj-cs"/>
              </a:rPr>
              <a:t>Strengths-Based Principles – 3</a:t>
            </a:r>
            <a:br>
              <a:rPr lang="en-US" altLang="en-US" kern="1200" dirty="0"/>
            </a:br>
            <a:endParaRPr lang="en-US" b="1" kern="1200">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658905" y="2417599"/>
            <a:ext cx="7476565" cy="4351338"/>
          </a:xfrm>
          <a:prstGeom prst="rect">
            <a:avLst/>
          </a:prstGeom>
        </p:spPr>
        <p:txBody>
          <a:bodyPr vert="horz" lIns="91440" tIns="45720" rIns="91440" bIns="45720" rtlCol="0" anchor="t" anchorCtr="0">
            <a:normAutofit lnSpcReduction="10000"/>
          </a:bodyPr>
          <a:lstStyle/>
          <a:p>
            <a:pPr marL="342900" indent="-342900">
              <a:lnSpc>
                <a:spcPct val="90000"/>
              </a:lnSpc>
              <a:spcBef>
                <a:spcPts val="1000"/>
              </a:spcBef>
              <a:buFont typeface="Arial" panose="020B0604020202020204" pitchFamily="34" charset="0"/>
              <a:buChar char="•"/>
              <a:defRPr/>
            </a:pPr>
            <a:r>
              <a:rPr lang="en-US" sz="2400" dirty="0"/>
              <a:t>Use collaborative and therapeutic assessment</a:t>
            </a:r>
          </a:p>
          <a:p>
            <a:pPr marL="342900" indent="-342900">
              <a:lnSpc>
                <a:spcPct val="90000"/>
              </a:lnSpc>
              <a:spcBef>
                <a:spcPts val="1000"/>
              </a:spcBef>
              <a:buFont typeface="Arial" panose="020B0604020202020204" pitchFamily="34" charset="0"/>
              <a:buChar char="•"/>
              <a:defRPr/>
            </a:pPr>
            <a:r>
              <a:rPr lang="en-US" sz="2400" dirty="0"/>
              <a:t>Start with empathy and compassion, NORMALIZE,  and recognize that the problem may not be “in” the person [We acknowledge our legacy of pathologizing diversity].</a:t>
            </a:r>
          </a:p>
          <a:p>
            <a:pPr marL="342900" indent="-342900">
              <a:lnSpc>
                <a:spcPct val="90000"/>
              </a:lnSpc>
              <a:spcBef>
                <a:spcPts val="1000"/>
              </a:spcBef>
              <a:buFont typeface="Arial" panose="020B0604020202020204" pitchFamily="34" charset="0"/>
              <a:buChar char="•"/>
              <a:defRPr/>
            </a:pPr>
            <a:r>
              <a:rPr lang="en-US" sz="2400" dirty="0"/>
              <a:t>Traditional approaches oriented toward psychopathology.</a:t>
            </a:r>
          </a:p>
          <a:p>
            <a:pPr marL="342900" indent="-342900">
              <a:lnSpc>
                <a:spcPct val="90000"/>
              </a:lnSpc>
              <a:spcBef>
                <a:spcPts val="1000"/>
              </a:spcBef>
              <a:buFont typeface="Arial" panose="020B0604020202020204" pitchFamily="34" charset="0"/>
              <a:buChar char="•"/>
              <a:defRPr/>
            </a:pPr>
            <a:r>
              <a:rPr lang="en-US" sz="2400" dirty="0"/>
              <a:t>Explicitly value and ask about clients’ positive experiences, personal strengths and coping strategies.</a:t>
            </a:r>
          </a:p>
          <a:p>
            <a:pPr marL="342900" indent="-342900">
              <a:lnSpc>
                <a:spcPct val="90000"/>
              </a:lnSpc>
              <a:spcBef>
                <a:spcPts val="1000"/>
              </a:spcBef>
              <a:buFont typeface="Arial" panose="020B0604020202020204" pitchFamily="34" charset="0"/>
              <a:buChar char="•"/>
              <a:defRPr/>
            </a:pPr>
            <a:r>
              <a:rPr lang="en-US" sz="2400" dirty="0"/>
              <a:t>Implement specific intervention strategies that target distress and suicidality. ​</a:t>
            </a:r>
            <a:endParaRPr lang="en-US" dirty="0"/>
          </a:p>
          <a:p>
            <a:pPr>
              <a:lnSpc>
                <a:spcPct val="90000"/>
              </a:lnSpc>
              <a:spcBef>
                <a:spcPts val="1000"/>
              </a:spcBef>
              <a:defRPr/>
            </a:pPr>
            <a:endParaRPr lang="en-US" sz="2800"/>
          </a:p>
          <a:p>
            <a:pPr marL="228600" indent="-228600">
              <a:lnSpc>
                <a:spcPct val="90000"/>
              </a:lnSpc>
              <a:spcBef>
                <a:spcPts val="1000"/>
              </a:spcBef>
              <a:buFont typeface="Arial" panose="020B0604020202020204" pitchFamily="34" charset="0"/>
              <a:buChar char="•"/>
              <a:defRPr/>
            </a:pPr>
            <a:endParaRPr lang="en-US" sz="2800"/>
          </a:p>
        </p:txBody>
      </p:sp>
      <p:sp>
        <p:nvSpPr>
          <p:cNvPr id="3" name="TextBox 2">
            <a:extLst>
              <a:ext uri="{FF2B5EF4-FFF2-40B4-BE49-F238E27FC236}">
                <a16:creationId xmlns:a16="http://schemas.microsoft.com/office/drawing/2014/main" id="{AEC3B814-A0BF-28D2-49B2-19B880FCB900}"/>
              </a:ext>
            </a:extLst>
          </p:cNvPr>
          <p:cNvSpPr txBox="1"/>
          <p:nvPr/>
        </p:nvSpPr>
        <p:spPr>
          <a:xfrm>
            <a:off x="658906" y="1112210"/>
            <a:ext cx="9412941" cy="1200329"/>
          </a:xfrm>
          <a:prstGeom prst="rect">
            <a:avLst/>
          </a:prstGeom>
          <a:noFill/>
        </p:spPr>
        <p:txBody>
          <a:bodyPr wrap="square" lIns="91440" tIns="45720" rIns="91440" bIns="45720" rtlCol="0" anchor="t">
            <a:spAutoFit/>
          </a:bodyPr>
          <a:lstStyle/>
          <a:p>
            <a:r>
              <a:rPr lang="en-US" sz="3600" b="1" dirty="0"/>
              <a:t>Collaborate, Elicit Strengths and Focus on Hope </a:t>
            </a:r>
          </a:p>
        </p:txBody>
      </p:sp>
      <p:sp>
        <p:nvSpPr>
          <p:cNvPr id="4" name="TextBox 3">
            <a:extLst>
              <a:ext uri="{FF2B5EF4-FFF2-40B4-BE49-F238E27FC236}">
                <a16:creationId xmlns:a16="http://schemas.microsoft.com/office/drawing/2014/main" id="{8E592996-90DC-6A85-1F44-E93EFCC96FDB}"/>
              </a:ext>
            </a:extLst>
          </p:cNvPr>
          <p:cNvSpPr txBox="1"/>
          <p:nvPr/>
        </p:nvSpPr>
        <p:spPr>
          <a:xfrm>
            <a:off x="8619565" y="3872753"/>
            <a:ext cx="3174213" cy="646331"/>
          </a:xfrm>
          <a:prstGeom prst="rect">
            <a:avLst/>
          </a:prstGeom>
          <a:noFill/>
        </p:spPr>
        <p:txBody>
          <a:bodyPr wrap="square" lIns="91440" tIns="45720" rIns="91440" bIns="45720" rtlCol="0" anchor="t">
            <a:spAutoFit/>
          </a:bodyPr>
          <a:lstStyle/>
          <a:p>
            <a:pPr algn="ctr"/>
            <a:r>
              <a:rPr lang="en-US" dirty="0"/>
              <a:t>Interventions Can Stimulate Hope. </a:t>
            </a:r>
          </a:p>
        </p:txBody>
      </p:sp>
      <p:pic>
        <p:nvPicPr>
          <p:cNvPr id="1026" name="Picture 2" descr="A white flower growing on street crack">
            <a:extLst>
              <a:ext uri="{FF2B5EF4-FFF2-40B4-BE49-F238E27FC236}">
                <a16:creationId xmlns:a16="http://schemas.microsoft.com/office/drawing/2014/main" id="{4DA0D519-CB3C-6CCE-066B-63E7869BF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0908" y="1889688"/>
            <a:ext cx="1972235" cy="1978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08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0911F-C5AA-3C0A-9D8A-A2223817D94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693DE3F-CAF3-3C40-FE56-9CB18790E0EC}"/>
              </a:ext>
            </a:extLst>
          </p:cNvPr>
          <p:cNvSpPr>
            <a:spLocks noGrp="1"/>
          </p:cNvSpPr>
          <p:nvPr>
            <p:ph type="title"/>
          </p:nvPr>
        </p:nvSpPr>
        <p:spPr>
          <a:xfrm>
            <a:off x="914400" y="1371601"/>
            <a:ext cx="10363200" cy="1187570"/>
          </a:xfrm>
        </p:spPr>
        <p:txBody>
          <a:bodyPr vert="horz" lIns="91440" tIns="45720" rIns="91440" bIns="45720" rtlCol="0" anchor="t">
            <a:normAutofit fontScale="90000"/>
          </a:bodyPr>
          <a:lstStyle/>
          <a:p>
            <a:pPr>
              <a:lnSpc>
                <a:spcPct val="90000"/>
              </a:lnSpc>
            </a:pPr>
            <a:r>
              <a:rPr lang="en-US" altLang="en-US" sz="2800" kern="1200" dirty="0">
                <a:latin typeface="+mj-lt"/>
                <a:ea typeface="+mj-ea"/>
                <a:cs typeface="+mj-cs"/>
              </a:rPr>
              <a:t>Strengths-Based Principles – III </a:t>
            </a:r>
            <a:br>
              <a:rPr lang="en-US" altLang="en-US" sz="2800" kern="1200" dirty="0"/>
            </a:br>
            <a:br>
              <a:rPr lang="en-US" altLang="en-US" sz="2800" dirty="0"/>
            </a:br>
            <a:r>
              <a:rPr lang="en-US" sz="2800" b="1" kern="1200" dirty="0">
                <a:solidFill>
                  <a:srgbClr val="FF0000"/>
                </a:solidFill>
                <a:latin typeface="+mj-lt"/>
                <a:ea typeface="+mj-ea"/>
                <a:cs typeface="+mj-cs"/>
              </a:rPr>
              <a:t>Challenges: Collaborate, Elicit Strengths and Focus on Hope</a:t>
            </a:r>
          </a:p>
        </p:txBody>
      </p:sp>
      <p:sp>
        <p:nvSpPr>
          <p:cNvPr id="3" name="TextBox 2">
            <a:extLst>
              <a:ext uri="{FF2B5EF4-FFF2-40B4-BE49-F238E27FC236}">
                <a16:creationId xmlns:a16="http://schemas.microsoft.com/office/drawing/2014/main" id="{6C33F2F6-2361-4AF9-60A0-4DA6299E6C53}"/>
              </a:ext>
            </a:extLst>
          </p:cNvPr>
          <p:cNvSpPr txBox="1"/>
          <p:nvPr/>
        </p:nvSpPr>
        <p:spPr>
          <a:xfrm>
            <a:off x="914400" y="2849526"/>
            <a:ext cx="5105400" cy="321047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28600" indent="-228600">
              <a:lnSpc>
                <a:spcPct val="120000"/>
              </a:lnSpc>
              <a:spcBef>
                <a:spcPts val="1000"/>
              </a:spcBef>
              <a:buSzPct val="87000"/>
              <a:buFont typeface="Arial" panose="020B0604020202020204" pitchFamily="34" charset="0"/>
              <a:buChar char="•"/>
            </a:pPr>
            <a:r>
              <a:rPr lang="en-US" sz="2000"/>
              <a:t>Cultural Barriers</a:t>
            </a:r>
          </a:p>
          <a:p>
            <a:pPr marL="228600" indent="-228600">
              <a:lnSpc>
                <a:spcPct val="120000"/>
              </a:lnSpc>
              <a:spcBef>
                <a:spcPts val="1000"/>
              </a:spcBef>
              <a:buSzPct val="87000"/>
              <a:buFont typeface="Arial" panose="020B0604020202020204" pitchFamily="34" charset="0"/>
              <a:buChar char="•"/>
            </a:pPr>
            <a:r>
              <a:rPr lang="en-US" sz="2000"/>
              <a:t>Counselor Training</a:t>
            </a:r>
          </a:p>
          <a:p>
            <a:pPr marL="228600" indent="-228600">
              <a:lnSpc>
                <a:spcPct val="120000"/>
              </a:lnSpc>
              <a:spcBef>
                <a:spcPts val="1000"/>
              </a:spcBef>
              <a:buSzPct val="87000"/>
              <a:buFont typeface="Arial" panose="020B0604020202020204" pitchFamily="34" charset="0"/>
              <a:buChar char="•"/>
            </a:pPr>
            <a:r>
              <a:rPr lang="en-US" sz="2000"/>
              <a:t>Insurance Systems</a:t>
            </a:r>
          </a:p>
          <a:p>
            <a:pPr marL="228600" indent="-228600">
              <a:lnSpc>
                <a:spcPct val="120000"/>
              </a:lnSpc>
              <a:spcBef>
                <a:spcPts val="1000"/>
              </a:spcBef>
              <a:buSzPct val="87000"/>
              <a:buFont typeface="Arial" panose="020B0604020202020204" pitchFamily="34" charset="0"/>
              <a:buChar char="•"/>
            </a:pPr>
            <a:endParaRPr lang="en-US" sz="2000"/>
          </a:p>
          <a:p>
            <a:pPr marL="228600" indent="-228600">
              <a:lnSpc>
                <a:spcPct val="120000"/>
              </a:lnSpc>
              <a:spcBef>
                <a:spcPts val="1000"/>
              </a:spcBef>
              <a:buSzPct val="87000"/>
              <a:buFont typeface="Arial" panose="020B0604020202020204" pitchFamily="34" charset="0"/>
              <a:buChar char="•"/>
            </a:pPr>
            <a:r>
              <a:rPr lang="en-US" sz="2000"/>
              <a:t>Training Models</a:t>
            </a:r>
            <a:br>
              <a:rPr lang="en-US" sz="2000"/>
            </a:br>
            <a:endParaRPr lang="en-US" sz="2000"/>
          </a:p>
        </p:txBody>
      </p:sp>
      <p:pic>
        <p:nvPicPr>
          <p:cNvPr id="2" name="Content Placeholder 1" descr="A diagram of ethics&#10;&#10;AI-generated content may be incorrect.">
            <a:extLst>
              <a:ext uri="{FF2B5EF4-FFF2-40B4-BE49-F238E27FC236}">
                <a16:creationId xmlns:a16="http://schemas.microsoft.com/office/drawing/2014/main" id="{01066369-C64D-1768-7F5D-46F0B4F74199}"/>
              </a:ext>
            </a:extLst>
          </p:cNvPr>
          <p:cNvPicPr>
            <a:picLocks noGrp="1" noChangeAspect="1"/>
          </p:cNvPicPr>
          <p:nvPr>
            <p:ph sz="half" idx="2"/>
          </p:nvPr>
        </p:nvPicPr>
        <p:blipFill>
          <a:blip r:embed="rId3"/>
          <a:stretch>
            <a:fillRect/>
          </a:stretch>
        </p:blipFill>
        <p:spPr>
          <a:xfrm>
            <a:off x="6988237" y="2849526"/>
            <a:ext cx="3473326" cy="3210480"/>
          </a:xfrm>
          <a:prstGeom prst="rect">
            <a:avLst/>
          </a:prstGeom>
          <a:noFill/>
        </p:spPr>
      </p:pic>
      <p:sp>
        <p:nvSpPr>
          <p:cNvPr id="12" name="Date Placeholder 4">
            <a:extLst>
              <a:ext uri="{FF2B5EF4-FFF2-40B4-BE49-F238E27FC236}">
                <a16:creationId xmlns:a16="http://schemas.microsoft.com/office/drawing/2014/main" id="{18322BF0-D74B-0DC1-C262-E68FE96E8129}"/>
              </a:ext>
            </a:extLst>
          </p:cNvPr>
          <p:cNvSpPr>
            <a:spLocks noGrp="1"/>
          </p:cNvSpPr>
          <p:nvPr>
            <p:ph type="dt" sz="half" idx="10"/>
          </p:nvPr>
        </p:nvSpPr>
        <p:spPr>
          <a:xfrm>
            <a:off x="912628" y="6356350"/>
            <a:ext cx="2743200" cy="365125"/>
          </a:xfrm>
        </p:spPr>
        <p:txBody>
          <a:bodyPr/>
          <a:lstStyle/>
          <a:p>
            <a:pPr>
              <a:spcAft>
                <a:spcPts val="600"/>
              </a:spcAft>
            </a:pPr>
            <a:fld id="{4C5FDB44-C512-4495-8F85-F88B9BEC5589}" type="datetime1">
              <a:pPr>
                <a:spcAft>
                  <a:spcPts val="600"/>
                </a:spcAft>
              </a:pPr>
              <a:t>10/11/2025</a:t>
            </a:fld>
            <a:endParaRPr lang="en-US"/>
          </a:p>
        </p:txBody>
      </p:sp>
      <p:sp>
        <p:nvSpPr>
          <p:cNvPr id="14" name="Footer Placeholder 5">
            <a:extLst>
              <a:ext uri="{FF2B5EF4-FFF2-40B4-BE49-F238E27FC236}">
                <a16:creationId xmlns:a16="http://schemas.microsoft.com/office/drawing/2014/main" id="{3A620DEF-52C0-78A7-17CC-A0E42CC1D2B5}"/>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6" name="Slide Number Placeholder 6">
            <a:extLst>
              <a:ext uri="{FF2B5EF4-FFF2-40B4-BE49-F238E27FC236}">
                <a16:creationId xmlns:a16="http://schemas.microsoft.com/office/drawing/2014/main" id="{687B8C1A-D318-131E-FFF4-491E145FF8AE}"/>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12</a:t>
            </a:fld>
            <a:endParaRPr lang="en-US"/>
          </a:p>
        </p:txBody>
      </p:sp>
      <p:sp>
        <p:nvSpPr>
          <p:cNvPr id="5" name="Date Placeholder 4" hidden="1">
            <a:extLst>
              <a:ext uri="{FF2B5EF4-FFF2-40B4-BE49-F238E27FC236}">
                <a16:creationId xmlns:a16="http://schemas.microsoft.com/office/drawing/2014/main" id="{C89A67A3-070E-9D46-8676-7E9EA596A9F4}"/>
              </a:ext>
            </a:extLst>
          </p:cNvPr>
          <p:cNvSpPr>
            <a:spLocks noGrp="1"/>
          </p:cNvSpPr>
          <p:nvPr>
            <p:ph type="dt" sz="half" idx="10"/>
          </p:nvPr>
        </p:nvSpPr>
        <p:spPr>
          <a:xfrm>
            <a:off x="838200" y="6356350"/>
            <a:ext cx="2743200" cy="365125"/>
          </a:xfrm>
        </p:spPr>
        <p:txBody>
          <a:bodyPr/>
          <a:lstStyle/>
          <a:p>
            <a:pPr>
              <a:spcAft>
                <a:spcPts val="600"/>
              </a:spcAft>
            </a:pPr>
            <a:r>
              <a:rPr lang="en-US"/>
              <a:t>September 3, 20XX </a:t>
            </a:r>
          </a:p>
        </p:txBody>
      </p:sp>
    </p:spTree>
    <p:extLst>
      <p:ext uri="{BB962C8B-B14F-4D97-AF65-F5344CB8AC3E}">
        <p14:creationId xmlns:p14="http://schemas.microsoft.com/office/powerpoint/2010/main" val="290649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sp>
        <p:nvSpPr>
          <p:cNvPr id="1701" name="Google Shape;1701;p55"/>
          <p:cNvSpPr txBox="1">
            <a:spLocks noGrp="1"/>
          </p:cNvSpPr>
          <p:nvPr>
            <p:ph type="title"/>
          </p:nvPr>
        </p:nvSpPr>
        <p:spPr>
          <a:xfrm>
            <a:off x="914400" y="1371601"/>
            <a:ext cx="10363200" cy="1187570"/>
          </a:xfrm>
        </p:spPr>
        <p:txBody>
          <a:bodyPr spcFirstLastPara="1"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rtl="0">
              <a:spcBef>
                <a:spcPts val="0"/>
              </a:spcBef>
              <a:spcAft>
                <a:spcPts val="0"/>
              </a:spcAft>
              <a:buNone/>
            </a:pPr>
            <a:r>
              <a:rPr lang="en-US" sz="4000">
                <a:solidFill>
                  <a:schemeClr val="tx1"/>
                </a:solidFill>
              </a:rPr>
              <a:t>Build Hope from the Bottom up</a:t>
            </a:r>
          </a:p>
        </p:txBody>
      </p:sp>
      <p:sp>
        <p:nvSpPr>
          <p:cNvPr id="1708" name="Date Placeholder 3">
            <a:extLst>
              <a:ext uri="{FF2B5EF4-FFF2-40B4-BE49-F238E27FC236}">
                <a16:creationId xmlns:a16="http://schemas.microsoft.com/office/drawing/2014/main" id="{A15A24C8-D738-B9DF-6F43-3F69859BD8E6}"/>
              </a:ext>
            </a:extLst>
          </p:cNvPr>
          <p:cNvSpPr>
            <a:spLocks noGrp="1"/>
          </p:cNvSpPr>
          <p:nvPr>
            <p:ph type="dt" sz="half" idx="10"/>
          </p:nvPr>
        </p:nvSpPr>
        <p:spPr>
          <a:xfrm>
            <a:off x="912628" y="6356350"/>
            <a:ext cx="2743200" cy="365125"/>
          </a:xfrm>
        </p:spPr>
        <p:txBody>
          <a:bodyPr/>
          <a:lstStyle/>
          <a:p>
            <a:pPr>
              <a:spcAft>
                <a:spcPts val="600"/>
              </a:spcAft>
            </a:pPr>
            <a:fld id="{B904B505-2746-4D99-B088-2890D6CBD81A}" type="datetime1">
              <a:pPr>
                <a:spcAft>
                  <a:spcPts val="600"/>
                </a:spcAft>
              </a:pPr>
              <a:t>10/11/2025</a:t>
            </a:fld>
            <a:endParaRPr lang="en-US"/>
          </a:p>
        </p:txBody>
      </p:sp>
      <p:sp>
        <p:nvSpPr>
          <p:cNvPr id="1710" name="Footer Placeholder 4">
            <a:extLst>
              <a:ext uri="{FF2B5EF4-FFF2-40B4-BE49-F238E27FC236}">
                <a16:creationId xmlns:a16="http://schemas.microsoft.com/office/drawing/2014/main" id="{A2F6BED5-AE62-BE4A-6D0B-C50A5E921359}"/>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712" name="Slide Number Placeholder 5">
            <a:extLst>
              <a:ext uri="{FF2B5EF4-FFF2-40B4-BE49-F238E27FC236}">
                <a16:creationId xmlns:a16="http://schemas.microsoft.com/office/drawing/2014/main" id="{E1C86429-17E3-9FA5-0470-9FB6D47AABEA}"/>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13</a:t>
            </a:fld>
            <a:endParaRPr lang="en-US"/>
          </a:p>
        </p:txBody>
      </p:sp>
      <p:graphicFrame>
        <p:nvGraphicFramePr>
          <p:cNvPr id="1704" name="Google Shape;1702;p55">
            <a:extLst>
              <a:ext uri="{FF2B5EF4-FFF2-40B4-BE49-F238E27FC236}">
                <a16:creationId xmlns:a16="http://schemas.microsoft.com/office/drawing/2014/main" id="{9FA5BB6D-D4A3-2E54-78C7-D94A0B167802}"/>
              </a:ext>
            </a:extLst>
          </p:cNvPr>
          <p:cNvGraphicFramePr/>
          <p:nvPr>
            <p:extLst>
              <p:ext uri="{D42A27DB-BD31-4B8C-83A1-F6EECF244321}">
                <p14:modId xmlns:p14="http://schemas.microsoft.com/office/powerpoint/2010/main" val="63649814"/>
              </p:ext>
            </p:extLst>
          </p:nvPr>
        </p:nvGraphicFramePr>
        <p:xfrm>
          <a:off x="914399" y="2559171"/>
          <a:ext cx="10363200" cy="3382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7689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sp>
        <p:nvSpPr>
          <p:cNvPr id="1693" name="Google Shape;1693;p54"/>
          <p:cNvSpPr txBox="1">
            <a:spLocks noGrp="1"/>
          </p:cNvSpPr>
          <p:nvPr>
            <p:ph type="title"/>
          </p:nvPr>
        </p:nvSpPr>
        <p:spPr>
          <a:xfrm>
            <a:off x="914400" y="1371601"/>
            <a:ext cx="10363200" cy="1187570"/>
          </a:xfrm>
        </p:spPr>
        <p:txBody>
          <a:bodyPr spcFirstLastPara="1"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rtl="0">
              <a:spcBef>
                <a:spcPts val="0"/>
              </a:spcBef>
              <a:spcAft>
                <a:spcPts val="0"/>
              </a:spcAft>
              <a:buNone/>
            </a:pPr>
            <a:r>
              <a:rPr lang="en-US" sz="4000">
                <a:solidFill>
                  <a:schemeClr val="tx1"/>
                </a:solidFill>
              </a:rPr>
              <a:t>Mood Scaling </a:t>
            </a:r>
          </a:p>
        </p:txBody>
      </p:sp>
      <p:sp>
        <p:nvSpPr>
          <p:cNvPr id="1694" name="Google Shape;1694;p54"/>
          <p:cNvSpPr txBox="1">
            <a:spLocks noGrp="1"/>
          </p:cNvSpPr>
          <p:nvPr>
            <p:ph sz="half" idx="1"/>
          </p:nvPr>
        </p:nvSpPr>
        <p:spPr>
          <a:xfrm>
            <a:off x="914400" y="2849526"/>
            <a:ext cx="5105400" cy="3210479"/>
          </a:xfrm>
        </p:spPr>
        <p:txBody>
          <a:bodyPr spcFirstLastPara="1" lIns="121900" tIns="121900" rIns="121900" bIns="121900"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rtl="0">
              <a:spcBef>
                <a:spcPts val="0"/>
              </a:spcBef>
              <a:spcAft>
                <a:spcPts val="0"/>
              </a:spcAft>
              <a:buNone/>
            </a:pPr>
            <a:r>
              <a:rPr lang="en-US" sz="2000">
                <a:solidFill>
                  <a:schemeClr val="tx1"/>
                </a:solidFill>
              </a:rPr>
              <a:t>Strengths-based questions:</a:t>
            </a:r>
          </a:p>
          <a:p>
            <a:pPr marL="0" indent="0">
              <a:spcBef>
                <a:spcPts val="2133"/>
              </a:spcBef>
              <a:buNone/>
            </a:pPr>
            <a:r>
              <a:rPr lang="en-US" sz="2000" b="1">
                <a:solidFill>
                  <a:schemeClr val="tx1"/>
                </a:solidFill>
              </a:rPr>
              <a:t>What’s the best (or least low) mood you’ve ever had this week? </a:t>
            </a:r>
          </a:p>
          <a:p>
            <a:pPr marL="0" lvl="0" indent="0" rtl="0">
              <a:spcBef>
                <a:spcPts val="2133"/>
              </a:spcBef>
              <a:spcAft>
                <a:spcPts val="2133"/>
              </a:spcAft>
              <a:buNone/>
            </a:pPr>
            <a:r>
              <a:rPr lang="en-US" sz="2000" b="1">
                <a:solidFill>
                  <a:schemeClr val="tx1"/>
                </a:solidFill>
              </a:rPr>
              <a:t>What was happening that helped you have such a high mood?</a:t>
            </a:r>
          </a:p>
        </p:txBody>
      </p:sp>
      <p:pic>
        <p:nvPicPr>
          <p:cNvPr id="1695" name="Google Shape;1695;p54"/>
          <p:cNvPicPr preferRelativeResize="0"/>
          <p:nvPr/>
        </p:nvPicPr>
        <p:blipFill>
          <a:blip r:embed="rId3"/>
          <a:stretch>
            <a:fillRect/>
          </a:stretch>
        </p:blipFill>
        <p:spPr>
          <a:xfrm>
            <a:off x="6172200" y="3079144"/>
            <a:ext cx="5105400" cy="2751244"/>
          </a:xfrm>
          <a:prstGeom prst="rect">
            <a:avLst/>
          </a:prstGeom>
          <a:noFill/>
          <a:ln>
            <a:noFill/>
          </a:ln>
        </p:spPr>
      </p:pic>
      <p:sp>
        <p:nvSpPr>
          <p:cNvPr id="1700" name="Date Placeholder 4">
            <a:extLst>
              <a:ext uri="{FF2B5EF4-FFF2-40B4-BE49-F238E27FC236}">
                <a16:creationId xmlns:a16="http://schemas.microsoft.com/office/drawing/2014/main" id="{5C7A5B7B-345E-5FA3-67B0-84A4D32E297D}"/>
              </a:ext>
            </a:extLst>
          </p:cNvPr>
          <p:cNvSpPr>
            <a:spLocks noGrp="1"/>
          </p:cNvSpPr>
          <p:nvPr>
            <p:ph type="dt" sz="half" idx="10"/>
          </p:nvPr>
        </p:nvSpPr>
        <p:spPr>
          <a:xfrm>
            <a:off x="912628" y="6356350"/>
            <a:ext cx="2743200" cy="365125"/>
          </a:xfrm>
        </p:spPr>
        <p:txBody>
          <a:bodyPr/>
          <a:lstStyle/>
          <a:p>
            <a:pPr>
              <a:spcAft>
                <a:spcPts val="600"/>
              </a:spcAft>
            </a:pPr>
            <a:fld id="{99D207C1-DEB8-44FE-B938-781F6126C4AC}" type="datetime1">
              <a:pPr>
                <a:spcAft>
                  <a:spcPts val="600"/>
                </a:spcAft>
              </a:pPr>
              <a:t>10/11/2025</a:t>
            </a:fld>
            <a:endParaRPr lang="en-US"/>
          </a:p>
        </p:txBody>
      </p:sp>
      <p:sp>
        <p:nvSpPr>
          <p:cNvPr id="1702" name="Footer Placeholder 5">
            <a:extLst>
              <a:ext uri="{FF2B5EF4-FFF2-40B4-BE49-F238E27FC236}">
                <a16:creationId xmlns:a16="http://schemas.microsoft.com/office/drawing/2014/main" id="{AA759C86-E7B5-8F7B-8CDA-20E30BD64E67}"/>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704" name="Slide Number Placeholder 6">
            <a:extLst>
              <a:ext uri="{FF2B5EF4-FFF2-40B4-BE49-F238E27FC236}">
                <a16:creationId xmlns:a16="http://schemas.microsoft.com/office/drawing/2014/main" id="{9F437C23-71EB-1E49-CB78-76453B83F59F}"/>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14</a:t>
            </a:fld>
            <a:endParaRPr lang="en-US"/>
          </a:p>
        </p:txBody>
      </p:sp>
    </p:spTree>
    <p:extLst>
      <p:ext uri="{BB962C8B-B14F-4D97-AF65-F5344CB8AC3E}">
        <p14:creationId xmlns:p14="http://schemas.microsoft.com/office/powerpoint/2010/main" val="2202763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4"/>
        <p:cNvGrpSpPr/>
        <p:nvPr/>
      </p:nvGrpSpPr>
      <p:grpSpPr>
        <a:xfrm>
          <a:off x="0" y="0"/>
          <a:ext cx="0" cy="0"/>
          <a:chOff x="0" y="0"/>
          <a:chExt cx="0" cy="0"/>
        </a:xfrm>
      </p:grpSpPr>
      <p:sp>
        <p:nvSpPr>
          <p:cNvPr id="1715" name="Google Shape;1715;p57"/>
          <p:cNvSpPr txBox="1">
            <a:spLocks noGrp="1"/>
          </p:cNvSpPr>
          <p:nvPr>
            <p:ph type="title"/>
          </p:nvPr>
        </p:nvSpPr>
        <p:spPr>
          <a:xfrm>
            <a:off x="912628" y="1463038"/>
            <a:ext cx="3859397" cy="1471548"/>
          </a:xfrm>
        </p:spPr>
        <p:txBody>
          <a:bodyPr spcFirstLastPara="1"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rtl="0">
              <a:spcBef>
                <a:spcPts val="0"/>
              </a:spcBef>
              <a:spcAft>
                <a:spcPts val="0"/>
              </a:spcAft>
              <a:buNone/>
            </a:pPr>
            <a:r>
              <a:rPr lang="en-US" sz="3200" b="1">
                <a:solidFill>
                  <a:schemeClr val="tx1"/>
                </a:solidFill>
              </a:rPr>
              <a:t>Magic Wand Assessment</a:t>
            </a:r>
          </a:p>
        </p:txBody>
      </p:sp>
      <p:pic>
        <p:nvPicPr>
          <p:cNvPr id="1717" name="Google Shape;1717;p57"/>
          <p:cNvPicPr preferRelativeResize="0"/>
          <p:nvPr/>
        </p:nvPicPr>
        <p:blipFill>
          <a:blip r:embed="rId3"/>
          <a:stretch>
            <a:fillRect/>
          </a:stretch>
        </p:blipFill>
        <p:spPr>
          <a:xfrm>
            <a:off x="5820230" y="987425"/>
            <a:ext cx="4898115" cy="4873625"/>
          </a:xfrm>
          <a:prstGeom prst="rect">
            <a:avLst/>
          </a:prstGeom>
          <a:noFill/>
          <a:ln>
            <a:noFill/>
          </a:ln>
        </p:spPr>
      </p:pic>
      <p:sp>
        <p:nvSpPr>
          <p:cNvPr id="1716" name="Google Shape;1716;p57"/>
          <p:cNvSpPr txBox="1">
            <a:spLocks noGrp="1"/>
          </p:cNvSpPr>
          <p:nvPr>
            <p:ph type="body" sz="half" idx="2"/>
          </p:nvPr>
        </p:nvSpPr>
        <p:spPr>
          <a:xfrm>
            <a:off x="912628" y="2934586"/>
            <a:ext cx="3859397" cy="2934401"/>
          </a:xfrm>
        </p:spPr>
        <p:txBody>
          <a:bodyPr spcFirstLastPara="1" lIns="121900" tIns="121900" rIns="121900" bIns="121900"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rtl="0">
              <a:spcBef>
                <a:spcPts val="0"/>
              </a:spcBef>
              <a:spcAft>
                <a:spcPts val="0"/>
              </a:spcAft>
              <a:buNone/>
            </a:pPr>
            <a:r>
              <a:rPr lang="en-US" sz="1600" i="1">
                <a:solidFill>
                  <a:schemeClr val="tx1"/>
                </a:solidFill>
              </a:rPr>
              <a:t>What’s the one thing that would reduce your risk of suicide?</a:t>
            </a:r>
          </a:p>
          <a:p>
            <a:pPr marL="0" lvl="0" indent="0" rtl="0">
              <a:spcBef>
                <a:spcPts val="2133"/>
              </a:spcBef>
              <a:spcAft>
                <a:spcPts val="2133"/>
              </a:spcAft>
              <a:buNone/>
            </a:pPr>
            <a:r>
              <a:rPr lang="en-US" sz="1600">
                <a:solidFill>
                  <a:schemeClr val="tx1"/>
                </a:solidFill>
              </a:rPr>
              <a:t>Some of the answers won’t be attainable… They still guide treatment and intervention focus.</a:t>
            </a:r>
          </a:p>
        </p:txBody>
      </p:sp>
      <p:sp>
        <p:nvSpPr>
          <p:cNvPr id="1728" name="Date Placeholder 4">
            <a:extLst>
              <a:ext uri="{FF2B5EF4-FFF2-40B4-BE49-F238E27FC236}">
                <a16:creationId xmlns:a16="http://schemas.microsoft.com/office/drawing/2014/main" id="{D8156DFB-5C52-B13E-D820-BB1CA47B4988}"/>
              </a:ext>
            </a:extLst>
          </p:cNvPr>
          <p:cNvSpPr>
            <a:spLocks noGrp="1"/>
          </p:cNvSpPr>
          <p:nvPr>
            <p:ph type="dt" sz="half" idx="10"/>
          </p:nvPr>
        </p:nvSpPr>
        <p:spPr>
          <a:xfrm>
            <a:off x="912628" y="6356350"/>
            <a:ext cx="2743200" cy="365125"/>
          </a:xfrm>
        </p:spPr>
        <p:txBody>
          <a:bodyPr/>
          <a:lstStyle/>
          <a:p>
            <a:pPr>
              <a:spcAft>
                <a:spcPts val="600"/>
              </a:spcAft>
            </a:pPr>
            <a:fld id="{2A282BFE-90A1-4374-8294-88CE04762F28}" type="datetime1">
              <a:pPr>
                <a:spcAft>
                  <a:spcPts val="600"/>
                </a:spcAft>
              </a:pPr>
              <a:t>10/11/2025</a:t>
            </a:fld>
            <a:endParaRPr lang="en-US"/>
          </a:p>
        </p:txBody>
      </p:sp>
      <p:sp>
        <p:nvSpPr>
          <p:cNvPr id="1729" name="Footer Placeholder 5">
            <a:extLst>
              <a:ext uri="{FF2B5EF4-FFF2-40B4-BE49-F238E27FC236}">
                <a16:creationId xmlns:a16="http://schemas.microsoft.com/office/drawing/2014/main" id="{E3185561-D8B0-2D3E-8C09-D2509E1C1BD7}"/>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730" name="Slide Number Placeholder 6">
            <a:extLst>
              <a:ext uri="{FF2B5EF4-FFF2-40B4-BE49-F238E27FC236}">
                <a16:creationId xmlns:a16="http://schemas.microsoft.com/office/drawing/2014/main" id="{5D517C1E-FB20-1341-712B-E85E8438688F}"/>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15</a:t>
            </a:fld>
            <a:endParaRPr lang="en-US"/>
          </a:p>
        </p:txBody>
      </p:sp>
    </p:spTree>
    <p:extLst>
      <p:ext uri="{BB962C8B-B14F-4D97-AF65-F5344CB8AC3E}">
        <p14:creationId xmlns:p14="http://schemas.microsoft.com/office/powerpoint/2010/main" val="1387601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831954" y="1114634"/>
            <a:ext cx="10515600" cy="737534"/>
          </a:xfrm>
        </p:spPr>
        <p:txBody>
          <a:bodyPr vert="horz" lIns="91440" tIns="45720" rIns="91440" bIns="45720" rtlCol="0" anchor="ctr">
            <a:normAutofit/>
          </a:bodyPr>
          <a:lstStyle/>
          <a:p>
            <a:r>
              <a:rPr lang="en-US" altLang="en-US" sz="2400" kern="1200" dirty="0">
                <a:latin typeface="+mj-lt"/>
                <a:ea typeface="+mj-ea"/>
                <a:cs typeface="+mj-cs"/>
              </a:rPr>
              <a:t>Strengths-Based Principles – </a:t>
            </a:r>
            <a:r>
              <a:rPr lang="en-US" altLang="en-US" sz="2400" dirty="0"/>
              <a:t>4</a:t>
            </a:r>
            <a:endParaRPr lang="en-US" sz="2400" kern="1200" dirty="0">
              <a:latin typeface="+mj-lt"/>
              <a:ea typeface="+mj-ea"/>
              <a:cs typeface="+mj-cs"/>
            </a:endParaRPr>
          </a:p>
        </p:txBody>
      </p:sp>
      <p:pic>
        <p:nvPicPr>
          <p:cNvPr id="10" name="Picture 9" descr="One person helping other person climb up a rock">
            <a:extLst>
              <a:ext uri="{FF2B5EF4-FFF2-40B4-BE49-F238E27FC236}">
                <a16:creationId xmlns:a16="http://schemas.microsoft.com/office/drawing/2014/main" id="{677016A0-DEF5-D9F2-E51D-BB702AF60DA4}"/>
              </a:ext>
            </a:extLst>
          </p:cNvPr>
          <p:cNvPicPr>
            <a:picLocks noChangeAspect="1"/>
          </p:cNvPicPr>
          <p:nvPr/>
        </p:nvPicPr>
        <p:blipFill rotWithShape="1">
          <a:blip r:embed="rId3"/>
          <a:srcRect l="7183" r="25992"/>
          <a:stretch/>
        </p:blipFill>
        <p:spPr>
          <a:xfrm>
            <a:off x="833367" y="2881638"/>
            <a:ext cx="3492591" cy="3488672"/>
          </a:xfrm>
          <a:prstGeom prst="rect">
            <a:avLst/>
          </a:prstGeom>
          <a:noFill/>
        </p:spPr>
      </p:pic>
      <p:sp>
        <p:nvSpPr>
          <p:cNvPr id="7" name="TextBox 6">
            <a:extLst>
              <a:ext uri="{FF2B5EF4-FFF2-40B4-BE49-F238E27FC236}">
                <a16:creationId xmlns:a16="http://schemas.microsoft.com/office/drawing/2014/main" id="{18400524-70DF-73CC-F8DD-F57E803122F1}"/>
              </a:ext>
            </a:extLst>
          </p:cNvPr>
          <p:cNvSpPr txBox="1"/>
          <p:nvPr/>
        </p:nvSpPr>
        <p:spPr>
          <a:xfrm>
            <a:off x="4632401" y="3056524"/>
            <a:ext cx="6459071" cy="4351338"/>
          </a:xfrm>
          <a:prstGeom prst="rect">
            <a:avLst/>
          </a:prstGeom>
        </p:spPr>
        <p:txBody>
          <a:bodyPr vert="horz" lIns="91440" tIns="45720" rIns="91440" bIns="45720" rtlCol="0" anchorCtr="0">
            <a:normAutofit/>
          </a:bodyPr>
          <a:lstStyle/>
          <a:p>
            <a:pPr marL="228600" indent="-228600">
              <a:lnSpc>
                <a:spcPct val="90000"/>
              </a:lnSpc>
              <a:spcBef>
                <a:spcPts val="1000"/>
              </a:spcBef>
              <a:buFont typeface="Arial" panose="020B0604020202020204" pitchFamily="34" charset="0"/>
              <a:buChar char="•"/>
              <a:defRPr/>
            </a:pPr>
            <a:r>
              <a:rPr lang="en-US" sz="2600"/>
              <a:t>Recognizing the immense stress we carry in this role, we practice excellent self-care, including evidence-based happiness activities.</a:t>
            </a:r>
          </a:p>
          <a:p>
            <a:pPr marL="228600" indent="-228600">
              <a:lnSpc>
                <a:spcPct val="90000"/>
              </a:lnSpc>
              <a:spcBef>
                <a:spcPts val="1000"/>
              </a:spcBef>
              <a:buFont typeface="Arial" panose="020B0604020202020204" pitchFamily="34" charset="0"/>
              <a:buChar char="•"/>
              <a:defRPr/>
            </a:pPr>
            <a:r>
              <a:rPr lang="en-US" sz="2600"/>
              <a:t>We support each other.</a:t>
            </a:r>
          </a:p>
          <a:p>
            <a:pPr marL="228600" indent="-228600">
              <a:lnSpc>
                <a:spcPct val="90000"/>
              </a:lnSpc>
              <a:spcBef>
                <a:spcPts val="1000"/>
              </a:spcBef>
              <a:buFont typeface="Arial" panose="020B0604020202020204" pitchFamily="34" charset="0"/>
              <a:buChar char="•"/>
              <a:defRPr/>
            </a:pPr>
            <a:r>
              <a:rPr lang="en-US" sz="2600"/>
              <a:t>We acknowledge and talk about our own emotional challenges.</a:t>
            </a:r>
          </a:p>
          <a:p>
            <a:pPr marL="228600" indent="-228600">
              <a:lnSpc>
                <a:spcPct val="90000"/>
              </a:lnSpc>
              <a:spcBef>
                <a:spcPts val="1000"/>
              </a:spcBef>
              <a:buFont typeface="Arial" panose="020B0604020202020204" pitchFamily="34" charset="0"/>
              <a:buChar char="•"/>
              <a:defRPr/>
            </a:pPr>
            <a:r>
              <a:rPr lang="en-US" sz="2600"/>
              <a:t>We use the skills we teach.</a:t>
            </a:r>
          </a:p>
        </p:txBody>
      </p:sp>
      <p:sp>
        <p:nvSpPr>
          <p:cNvPr id="3" name="TextBox 2">
            <a:extLst>
              <a:ext uri="{FF2B5EF4-FFF2-40B4-BE49-F238E27FC236}">
                <a16:creationId xmlns:a16="http://schemas.microsoft.com/office/drawing/2014/main" id="{B232377A-C439-0416-7481-AA9A69C1B73A}"/>
              </a:ext>
            </a:extLst>
          </p:cNvPr>
          <p:cNvSpPr txBox="1"/>
          <p:nvPr/>
        </p:nvSpPr>
        <p:spPr>
          <a:xfrm>
            <a:off x="835555" y="1944313"/>
            <a:ext cx="8924365" cy="769441"/>
          </a:xfrm>
          <a:prstGeom prst="rect">
            <a:avLst/>
          </a:prstGeom>
          <a:noFill/>
        </p:spPr>
        <p:txBody>
          <a:bodyPr wrap="square" rtlCol="0">
            <a:spAutoFit/>
          </a:bodyPr>
          <a:lstStyle/>
          <a:p>
            <a:r>
              <a:rPr lang="en-US" sz="4400" b="1"/>
              <a:t>Prioritize Counselor Well-being</a:t>
            </a:r>
          </a:p>
        </p:txBody>
      </p:sp>
    </p:spTree>
    <p:extLst>
      <p:ext uri="{BB962C8B-B14F-4D97-AF65-F5344CB8AC3E}">
        <p14:creationId xmlns:p14="http://schemas.microsoft.com/office/powerpoint/2010/main" val="852416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5C8B8-EF4C-8B66-39C4-ADFB7B98DBB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97DC2DB-F954-52CE-CEA5-69A990ED28EA}"/>
              </a:ext>
            </a:extLst>
          </p:cNvPr>
          <p:cNvSpPr>
            <a:spLocks noGrp="1"/>
          </p:cNvSpPr>
          <p:nvPr>
            <p:ph type="title"/>
          </p:nvPr>
        </p:nvSpPr>
        <p:spPr>
          <a:xfrm>
            <a:off x="914400" y="1371601"/>
            <a:ext cx="10363200" cy="1187570"/>
          </a:xfrm>
        </p:spPr>
        <p:txBody>
          <a:bodyPr vert="horz" lIns="91440" tIns="45720" rIns="91440" bIns="45720" rtlCol="0" anchor="t">
            <a:normAutofit fontScale="90000"/>
          </a:bodyPr>
          <a:lstStyle/>
          <a:p>
            <a:pPr>
              <a:lnSpc>
                <a:spcPct val="90000"/>
              </a:lnSpc>
            </a:pPr>
            <a:r>
              <a:rPr lang="en-US" altLang="en-US" sz="3700" kern="1200" dirty="0">
                <a:latin typeface="+mj-lt"/>
                <a:ea typeface="+mj-ea"/>
                <a:cs typeface="+mj-cs"/>
              </a:rPr>
              <a:t>Strengths-Based Principles – 4</a:t>
            </a:r>
            <a:br>
              <a:rPr lang="en-US" altLang="en-US" sz="3700" kern="1200" dirty="0"/>
            </a:br>
            <a:br>
              <a:rPr lang="en-US" altLang="en-US" sz="3700" dirty="0"/>
            </a:br>
            <a:r>
              <a:rPr lang="en-US" sz="3700" b="1" kern="1200" dirty="0">
                <a:solidFill>
                  <a:srgbClr val="FF0000"/>
                </a:solidFill>
                <a:latin typeface="+mj-lt"/>
                <a:ea typeface="+mj-ea"/>
                <a:cs typeface="+mj-cs"/>
              </a:rPr>
              <a:t>Challenges: Prioritize Counselor Well-being</a:t>
            </a:r>
          </a:p>
        </p:txBody>
      </p:sp>
      <p:sp>
        <p:nvSpPr>
          <p:cNvPr id="6" name="Google Shape;1716;p57">
            <a:extLst>
              <a:ext uri="{FF2B5EF4-FFF2-40B4-BE49-F238E27FC236}">
                <a16:creationId xmlns:a16="http://schemas.microsoft.com/office/drawing/2014/main" id="{A20D35F6-B5AE-3F5A-1263-199C2DB18E6E}"/>
              </a:ext>
            </a:extLst>
          </p:cNvPr>
          <p:cNvSpPr txBox="1">
            <a:spLocks/>
          </p:cNvSpPr>
          <p:nvPr/>
        </p:nvSpPr>
        <p:spPr>
          <a:xfrm>
            <a:off x="914400" y="2849526"/>
            <a:ext cx="5105400" cy="3210479"/>
          </a:xfrm>
          <a:prstGeom prst="rect">
            <a:avLst/>
          </a:prstGeom>
        </p:spPr>
        <p:txBody>
          <a:bodyPr spcFirstLastPara="1" vert="horz" lIns="91440" tIns="45720" rIns="91440" bIns="45720" rtlCol="0" anchorCtr="0">
            <a:normAutofit/>
          </a:bodyPr>
          <a:lstStyle>
            <a:defPPr marR="0" lvl="0" algn="l" rtl="0">
              <a:lnSpc>
                <a:spcPct val="100000"/>
              </a:lnSpc>
              <a:spcBef>
                <a:spcPts val="0"/>
              </a:spcBef>
              <a:spcAft>
                <a:spcPts val="0"/>
              </a:spcAft>
              <a:defRPr/>
            </a:defPPr>
            <a:lvl1pPr marL="228600" marR="0" lvl="0"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1pPr>
            <a:lvl2pPr marL="685800" marR="0" lvl="1"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2pPr>
            <a:lvl3pPr marL="1143000" marR="0" lvl="2"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3pPr>
            <a:lvl4pPr marL="1600200" marR="0" lvl="3"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4pPr>
            <a:lvl5pPr marL="2057400" marR="0" lvl="4"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5pPr>
            <a:lvl6pPr marL="2514600" marR="0" lvl="5"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6pPr>
            <a:lvl7pPr marL="2971800" marR="0" lvl="6"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7pPr>
            <a:lvl8pPr marL="3429000" marR="0" lvl="7"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8pPr>
            <a:lvl9pPr marL="3886200" marR="0" lvl="8"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9pPr>
          </a:lstStyle>
          <a:p>
            <a:pPr>
              <a:lnSpc>
                <a:spcPct val="120000"/>
              </a:lnSpc>
              <a:spcBef>
                <a:spcPts val="1000"/>
              </a:spcBef>
              <a:buSzPct val="87000"/>
              <a:buFont typeface="Arial" panose="020B0604020202020204" pitchFamily="34" charset="0"/>
              <a:buChar char="•"/>
            </a:pPr>
            <a:r>
              <a:rPr lang="en-US" sz="2000" i="1">
                <a:solidFill>
                  <a:schemeClr val="tx1"/>
                </a:solidFill>
                <a:latin typeface="+mn-lt"/>
                <a:ea typeface="+mn-ea"/>
                <a:cs typeface="+mn-cs"/>
              </a:rPr>
              <a:t>Burnout</a:t>
            </a:r>
            <a:endParaRPr lang="en-US" sz="2000">
              <a:solidFill>
                <a:schemeClr val="tx1"/>
              </a:solidFill>
              <a:latin typeface="+mn-lt"/>
              <a:ea typeface="+mn-ea"/>
              <a:cs typeface="+mn-cs"/>
            </a:endParaRPr>
          </a:p>
        </p:txBody>
      </p:sp>
      <p:pic>
        <p:nvPicPr>
          <p:cNvPr id="2" name="Content Placeholder 1" descr="Feeling Burnt Out at Work? You're Not Alone. | Portland Monthly">
            <a:extLst>
              <a:ext uri="{FF2B5EF4-FFF2-40B4-BE49-F238E27FC236}">
                <a16:creationId xmlns:a16="http://schemas.microsoft.com/office/drawing/2014/main" id="{101A168A-6354-0FF2-D15C-7AE2526A382F}"/>
              </a:ext>
            </a:extLst>
          </p:cNvPr>
          <p:cNvPicPr>
            <a:picLocks noGrp="1" noChangeAspect="1"/>
          </p:cNvPicPr>
          <p:nvPr>
            <p:ph sz="half" idx="2"/>
          </p:nvPr>
        </p:nvPicPr>
        <p:blipFill>
          <a:blip r:embed="rId3"/>
          <a:stretch>
            <a:fillRect/>
          </a:stretch>
        </p:blipFill>
        <p:spPr>
          <a:xfrm>
            <a:off x="6172200" y="2917846"/>
            <a:ext cx="5105400" cy="3073839"/>
          </a:xfrm>
          <a:prstGeom prst="rect">
            <a:avLst/>
          </a:prstGeom>
          <a:noFill/>
        </p:spPr>
      </p:pic>
      <p:sp>
        <p:nvSpPr>
          <p:cNvPr id="12" name="Date Placeholder 4">
            <a:extLst>
              <a:ext uri="{FF2B5EF4-FFF2-40B4-BE49-F238E27FC236}">
                <a16:creationId xmlns:a16="http://schemas.microsoft.com/office/drawing/2014/main" id="{E70BD3D6-C1A4-42DE-11CD-4FF1004825E7}"/>
              </a:ext>
            </a:extLst>
          </p:cNvPr>
          <p:cNvSpPr>
            <a:spLocks noGrp="1"/>
          </p:cNvSpPr>
          <p:nvPr>
            <p:ph type="dt" sz="half" idx="10"/>
          </p:nvPr>
        </p:nvSpPr>
        <p:spPr>
          <a:xfrm>
            <a:off x="912628" y="6356350"/>
            <a:ext cx="2743200" cy="365125"/>
          </a:xfrm>
        </p:spPr>
        <p:txBody>
          <a:bodyPr/>
          <a:lstStyle/>
          <a:p>
            <a:pPr>
              <a:spcAft>
                <a:spcPts val="600"/>
              </a:spcAft>
            </a:pPr>
            <a:fld id="{F8A3E586-6E00-44D1-9627-0FCE3471E3B1}" type="datetime1">
              <a:pPr>
                <a:spcAft>
                  <a:spcPts val="600"/>
                </a:spcAft>
              </a:pPr>
              <a:t>10/11/2025</a:t>
            </a:fld>
            <a:endParaRPr lang="en-US"/>
          </a:p>
        </p:txBody>
      </p:sp>
      <p:sp>
        <p:nvSpPr>
          <p:cNvPr id="14" name="Footer Placeholder 5">
            <a:extLst>
              <a:ext uri="{FF2B5EF4-FFF2-40B4-BE49-F238E27FC236}">
                <a16:creationId xmlns:a16="http://schemas.microsoft.com/office/drawing/2014/main" id="{496291B3-47A7-28EF-FD70-FA84C32C8C11}"/>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16" name="Slide Number Placeholder 6">
            <a:extLst>
              <a:ext uri="{FF2B5EF4-FFF2-40B4-BE49-F238E27FC236}">
                <a16:creationId xmlns:a16="http://schemas.microsoft.com/office/drawing/2014/main" id="{ADF941CB-6D74-03D8-CD6E-A02DC94DFFA0}"/>
              </a:ext>
            </a:extLst>
          </p:cNvPr>
          <p:cNvSpPr>
            <a:spLocks noGrp="1"/>
          </p:cNvSpPr>
          <p:nvPr>
            <p:ph type="sldNum" sz="quarter" idx="12"/>
          </p:nvPr>
        </p:nvSpPr>
        <p:spPr>
          <a:xfrm>
            <a:off x="10807995" y="6356350"/>
            <a:ext cx="723014" cy="365125"/>
          </a:xfrm>
        </p:spPr>
        <p:txBody>
          <a:bodyPr/>
          <a:lstStyle/>
          <a:p>
            <a:pPr>
              <a:spcAft>
                <a:spcPts val="600"/>
              </a:spcAft>
            </a:pPr>
            <a:fld id="{70C12960-6E85-460F-B6E3-5B82CB31AF3D}" type="slidenum">
              <a:rPr lang="en-US" dirty="0"/>
              <a:pPr>
                <a:spcAft>
                  <a:spcPts val="600"/>
                </a:spcAft>
              </a:pPr>
              <a:t>17</a:t>
            </a:fld>
            <a:endParaRPr lang="en-US"/>
          </a:p>
        </p:txBody>
      </p:sp>
      <p:sp>
        <p:nvSpPr>
          <p:cNvPr id="5" name="Date Placeholder 4" hidden="1">
            <a:extLst>
              <a:ext uri="{FF2B5EF4-FFF2-40B4-BE49-F238E27FC236}">
                <a16:creationId xmlns:a16="http://schemas.microsoft.com/office/drawing/2014/main" id="{F5960898-4AE0-0AB8-16FA-3DDAB7B30953}"/>
              </a:ext>
            </a:extLst>
          </p:cNvPr>
          <p:cNvSpPr>
            <a:spLocks noGrp="1"/>
          </p:cNvSpPr>
          <p:nvPr>
            <p:ph type="dt" sz="half" idx="10"/>
          </p:nvPr>
        </p:nvSpPr>
        <p:spPr>
          <a:xfrm>
            <a:off x="838200" y="6356350"/>
            <a:ext cx="2743200" cy="365125"/>
          </a:xfrm>
        </p:spPr>
        <p:txBody>
          <a:bodyPr/>
          <a:lstStyle/>
          <a:p>
            <a:pPr>
              <a:spcAft>
                <a:spcPts val="600"/>
              </a:spcAft>
            </a:pPr>
            <a:r>
              <a:rPr lang="en-US"/>
              <a:t>September 3, 20XX </a:t>
            </a:r>
          </a:p>
        </p:txBody>
      </p:sp>
    </p:spTree>
    <p:extLst>
      <p:ext uri="{BB962C8B-B14F-4D97-AF65-F5344CB8AC3E}">
        <p14:creationId xmlns:p14="http://schemas.microsoft.com/office/powerpoint/2010/main" val="263221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g34cee49dce1_0_27"/>
          <p:cNvSpPr txBox="1">
            <a:spLocks noGrp="1"/>
          </p:cNvSpPr>
          <p:nvPr>
            <p:ph type="title"/>
          </p:nvPr>
        </p:nvSpPr>
        <p:spPr>
          <a:xfrm>
            <a:off x="1451579" y="804519"/>
            <a:ext cx="9603300" cy="10491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4000" b="1" u="sng"/>
              <a:t>Resources</a:t>
            </a:r>
            <a:endParaRPr sz="4000" b="1" u="sng"/>
          </a:p>
        </p:txBody>
      </p:sp>
      <p:sp>
        <p:nvSpPr>
          <p:cNvPr id="754" name="Google Shape;754;g34cee49dce1_0_27"/>
          <p:cNvSpPr txBox="1">
            <a:spLocks noGrp="1"/>
          </p:cNvSpPr>
          <p:nvPr>
            <p:ph idx="1"/>
          </p:nvPr>
        </p:nvSpPr>
        <p:spPr>
          <a:xfrm>
            <a:off x="1451579" y="2015732"/>
            <a:ext cx="9603300" cy="3450600"/>
          </a:xfrm>
          <a:prstGeom prst="rect">
            <a:avLst/>
          </a:prstGeom>
        </p:spPr>
        <p:txBody>
          <a:bodyPr spcFirstLastPara="1" wrap="square" lIns="91425" tIns="45700" rIns="91425" bIns="45700" anchor="t" anchorCtr="0">
            <a:normAutofit/>
          </a:bodyPr>
          <a:lstStyle/>
          <a:p>
            <a:pPr fontAlgn="base"/>
            <a:r>
              <a:rPr lang="en-US" u="sng">
                <a:hlinkClick r:id="rId3"/>
              </a:rPr>
              <a:t>https://montanahappinessproject.com/</a:t>
            </a:r>
            <a:r>
              <a:rPr lang="en-US"/>
              <a:t>​</a:t>
            </a:r>
          </a:p>
          <a:p>
            <a:pPr marL="0" indent="0" fontAlgn="base">
              <a:buNone/>
            </a:pPr>
            <a:endParaRPr lang="en-US"/>
          </a:p>
          <a:p>
            <a:pPr fontAlgn="base"/>
            <a:r>
              <a:rPr lang="en-US" u="sng">
                <a:hlinkClick r:id="rId4"/>
              </a:rPr>
              <a:t>https://johnsommersflanagan.com/ </a:t>
            </a:r>
            <a:endParaRPr lang="en-US" u="sng"/>
          </a:p>
          <a:p>
            <a:pPr fontAlgn="base"/>
            <a:endParaRPr lang="en-US" u="sng"/>
          </a:p>
          <a:p>
            <a:pPr fontAlgn="base"/>
            <a:r>
              <a:rPr lang="en-US">
                <a:hlinkClick r:id="rId5"/>
              </a:rPr>
              <a:t>https://www.umt.edu/education/specunits/cape/</a:t>
            </a:r>
            <a:endParaRPr lang="en-US"/>
          </a:p>
          <a:p>
            <a:pPr fontAlgn="base"/>
            <a:endParaRPr lang="en-US"/>
          </a:p>
          <a:p>
            <a:pPr marL="0" lvl="0" indent="0" algn="l" rtl="0">
              <a:spcBef>
                <a:spcPts val="1000"/>
              </a:spcBef>
              <a:spcAft>
                <a:spcPts val="0"/>
              </a:spcAft>
              <a:buNone/>
            </a:pPr>
            <a:endParaRPr/>
          </a:p>
        </p:txBody>
      </p:sp>
    </p:spTree>
  </p:cSld>
  <p:clrMapOvr>
    <a:masterClrMapping/>
  </p:clrMapOvr>
</p:sld>
</file>

<file path=ppt/theme/theme1.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24811DFDEFF74E96676523070E1E4E" ma:contentTypeVersion="10" ma:contentTypeDescription="Create a new document." ma:contentTypeScope="" ma:versionID="6308f766a079525f9fedd3b89ede45f6">
  <xsd:schema xmlns:xsd="http://www.w3.org/2001/XMLSchema" xmlns:xs="http://www.w3.org/2001/XMLSchema" xmlns:p="http://schemas.microsoft.com/office/2006/metadata/properties" xmlns:ns2="e0545e04-5dfd-4d0b-92bc-e0437c5e8175" xmlns:ns3="ce42f61e-2f36-4555-8299-ec5d37fa6dd5" targetNamespace="http://schemas.microsoft.com/office/2006/metadata/properties" ma:root="true" ma:fieldsID="0cd490f245d31bf13661220804b64e1a" ns2:_="" ns3:_="">
    <xsd:import namespace="e0545e04-5dfd-4d0b-92bc-e0437c5e8175"/>
    <xsd:import namespace="ce42f61e-2f36-4555-8299-ec5d37fa6dd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545e04-5dfd-4d0b-92bc-e0437c5e8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2dd9a6-8483-4555-a8f4-00fbe5822b5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42f61e-2f36-4555-8299-ec5d37fa6dd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08f380-e065-4004-9874-baaadb66c24b}" ma:internalName="TaxCatchAll" ma:showField="CatchAllData" ma:web="ce42f61e-2f36-4555-8299-ec5d37fa6d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e42f61e-2f36-4555-8299-ec5d37fa6dd5" xsi:nil="true"/>
    <lcf76f155ced4ddcb4097134ff3c332f xmlns="e0545e04-5dfd-4d0b-92bc-e0437c5e817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D5CBA9-F33E-4639-83B2-2111FE0A7F1A}">
  <ds:schemaRefs>
    <ds:schemaRef ds:uri="ce42f61e-2f36-4555-8299-ec5d37fa6dd5"/>
    <ds:schemaRef ds:uri="e0545e04-5dfd-4d0b-92bc-e0437c5e8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11F6B30-6F72-4D3D-990B-6FB3CA42B33E}">
  <ds:schemaRefs>
    <ds:schemaRef ds:uri="ce42f61e-2f36-4555-8299-ec5d37fa6dd5"/>
    <ds:schemaRef ds:uri="e0545e04-5dfd-4d0b-92bc-e0437c5e817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8C67A9E-C3CE-4CD0-A578-9879DBBFB5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18</Slides>
  <Notes>16</Notes>
  <HiddenSlides>1</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DashVTI</vt:lpstr>
      <vt:lpstr>Integrating Strengths Based Suicide Assessment into Traditional Approaches</vt:lpstr>
      <vt:lpstr>Why a Strengths-Based Approach?</vt:lpstr>
      <vt:lpstr>Medical Model vs. Strengths-Based  [Let’s embrace both]</vt:lpstr>
      <vt:lpstr>Strengths-Based Principles – I </vt:lpstr>
      <vt:lpstr>Strengths-Based Principles – I   Challenges: Normalize Distress and Assess Whole Person</vt:lpstr>
      <vt:lpstr>PowerPoint Presentation</vt:lpstr>
      <vt:lpstr>Strengths-Based Principles – 2  Value Relationship Over Formulas</vt:lpstr>
      <vt:lpstr>*Predicting Suicide</vt:lpstr>
      <vt:lpstr>PowerPoint Presentation</vt:lpstr>
      <vt:lpstr>Strengths-Based Principles – II   Challenges: Value Relationship Over Formulas</vt:lpstr>
      <vt:lpstr>Strengths-Based Principles – 3 </vt:lpstr>
      <vt:lpstr>Strengths-Based Principles – III   Challenges: Collaborate, Elicit Strengths and Focus on Hope</vt:lpstr>
      <vt:lpstr>Build Hope from the Bottom up</vt:lpstr>
      <vt:lpstr>Mood Scaling </vt:lpstr>
      <vt:lpstr>Magic Wand Assessment</vt:lpstr>
      <vt:lpstr>Strengths-Based Principles – 4</vt:lpstr>
      <vt:lpstr>Strengths-Based Principles – 4  Challenges: Prioritize Counselor Well-being</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182</cp:revision>
  <dcterms:created xsi:type="dcterms:W3CDTF">2013-07-15T20:26:40Z</dcterms:created>
  <dcterms:modified xsi:type="dcterms:W3CDTF">2025-10-11T15:53:18Z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0x0101005B24811DFDEFF74E96676523070E1E4E</vt:lpwstr>
  </property>
  <property fmtid="{D5CDD505-2E9C-101B-9397-08002B2CF9AE}" pid="3" name="MediaServiceImageTags">
    <vt:lpwstr/>
  </property>
</Properties>
</file>