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58" r:id="rId2"/>
    <p:sldMasterId id="2147483807" r:id="rId3"/>
    <p:sldMasterId id="2147483821" r:id="rId4"/>
    <p:sldMasterId id="2147483833" r:id="rId5"/>
    <p:sldMasterId id="2147483845" r:id="rId6"/>
    <p:sldMasterId id="2147483908" r:id="rId7"/>
  </p:sldMasterIdLst>
  <p:notesMasterIdLst>
    <p:notesMasterId r:id="rId52"/>
  </p:notesMasterIdLst>
  <p:sldIdLst>
    <p:sldId id="308" r:id="rId8"/>
    <p:sldId id="957" r:id="rId9"/>
    <p:sldId id="972" r:id="rId10"/>
    <p:sldId id="302" r:id="rId11"/>
    <p:sldId id="493" r:id="rId12"/>
    <p:sldId id="966" r:id="rId13"/>
    <p:sldId id="933" r:id="rId14"/>
    <p:sldId id="969" r:id="rId15"/>
    <p:sldId id="327" r:id="rId16"/>
    <p:sldId id="474" r:id="rId17"/>
    <p:sldId id="937" r:id="rId18"/>
    <p:sldId id="975" r:id="rId19"/>
    <p:sldId id="947" r:id="rId20"/>
    <p:sldId id="992" r:id="rId21"/>
    <p:sldId id="402" r:id="rId22"/>
    <p:sldId id="982" r:id="rId23"/>
    <p:sldId id="983" r:id="rId24"/>
    <p:sldId id="978" r:id="rId25"/>
    <p:sldId id="979" r:id="rId26"/>
    <p:sldId id="993" r:id="rId27"/>
    <p:sldId id="481" r:id="rId28"/>
    <p:sldId id="469" r:id="rId29"/>
    <p:sldId id="325" r:id="rId30"/>
    <p:sldId id="287" r:id="rId31"/>
    <p:sldId id="944" r:id="rId32"/>
    <p:sldId id="994" r:id="rId33"/>
    <p:sldId id="986" r:id="rId34"/>
    <p:sldId id="985" r:id="rId35"/>
    <p:sldId id="989" r:id="rId36"/>
    <p:sldId id="263" r:id="rId37"/>
    <p:sldId id="301" r:id="rId38"/>
    <p:sldId id="995" r:id="rId39"/>
    <p:sldId id="477" r:id="rId40"/>
    <p:sldId id="260" r:id="rId41"/>
    <p:sldId id="974" r:id="rId42"/>
    <p:sldId id="440" r:id="rId43"/>
    <p:sldId id="963" r:id="rId44"/>
    <p:sldId id="932" r:id="rId45"/>
    <p:sldId id="272" r:id="rId46"/>
    <p:sldId id="492" r:id="rId47"/>
    <p:sldId id="494" r:id="rId48"/>
    <p:sldId id="935" r:id="rId49"/>
    <p:sldId id="946" r:id="rId50"/>
    <p:sldId id="463"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5A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481197-39FB-42EC-9BBF-B99F742CAD25}" v="7" dt="2025-09-27T19:17:27.965"/>
    <p1510:client id="{5723380D-1EAA-49B2-971B-CC509A25C7BF}" v="201" dt="2025-09-27T16:07:21.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9" autoAdjust="0"/>
    <p:restoredTop sz="94660"/>
  </p:normalViewPr>
  <p:slideViewPr>
    <p:cSldViewPr snapToGrid="0">
      <p:cViewPr varScale="1">
        <p:scale>
          <a:sx n="74" d="100"/>
          <a:sy n="74" d="100"/>
        </p:scale>
        <p:origin x="3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microsoft.com/office/2016/11/relationships/changesInfo" Target="changesInfos/changesInfo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s-Flanagan, John" userId="531d1575-cd8e-4db2-bd0c-cc5c3c796a50" providerId="ADAL" clId="{4CA78749-2215-42A2-B0E2-9A0E463377B0}"/>
    <pc:docChg chg="modSld">
      <pc:chgData name="Sommers-Flanagan, John" userId="531d1575-cd8e-4db2-bd0c-cc5c3c796a50" providerId="ADAL" clId="{4CA78749-2215-42A2-B0E2-9A0E463377B0}" dt="2025-09-27T19:17:27.965" v="6" actId="207"/>
      <pc:docMkLst>
        <pc:docMk/>
      </pc:docMkLst>
      <pc:sldChg chg="modSp">
        <pc:chgData name="Sommers-Flanagan, John" userId="531d1575-cd8e-4db2-bd0c-cc5c3c796a50" providerId="ADAL" clId="{4CA78749-2215-42A2-B0E2-9A0E463377B0}" dt="2025-09-27T19:17:27.965" v="6" actId="207"/>
        <pc:sldMkLst>
          <pc:docMk/>
          <pc:sldMk cId="2713906651" sldId="957"/>
        </pc:sldMkLst>
        <pc:spChg chg="mod">
          <ac:chgData name="Sommers-Flanagan, John" userId="531d1575-cd8e-4db2-bd0c-cc5c3c796a50" providerId="ADAL" clId="{4CA78749-2215-42A2-B0E2-9A0E463377B0}" dt="2025-09-27T19:17:27.965" v="6" actId="207"/>
          <ac:spMkLst>
            <pc:docMk/>
            <pc:sldMk cId="2713906651" sldId="957"/>
            <ac:spMk id="3" creationId="{CDD96014-0CAE-84A9-3AB2-AF6A3181672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dirty="0">
              <a:solidFill>
                <a:schemeClr val="tx1"/>
              </a:solidFill>
              <a:latin typeface="Lucida Handwriting" panose="03010101010101010101" pitchFamily="66" charset="0"/>
            </a:rPr>
            <a:t>To Toxic Positivity</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C64D3CC7-D655-4D9D-8101-F18F6444DB27}">
      <dgm:prSet/>
      <dgm:spPr/>
      <dgm:t>
        <a:bodyPr/>
        <a:lstStyle/>
        <a:p>
          <a:r>
            <a:rPr lang="en-US" b="1" dirty="0">
              <a:solidFill>
                <a:schemeClr val="tx1"/>
              </a:solidFill>
            </a:rPr>
            <a:t>Step 1: Honor the emotion</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FBE6C7F7-EDBA-4148-8009-35076B6EDF07}">
      <dgm:prSet/>
      <dgm:spPr/>
      <dgm:t>
        <a:bodyPr/>
        <a:lstStyle/>
        <a:p>
          <a:endParaRPr lang="en-US" dirty="0"/>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A29AE4D5-7C5E-4FE3-A8E9-62C54904BF3E}">
      <dgm:prSet/>
      <dgm:spPr/>
      <dgm:t>
        <a:bodyPr/>
        <a:lstStyle/>
        <a:p>
          <a:endParaRPr lang="en-US" dirty="0"/>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6763BAE1-FE52-40E6-8D70-F6278EFE3738}" type="pres">
      <dgm:prSet presAssocID="{8DD1594D-0236-438B-B720-887E91A4BB59}" presName="linear" presStyleCnt="0">
        <dgm:presLayoutVars>
          <dgm:animLvl val="lvl"/>
          <dgm:resizeHandles val="exact"/>
        </dgm:presLayoutVars>
      </dgm:prSet>
      <dgm:spPr/>
    </dgm:pt>
    <dgm:pt modelId="{687D11C7-00ED-48DB-8249-EAD43F25BDBB}" type="pres">
      <dgm:prSet presAssocID="{C64D3CC7-D655-4D9D-8101-F18F6444DB27}" presName="parentText" presStyleLbl="node1" presStyleIdx="0" presStyleCnt="3">
        <dgm:presLayoutVars>
          <dgm:chMax val="0"/>
          <dgm:bulletEnabled val="1"/>
        </dgm:presLayoutVars>
      </dgm:prSet>
      <dgm:spPr/>
    </dgm:pt>
    <dgm:pt modelId="{AFFEAF3A-8D71-46AE-97FF-EF2DB1B7830C}" type="pres">
      <dgm:prSet presAssocID="{1A515DF2-7298-43A4-8965-6E601D238324}" presName="spacer" presStyleCnt="0"/>
      <dgm:spPr/>
    </dgm:pt>
    <dgm:pt modelId="{1F8F5F2E-BD01-4982-96A6-7F67DE4CD3B9}" type="pres">
      <dgm:prSet presAssocID="{FBE6C7F7-EDBA-4148-8009-35076B6EDF07}" presName="parentText" presStyleLbl="node1" presStyleIdx="1" presStyleCnt="3">
        <dgm:presLayoutVars>
          <dgm:chMax val="0"/>
          <dgm:bulletEnabled val="1"/>
        </dgm:presLayoutVars>
      </dgm:prSet>
      <dgm:spPr/>
    </dgm:pt>
    <dgm:pt modelId="{B8ECC9D5-3B45-4E95-8DD0-8414EF61537D}" type="pres">
      <dgm:prSet presAssocID="{681F2AFF-1CBB-4872-BB39-637DE609F093}" presName="spacer" presStyleCnt="0"/>
      <dgm:spPr/>
    </dgm:pt>
    <dgm:pt modelId="{724E41C7-BADD-4C88-9ED1-5E093D116F0B}" type="pres">
      <dgm:prSet presAssocID="{A29AE4D5-7C5E-4FE3-A8E9-62C54904BF3E}" presName="parentText" presStyleLbl="node1" presStyleIdx="2" presStyleCnt="3">
        <dgm:presLayoutVars>
          <dgm:chMax val="0"/>
          <dgm:bulletEnabled val="1"/>
        </dgm:presLayoutVars>
      </dgm:prSet>
      <dgm:spPr/>
    </dgm:pt>
  </dgm:ptLst>
  <dgm:cxnLst>
    <dgm:cxn modelId="{FCB5E42F-8BA1-442B-B647-A69166FF100B}" type="presOf" srcId="{A29AE4D5-7C5E-4FE3-A8E9-62C54904BF3E}" destId="{724E41C7-BADD-4C88-9ED1-5E093D116F0B}" srcOrd="0" destOrd="0" presId="urn:microsoft.com/office/officeart/2005/8/layout/vList2"/>
    <dgm:cxn modelId="{F84BC745-9546-4F42-B13F-F535C1C75601}" type="presOf" srcId="{8DD1594D-0236-438B-B720-887E91A4BB59}" destId="{6763BAE1-FE52-40E6-8D70-F6278EFE3738}" srcOrd="0" destOrd="0" presId="urn:microsoft.com/office/officeart/2005/8/layout/vList2"/>
    <dgm:cxn modelId="{50924249-2442-43C1-8A0B-B0F28BCB6B61}" type="presOf" srcId="{C64D3CC7-D655-4D9D-8101-F18F6444DB27}" destId="{687D11C7-00ED-48DB-8249-EAD43F25BDBB}" srcOrd="0" destOrd="0" presId="urn:microsoft.com/office/officeart/2005/8/layout/vList2"/>
    <dgm:cxn modelId="{94EE5C6D-DCE3-4F05-BCDF-B329FEDDF704}" srcId="{8DD1594D-0236-438B-B720-887E91A4BB59}" destId="{C64D3CC7-D655-4D9D-8101-F18F6444DB27}" srcOrd="0" destOrd="0" parTransId="{C8D9DD11-6EC0-45FD-AAE8-F7DDC665F38D}" sibTransId="{1A515DF2-7298-43A4-8965-6E601D238324}"/>
    <dgm:cxn modelId="{3968BE72-1B4D-46A9-8D94-23B731C3C346}" type="presOf" srcId="{FBE6C7F7-EDBA-4148-8009-35076B6EDF07}" destId="{1F8F5F2E-BD01-4982-96A6-7F67DE4CD3B9}" srcOrd="0" destOrd="0" presId="urn:microsoft.com/office/officeart/2005/8/layout/vList2"/>
    <dgm:cxn modelId="{AA73D454-E0C2-43B1-943B-B0A67B02B7B7}" srcId="{8DD1594D-0236-438B-B720-887E91A4BB59}" destId="{A29AE4D5-7C5E-4FE3-A8E9-62C54904BF3E}" srcOrd="2" destOrd="0" parTransId="{C1BC0502-4025-45C4-B775-AB5766440217}" sibTransId="{4F4E19B6-0B89-4B4C-B680-4BE4B4DF0E79}"/>
    <dgm:cxn modelId="{3D2167CD-6185-47E0-8078-83EDBEFBD8E1}" srcId="{8DD1594D-0236-438B-B720-887E91A4BB59}" destId="{FBE6C7F7-EDBA-4148-8009-35076B6EDF07}" srcOrd="1" destOrd="0" parTransId="{9F6C4F77-E3C5-4310-A1EC-039AC9D6AC4C}" sibTransId="{681F2AFF-1CBB-4872-BB39-637DE609F093}"/>
    <dgm:cxn modelId="{FCB1F4F6-1C8D-4A33-B13D-B508E73C245A}" type="presParOf" srcId="{6763BAE1-FE52-40E6-8D70-F6278EFE3738}" destId="{687D11C7-00ED-48DB-8249-EAD43F25BDBB}" srcOrd="0" destOrd="0" presId="urn:microsoft.com/office/officeart/2005/8/layout/vList2"/>
    <dgm:cxn modelId="{AB3F199D-AAA2-42D3-A934-421A3B1C630B}" type="presParOf" srcId="{6763BAE1-FE52-40E6-8D70-F6278EFE3738}" destId="{AFFEAF3A-8D71-46AE-97FF-EF2DB1B7830C}" srcOrd="1" destOrd="0" presId="urn:microsoft.com/office/officeart/2005/8/layout/vList2"/>
    <dgm:cxn modelId="{EA380FCC-72CD-42A1-8AAF-3E68BF3FC3B8}" type="presParOf" srcId="{6763BAE1-FE52-40E6-8D70-F6278EFE3738}" destId="{1F8F5F2E-BD01-4982-96A6-7F67DE4CD3B9}" srcOrd="2" destOrd="0" presId="urn:microsoft.com/office/officeart/2005/8/layout/vList2"/>
    <dgm:cxn modelId="{DF105EEF-7815-487D-850F-0C075A6A4B8C}" type="presParOf" srcId="{6763BAE1-FE52-40E6-8D70-F6278EFE3738}" destId="{B8ECC9D5-3B45-4E95-8DD0-8414EF61537D}" srcOrd="3" destOrd="0" presId="urn:microsoft.com/office/officeart/2005/8/layout/vList2"/>
    <dgm:cxn modelId="{346B16F2-4ABD-4DFB-906C-E4F9EB29AFDF}" type="presParOf" srcId="{6763BAE1-FE52-40E6-8D70-F6278EFE3738}" destId="{724E41C7-BADD-4C88-9ED1-5E093D116F0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C64D3CC7-D655-4D9D-8101-F18F6444DB27}">
      <dgm:prSet/>
      <dgm:spPr/>
      <dgm:t>
        <a:bodyPr/>
        <a:lstStyle/>
        <a:p>
          <a:endParaRPr lang="en-US" dirty="0"/>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FBE6C7F7-EDBA-4148-8009-35076B6EDF07}">
      <dgm:prSet/>
      <dgm:spPr/>
      <dgm:t>
        <a:bodyPr/>
        <a:lstStyle/>
        <a:p>
          <a:r>
            <a:rPr lang="en-US" b="1" dirty="0">
              <a:solidFill>
                <a:schemeClr val="tx1"/>
              </a:solidFill>
            </a:rPr>
            <a:t>Step 2: Think or do something different</a:t>
          </a:r>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A29AE4D5-7C5E-4FE3-A8E9-62C54904BF3E}">
      <dgm:prSet/>
      <dgm:spPr/>
      <dgm:t>
        <a:bodyPr/>
        <a:lstStyle/>
        <a:p>
          <a:endParaRPr lang="en-US" dirty="0"/>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32890C3F-F7A5-45DE-9030-E02376A931DD}" type="pres">
      <dgm:prSet presAssocID="{8DD1594D-0236-438B-B720-887E91A4BB59}" presName="linear" presStyleCnt="0">
        <dgm:presLayoutVars>
          <dgm:animLvl val="lvl"/>
          <dgm:resizeHandles val="exact"/>
        </dgm:presLayoutVars>
      </dgm:prSet>
      <dgm:spPr/>
    </dgm:pt>
    <dgm:pt modelId="{FA722B5A-89C2-40B0-8A7E-DE8731111B67}" type="pres">
      <dgm:prSet presAssocID="{C64D3CC7-D655-4D9D-8101-F18F6444DB27}" presName="parentText" presStyleLbl="node1" presStyleIdx="0" presStyleCnt="3">
        <dgm:presLayoutVars>
          <dgm:chMax val="0"/>
          <dgm:bulletEnabled val="1"/>
        </dgm:presLayoutVars>
      </dgm:prSet>
      <dgm:spPr/>
    </dgm:pt>
    <dgm:pt modelId="{FA5D8BE9-B97B-46CD-AC80-F372F64F687B}" type="pres">
      <dgm:prSet presAssocID="{1A515DF2-7298-43A4-8965-6E601D238324}" presName="spacer" presStyleCnt="0"/>
      <dgm:spPr/>
    </dgm:pt>
    <dgm:pt modelId="{50494DC6-D3DC-4A54-80D3-99199B4145EF}" type="pres">
      <dgm:prSet presAssocID="{FBE6C7F7-EDBA-4148-8009-35076B6EDF07}" presName="parentText" presStyleLbl="node1" presStyleIdx="1" presStyleCnt="3">
        <dgm:presLayoutVars>
          <dgm:chMax val="0"/>
          <dgm:bulletEnabled val="1"/>
        </dgm:presLayoutVars>
      </dgm:prSet>
      <dgm:spPr/>
    </dgm:pt>
    <dgm:pt modelId="{D1D57AEA-9760-4335-9D26-F98238CD1C03}" type="pres">
      <dgm:prSet presAssocID="{681F2AFF-1CBB-4872-BB39-637DE609F093}" presName="spacer" presStyleCnt="0"/>
      <dgm:spPr/>
    </dgm:pt>
    <dgm:pt modelId="{E361EA15-DAFE-46EF-BA83-7FB9DC2D3DD3}" type="pres">
      <dgm:prSet presAssocID="{A29AE4D5-7C5E-4FE3-A8E9-62C54904BF3E}" presName="parentText" presStyleLbl="node1" presStyleIdx="2" presStyleCnt="3">
        <dgm:presLayoutVars>
          <dgm:chMax val="0"/>
          <dgm:bulletEnabled val="1"/>
        </dgm:presLayoutVars>
      </dgm:prSet>
      <dgm:spPr/>
    </dgm:pt>
  </dgm:ptLst>
  <dgm:cxnLst>
    <dgm:cxn modelId="{0EF84E22-46E4-4ACC-B71B-FD0AEE5F5DFF}" type="presOf" srcId="{FBE6C7F7-EDBA-4148-8009-35076B6EDF07}" destId="{50494DC6-D3DC-4A54-80D3-99199B4145EF}" srcOrd="0" destOrd="0" presId="urn:microsoft.com/office/officeart/2005/8/layout/vList2"/>
    <dgm:cxn modelId="{1AE10D5E-4F0F-4553-914C-A58269A0BA84}" type="presOf" srcId="{A29AE4D5-7C5E-4FE3-A8E9-62C54904BF3E}" destId="{E361EA15-DAFE-46EF-BA83-7FB9DC2D3DD3}" srcOrd="0" destOrd="0" presId="urn:microsoft.com/office/officeart/2005/8/layout/vList2"/>
    <dgm:cxn modelId="{94EE5C6D-DCE3-4F05-BCDF-B329FEDDF704}" srcId="{8DD1594D-0236-438B-B720-887E91A4BB59}" destId="{C64D3CC7-D655-4D9D-8101-F18F6444DB27}" srcOrd="0" destOrd="0" parTransId="{C8D9DD11-6EC0-45FD-AAE8-F7DDC665F38D}" sibTransId="{1A515DF2-7298-43A4-8965-6E601D238324}"/>
    <dgm:cxn modelId="{AA73D454-E0C2-43B1-943B-B0A67B02B7B7}" srcId="{8DD1594D-0236-438B-B720-887E91A4BB59}" destId="{A29AE4D5-7C5E-4FE3-A8E9-62C54904BF3E}" srcOrd="2" destOrd="0" parTransId="{C1BC0502-4025-45C4-B775-AB5766440217}" sibTransId="{4F4E19B6-0B89-4B4C-B680-4BE4B4DF0E79}"/>
    <dgm:cxn modelId="{AC39B5BE-3F6D-4747-8055-0DACA00B6F2F}" type="presOf" srcId="{8DD1594D-0236-438B-B720-887E91A4BB59}" destId="{32890C3F-F7A5-45DE-9030-E02376A931DD}" srcOrd="0" destOrd="0" presId="urn:microsoft.com/office/officeart/2005/8/layout/vList2"/>
    <dgm:cxn modelId="{3D2167CD-6185-47E0-8078-83EDBEFBD8E1}" srcId="{8DD1594D-0236-438B-B720-887E91A4BB59}" destId="{FBE6C7F7-EDBA-4148-8009-35076B6EDF07}" srcOrd="1" destOrd="0" parTransId="{9F6C4F77-E3C5-4310-A1EC-039AC9D6AC4C}" sibTransId="{681F2AFF-1CBB-4872-BB39-637DE609F093}"/>
    <dgm:cxn modelId="{4240C4FD-570C-4361-A382-4C471AA610F8}" type="presOf" srcId="{C64D3CC7-D655-4D9D-8101-F18F6444DB27}" destId="{FA722B5A-89C2-40B0-8A7E-DE8731111B67}" srcOrd="0" destOrd="0" presId="urn:microsoft.com/office/officeart/2005/8/layout/vList2"/>
    <dgm:cxn modelId="{58587458-F619-4D2D-BD7A-BAABA7B9AC8F}" type="presParOf" srcId="{32890C3F-F7A5-45DE-9030-E02376A931DD}" destId="{FA722B5A-89C2-40B0-8A7E-DE8731111B67}" srcOrd="0" destOrd="0" presId="urn:microsoft.com/office/officeart/2005/8/layout/vList2"/>
    <dgm:cxn modelId="{09BA0943-70E2-49FD-A7AF-E226CB353451}" type="presParOf" srcId="{32890C3F-F7A5-45DE-9030-E02376A931DD}" destId="{FA5D8BE9-B97B-46CD-AC80-F372F64F687B}" srcOrd="1" destOrd="0" presId="urn:microsoft.com/office/officeart/2005/8/layout/vList2"/>
    <dgm:cxn modelId="{5DA33DC2-E50C-475B-BCC2-56F77324A71A}" type="presParOf" srcId="{32890C3F-F7A5-45DE-9030-E02376A931DD}" destId="{50494DC6-D3DC-4A54-80D3-99199B4145EF}" srcOrd="2" destOrd="0" presId="urn:microsoft.com/office/officeart/2005/8/layout/vList2"/>
    <dgm:cxn modelId="{2F03930A-8495-41AA-96A3-B303EA689A5B}" type="presParOf" srcId="{32890C3F-F7A5-45DE-9030-E02376A931DD}" destId="{D1D57AEA-9760-4335-9D26-F98238CD1C03}" srcOrd="3" destOrd="0" presId="urn:microsoft.com/office/officeart/2005/8/layout/vList2"/>
    <dgm:cxn modelId="{077BE3C9-B39F-4BF4-BA0B-5C47F57133EC}" type="presParOf" srcId="{32890C3F-F7A5-45DE-9030-E02376A931DD}" destId="{E361EA15-DAFE-46EF-BA83-7FB9DC2D3DD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C64D3CC7-D655-4D9D-8101-F18F6444DB27}">
      <dgm:prSet/>
      <dgm:spPr/>
      <dgm:t>
        <a:bodyPr/>
        <a:lstStyle/>
        <a:p>
          <a:endParaRPr lang="en-US" dirty="0"/>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FBE6C7F7-EDBA-4148-8009-35076B6EDF07}">
      <dgm:prSet/>
      <dgm:spPr/>
      <dgm:t>
        <a:bodyPr/>
        <a:lstStyle/>
        <a:p>
          <a:endParaRPr lang="en-US" dirty="0"/>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A29AE4D5-7C5E-4FE3-A8E9-62C54904BF3E}">
      <dgm:prSet/>
      <dgm:spPr/>
      <dgm:t>
        <a:bodyPr/>
        <a:lstStyle/>
        <a:p>
          <a:r>
            <a:rPr lang="en-US" b="1" dirty="0">
              <a:solidFill>
                <a:schemeClr val="tx1"/>
              </a:solidFill>
            </a:rPr>
            <a:t>Step Three: Share the good mood</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32890C3F-F7A5-45DE-9030-E02376A931DD}" type="pres">
      <dgm:prSet presAssocID="{8DD1594D-0236-438B-B720-887E91A4BB59}" presName="linear" presStyleCnt="0">
        <dgm:presLayoutVars>
          <dgm:animLvl val="lvl"/>
          <dgm:resizeHandles val="exact"/>
        </dgm:presLayoutVars>
      </dgm:prSet>
      <dgm:spPr/>
    </dgm:pt>
    <dgm:pt modelId="{FA722B5A-89C2-40B0-8A7E-DE8731111B67}" type="pres">
      <dgm:prSet presAssocID="{C64D3CC7-D655-4D9D-8101-F18F6444DB27}" presName="parentText" presStyleLbl="node1" presStyleIdx="0" presStyleCnt="3">
        <dgm:presLayoutVars>
          <dgm:chMax val="0"/>
          <dgm:bulletEnabled val="1"/>
        </dgm:presLayoutVars>
      </dgm:prSet>
      <dgm:spPr/>
    </dgm:pt>
    <dgm:pt modelId="{FA5D8BE9-B97B-46CD-AC80-F372F64F687B}" type="pres">
      <dgm:prSet presAssocID="{1A515DF2-7298-43A4-8965-6E601D238324}" presName="spacer" presStyleCnt="0"/>
      <dgm:spPr/>
    </dgm:pt>
    <dgm:pt modelId="{50494DC6-D3DC-4A54-80D3-99199B4145EF}" type="pres">
      <dgm:prSet presAssocID="{FBE6C7F7-EDBA-4148-8009-35076B6EDF07}" presName="parentText" presStyleLbl="node1" presStyleIdx="1" presStyleCnt="3">
        <dgm:presLayoutVars>
          <dgm:chMax val="0"/>
          <dgm:bulletEnabled val="1"/>
        </dgm:presLayoutVars>
      </dgm:prSet>
      <dgm:spPr/>
    </dgm:pt>
    <dgm:pt modelId="{D1D57AEA-9760-4335-9D26-F98238CD1C03}" type="pres">
      <dgm:prSet presAssocID="{681F2AFF-1CBB-4872-BB39-637DE609F093}" presName="spacer" presStyleCnt="0"/>
      <dgm:spPr/>
    </dgm:pt>
    <dgm:pt modelId="{E361EA15-DAFE-46EF-BA83-7FB9DC2D3DD3}" type="pres">
      <dgm:prSet presAssocID="{A29AE4D5-7C5E-4FE3-A8E9-62C54904BF3E}" presName="parentText" presStyleLbl="node1" presStyleIdx="2" presStyleCnt="3">
        <dgm:presLayoutVars>
          <dgm:chMax val="0"/>
          <dgm:bulletEnabled val="1"/>
        </dgm:presLayoutVars>
      </dgm:prSet>
      <dgm:spPr/>
    </dgm:pt>
  </dgm:ptLst>
  <dgm:cxnLst>
    <dgm:cxn modelId="{0EF84E22-46E4-4ACC-B71B-FD0AEE5F5DFF}" type="presOf" srcId="{FBE6C7F7-EDBA-4148-8009-35076B6EDF07}" destId="{50494DC6-D3DC-4A54-80D3-99199B4145EF}" srcOrd="0" destOrd="0" presId="urn:microsoft.com/office/officeart/2005/8/layout/vList2"/>
    <dgm:cxn modelId="{1AE10D5E-4F0F-4553-914C-A58269A0BA84}" type="presOf" srcId="{A29AE4D5-7C5E-4FE3-A8E9-62C54904BF3E}" destId="{E361EA15-DAFE-46EF-BA83-7FB9DC2D3DD3}" srcOrd="0" destOrd="0" presId="urn:microsoft.com/office/officeart/2005/8/layout/vList2"/>
    <dgm:cxn modelId="{94EE5C6D-DCE3-4F05-BCDF-B329FEDDF704}" srcId="{8DD1594D-0236-438B-B720-887E91A4BB59}" destId="{C64D3CC7-D655-4D9D-8101-F18F6444DB27}" srcOrd="0" destOrd="0" parTransId="{C8D9DD11-6EC0-45FD-AAE8-F7DDC665F38D}" sibTransId="{1A515DF2-7298-43A4-8965-6E601D238324}"/>
    <dgm:cxn modelId="{AA73D454-E0C2-43B1-943B-B0A67B02B7B7}" srcId="{8DD1594D-0236-438B-B720-887E91A4BB59}" destId="{A29AE4D5-7C5E-4FE3-A8E9-62C54904BF3E}" srcOrd="2" destOrd="0" parTransId="{C1BC0502-4025-45C4-B775-AB5766440217}" sibTransId="{4F4E19B6-0B89-4B4C-B680-4BE4B4DF0E79}"/>
    <dgm:cxn modelId="{AC39B5BE-3F6D-4747-8055-0DACA00B6F2F}" type="presOf" srcId="{8DD1594D-0236-438B-B720-887E91A4BB59}" destId="{32890C3F-F7A5-45DE-9030-E02376A931DD}" srcOrd="0" destOrd="0" presId="urn:microsoft.com/office/officeart/2005/8/layout/vList2"/>
    <dgm:cxn modelId="{3D2167CD-6185-47E0-8078-83EDBEFBD8E1}" srcId="{8DD1594D-0236-438B-B720-887E91A4BB59}" destId="{FBE6C7F7-EDBA-4148-8009-35076B6EDF07}" srcOrd="1" destOrd="0" parTransId="{9F6C4F77-E3C5-4310-A1EC-039AC9D6AC4C}" sibTransId="{681F2AFF-1CBB-4872-BB39-637DE609F093}"/>
    <dgm:cxn modelId="{4240C4FD-570C-4361-A382-4C471AA610F8}" type="presOf" srcId="{C64D3CC7-D655-4D9D-8101-F18F6444DB27}" destId="{FA722B5A-89C2-40B0-8A7E-DE8731111B67}" srcOrd="0" destOrd="0" presId="urn:microsoft.com/office/officeart/2005/8/layout/vList2"/>
    <dgm:cxn modelId="{58587458-F619-4D2D-BD7A-BAABA7B9AC8F}" type="presParOf" srcId="{32890C3F-F7A5-45DE-9030-E02376A931DD}" destId="{FA722B5A-89C2-40B0-8A7E-DE8731111B67}" srcOrd="0" destOrd="0" presId="urn:microsoft.com/office/officeart/2005/8/layout/vList2"/>
    <dgm:cxn modelId="{09BA0943-70E2-49FD-A7AF-E226CB353451}" type="presParOf" srcId="{32890C3F-F7A5-45DE-9030-E02376A931DD}" destId="{FA5D8BE9-B97B-46CD-AC80-F372F64F687B}" srcOrd="1" destOrd="0" presId="urn:microsoft.com/office/officeart/2005/8/layout/vList2"/>
    <dgm:cxn modelId="{5DA33DC2-E50C-475B-BCC2-56F77324A71A}" type="presParOf" srcId="{32890C3F-F7A5-45DE-9030-E02376A931DD}" destId="{50494DC6-D3DC-4A54-80D3-99199B4145EF}" srcOrd="2" destOrd="0" presId="urn:microsoft.com/office/officeart/2005/8/layout/vList2"/>
    <dgm:cxn modelId="{2F03930A-8495-41AA-96A3-B303EA689A5B}" type="presParOf" srcId="{32890C3F-F7A5-45DE-9030-E02376A931DD}" destId="{D1D57AEA-9760-4335-9D26-F98238CD1C03}" srcOrd="3" destOrd="0" presId="urn:microsoft.com/office/officeart/2005/8/layout/vList2"/>
    <dgm:cxn modelId="{077BE3C9-B39F-4BF4-BA0B-5C47F57133EC}" type="presParOf" srcId="{32890C3F-F7A5-45DE-9030-E02376A931DD}" destId="{E361EA15-DAFE-46EF-BA83-7FB9DC2D3DD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C64D3CC7-D655-4D9D-8101-F18F6444DB27}">
      <dgm:prSet/>
      <dgm:spPr/>
      <dgm:t>
        <a:bodyPr/>
        <a:lstStyle/>
        <a:p>
          <a:endParaRPr lang="en-US" dirty="0"/>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FBE6C7F7-EDBA-4148-8009-35076B6EDF07}">
      <dgm:prSet/>
      <dgm:spPr/>
      <dgm:t>
        <a:bodyPr/>
        <a:lstStyle/>
        <a:p>
          <a:endParaRPr lang="en-US" dirty="0"/>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A29AE4D5-7C5E-4FE3-A8E9-62C54904BF3E}">
      <dgm:prSet/>
      <dgm:spPr/>
      <dgm:t>
        <a:bodyPr/>
        <a:lstStyle/>
        <a:p>
          <a:r>
            <a:rPr lang="en-US" b="1" dirty="0">
              <a:solidFill>
                <a:schemeClr val="tx1"/>
              </a:solidFill>
            </a:rPr>
            <a:t>Step Four: Teach someone the 3 steps</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BA6C7B19-8307-40D6-B1D9-2022352BBF63}" type="pres">
      <dgm:prSet presAssocID="{8DD1594D-0236-438B-B720-887E91A4BB59}" presName="linear" presStyleCnt="0">
        <dgm:presLayoutVars>
          <dgm:animLvl val="lvl"/>
          <dgm:resizeHandles val="exact"/>
        </dgm:presLayoutVars>
      </dgm:prSet>
      <dgm:spPr/>
    </dgm:pt>
    <dgm:pt modelId="{A191EB02-C9EF-485C-869E-15C3869589FE}" type="pres">
      <dgm:prSet presAssocID="{C64D3CC7-D655-4D9D-8101-F18F6444DB27}" presName="parentText" presStyleLbl="node1" presStyleIdx="0" presStyleCnt="3">
        <dgm:presLayoutVars>
          <dgm:chMax val="0"/>
          <dgm:bulletEnabled val="1"/>
        </dgm:presLayoutVars>
      </dgm:prSet>
      <dgm:spPr/>
    </dgm:pt>
    <dgm:pt modelId="{A3217825-F653-4059-8622-091883382FAF}" type="pres">
      <dgm:prSet presAssocID="{1A515DF2-7298-43A4-8965-6E601D238324}" presName="spacer" presStyleCnt="0"/>
      <dgm:spPr/>
    </dgm:pt>
    <dgm:pt modelId="{C9B1A735-508C-44C9-A4B8-941CDE1530EC}" type="pres">
      <dgm:prSet presAssocID="{FBE6C7F7-EDBA-4148-8009-35076B6EDF07}" presName="parentText" presStyleLbl="node1" presStyleIdx="1" presStyleCnt="3">
        <dgm:presLayoutVars>
          <dgm:chMax val="0"/>
          <dgm:bulletEnabled val="1"/>
        </dgm:presLayoutVars>
      </dgm:prSet>
      <dgm:spPr/>
    </dgm:pt>
    <dgm:pt modelId="{1EFAA2CF-B20F-4AED-9E5F-6A68A2AE51C9}" type="pres">
      <dgm:prSet presAssocID="{681F2AFF-1CBB-4872-BB39-637DE609F093}" presName="spacer" presStyleCnt="0"/>
      <dgm:spPr/>
    </dgm:pt>
    <dgm:pt modelId="{86FE8151-E68B-45E5-A2D9-BA8E066523AA}" type="pres">
      <dgm:prSet presAssocID="{A29AE4D5-7C5E-4FE3-A8E9-62C54904BF3E}" presName="parentText" presStyleLbl="node1" presStyleIdx="2" presStyleCnt="3">
        <dgm:presLayoutVars>
          <dgm:chMax val="0"/>
          <dgm:bulletEnabled val="1"/>
        </dgm:presLayoutVars>
      </dgm:prSet>
      <dgm:spPr/>
    </dgm:pt>
  </dgm:ptLst>
  <dgm:cxnLst>
    <dgm:cxn modelId="{D543E739-0234-45D4-979C-4E3623A4F173}" type="presOf" srcId="{A29AE4D5-7C5E-4FE3-A8E9-62C54904BF3E}" destId="{86FE8151-E68B-45E5-A2D9-BA8E066523AA}" srcOrd="0" destOrd="0" presId="urn:microsoft.com/office/officeart/2005/8/layout/vList2"/>
    <dgm:cxn modelId="{23647943-29ED-4152-B861-E807A6480886}" type="presOf" srcId="{C64D3CC7-D655-4D9D-8101-F18F6444DB27}" destId="{A191EB02-C9EF-485C-869E-15C3869589FE}" srcOrd="0" destOrd="0" presId="urn:microsoft.com/office/officeart/2005/8/layout/vList2"/>
    <dgm:cxn modelId="{94EE5C6D-DCE3-4F05-BCDF-B329FEDDF704}" srcId="{8DD1594D-0236-438B-B720-887E91A4BB59}" destId="{C64D3CC7-D655-4D9D-8101-F18F6444DB27}" srcOrd="0" destOrd="0" parTransId="{C8D9DD11-6EC0-45FD-AAE8-F7DDC665F38D}" sibTransId="{1A515DF2-7298-43A4-8965-6E601D238324}"/>
    <dgm:cxn modelId="{AA73D454-E0C2-43B1-943B-B0A67B02B7B7}" srcId="{8DD1594D-0236-438B-B720-887E91A4BB59}" destId="{A29AE4D5-7C5E-4FE3-A8E9-62C54904BF3E}" srcOrd="2" destOrd="0" parTransId="{C1BC0502-4025-45C4-B775-AB5766440217}" sibTransId="{4F4E19B6-0B89-4B4C-B680-4BE4B4DF0E79}"/>
    <dgm:cxn modelId="{691A3791-34A9-4E9F-B935-378A80B5149C}" type="presOf" srcId="{FBE6C7F7-EDBA-4148-8009-35076B6EDF07}" destId="{C9B1A735-508C-44C9-A4B8-941CDE1530EC}" srcOrd="0" destOrd="0" presId="urn:microsoft.com/office/officeart/2005/8/layout/vList2"/>
    <dgm:cxn modelId="{A9DE45B1-13C6-42F4-9069-AF199BB94E8F}" type="presOf" srcId="{8DD1594D-0236-438B-B720-887E91A4BB59}" destId="{BA6C7B19-8307-40D6-B1D9-2022352BBF63}" srcOrd="0" destOrd="0" presId="urn:microsoft.com/office/officeart/2005/8/layout/vList2"/>
    <dgm:cxn modelId="{3D2167CD-6185-47E0-8078-83EDBEFBD8E1}" srcId="{8DD1594D-0236-438B-B720-887E91A4BB59}" destId="{FBE6C7F7-EDBA-4148-8009-35076B6EDF07}" srcOrd="1" destOrd="0" parTransId="{9F6C4F77-E3C5-4310-A1EC-039AC9D6AC4C}" sibTransId="{681F2AFF-1CBB-4872-BB39-637DE609F093}"/>
    <dgm:cxn modelId="{884C9D35-D720-45CA-B269-0F1A20BEDF67}" type="presParOf" srcId="{BA6C7B19-8307-40D6-B1D9-2022352BBF63}" destId="{A191EB02-C9EF-485C-869E-15C3869589FE}" srcOrd="0" destOrd="0" presId="urn:microsoft.com/office/officeart/2005/8/layout/vList2"/>
    <dgm:cxn modelId="{A5156C4F-03F3-4467-A195-5B30EC2F32E4}" type="presParOf" srcId="{BA6C7B19-8307-40D6-B1D9-2022352BBF63}" destId="{A3217825-F653-4059-8622-091883382FAF}" srcOrd="1" destOrd="0" presId="urn:microsoft.com/office/officeart/2005/8/layout/vList2"/>
    <dgm:cxn modelId="{F6828DE6-315D-403B-8BD7-2F406D0091D7}" type="presParOf" srcId="{BA6C7B19-8307-40D6-B1D9-2022352BBF63}" destId="{C9B1A735-508C-44C9-A4B8-941CDE1530EC}" srcOrd="2" destOrd="0" presId="urn:microsoft.com/office/officeart/2005/8/layout/vList2"/>
    <dgm:cxn modelId="{1222F3BF-90F1-4406-91EE-29FE48685748}" type="presParOf" srcId="{BA6C7B19-8307-40D6-B1D9-2022352BBF63}" destId="{1EFAA2CF-B20F-4AED-9E5F-6A68A2AE51C9}" srcOrd="3" destOrd="0" presId="urn:microsoft.com/office/officeart/2005/8/layout/vList2"/>
    <dgm:cxn modelId="{3A2B1FA2-AD7E-405B-B5F8-BE3EE64CD34F}" type="presParOf" srcId="{BA6C7B19-8307-40D6-B1D9-2022352BBF63}" destId="{86FE8151-E68B-45E5-A2D9-BA8E066523A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C98B0A-6855-498B-B43C-D017EF566AE9}"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CAF09051-A1BB-4B83-84C8-6BE2778457D7}">
      <dgm:prSet custT="1"/>
      <dgm:spPr/>
      <dgm:t>
        <a:bodyPr/>
        <a:lstStyle/>
        <a:p>
          <a:r>
            <a:rPr lang="en-US" sz="2700" dirty="0"/>
            <a:t>Internalizing</a:t>
          </a:r>
        </a:p>
      </dgm:t>
    </dgm:pt>
    <dgm:pt modelId="{241EA83D-4F37-4F3D-A2C3-C032C5AD6F9B}" type="parTrans" cxnId="{A3D0AA16-2663-4FDE-ABC0-D49072616BA1}">
      <dgm:prSet/>
      <dgm:spPr/>
      <dgm:t>
        <a:bodyPr/>
        <a:lstStyle/>
        <a:p>
          <a:endParaRPr lang="en-US"/>
        </a:p>
      </dgm:t>
    </dgm:pt>
    <dgm:pt modelId="{B3C46D1F-69C1-4B74-8A4E-E86D27861956}" type="sibTrans" cxnId="{A3D0AA16-2663-4FDE-ABC0-D49072616BA1}">
      <dgm:prSet/>
      <dgm:spPr/>
      <dgm:t>
        <a:bodyPr/>
        <a:lstStyle/>
        <a:p>
          <a:endParaRPr lang="en-US"/>
        </a:p>
      </dgm:t>
    </dgm:pt>
    <dgm:pt modelId="{B6B543A9-C2E2-4100-AE20-75A24FDF4F01}">
      <dgm:prSet custT="1"/>
      <dgm:spPr/>
      <dgm:t>
        <a:bodyPr/>
        <a:lstStyle/>
        <a:p>
          <a:r>
            <a:rPr lang="en-US" sz="2400" dirty="0"/>
            <a:t>They don’t like me. . . Something wrong with me. . . I’m stupid, ugly, awkward, yada, yada</a:t>
          </a:r>
        </a:p>
      </dgm:t>
    </dgm:pt>
    <dgm:pt modelId="{6EC2BDE3-1BE8-45CB-9F75-A884B1609718}" type="parTrans" cxnId="{7C035FDE-9387-43FF-B96A-ED456FDF578B}">
      <dgm:prSet/>
      <dgm:spPr/>
      <dgm:t>
        <a:bodyPr/>
        <a:lstStyle/>
        <a:p>
          <a:endParaRPr lang="en-US"/>
        </a:p>
      </dgm:t>
    </dgm:pt>
    <dgm:pt modelId="{11938EF2-B58A-4E85-BCF8-05A7B9AAB3E6}" type="sibTrans" cxnId="{7C035FDE-9387-43FF-B96A-ED456FDF578B}">
      <dgm:prSet/>
      <dgm:spPr/>
      <dgm:t>
        <a:bodyPr/>
        <a:lstStyle/>
        <a:p>
          <a:endParaRPr lang="en-US"/>
        </a:p>
      </dgm:t>
    </dgm:pt>
    <dgm:pt modelId="{3FF2B39D-A68A-41F6-B61C-1C3489EDE257}">
      <dgm:prSet custT="1"/>
      <dgm:spPr/>
      <dgm:t>
        <a:bodyPr/>
        <a:lstStyle/>
        <a:p>
          <a:r>
            <a:rPr lang="en-US" sz="2600" dirty="0"/>
            <a:t>Externalizing</a:t>
          </a:r>
        </a:p>
      </dgm:t>
    </dgm:pt>
    <dgm:pt modelId="{844B152E-1E02-4BFC-9FC9-A108601F716D}" type="parTrans" cxnId="{D45EA576-C1E5-42A1-92AF-4ED5A21083D3}">
      <dgm:prSet/>
      <dgm:spPr/>
      <dgm:t>
        <a:bodyPr/>
        <a:lstStyle/>
        <a:p>
          <a:endParaRPr lang="en-US"/>
        </a:p>
      </dgm:t>
    </dgm:pt>
    <dgm:pt modelId="{D41C3C2F-96C0-4E85-96F8-1BC8EBE32EED}" type="sibTrans" cxnId="{D45EA576-C1E5-42A1-92AF-4ED5A21083D3}">
      <dgm:prSet/>
      <dgm:spPr/>
      <dgm:t>
        <a:bodyPr/>
        <a:lstStyle/>
        <a:p>
          <a:endParaRPr lang="en-US"/>
        </a:p>
      </dgm:t>
    </dgm:pt>
    <dgm:pt modelId="{8921DE21-6BD8-470C-B356-A7AA59D53E53}">
      <dgm:prSet custT="1"/>
      <dgm:spPr/>
      <dgm:t>
        <a:bodyPr/>
        <a:lstStyle/>
        <a:p>
          <a:r>
            <a:rPr lang="en-US" sz="2400" dirty="0"/>
            <a:t>That jerk! What an _________. I’ll get them back one way or another.</a:t>
          </a:r>
        </a:p>
      </dgm:t>
    </dgm:pt>
    <dgm:pt modelId="{A34172F8-E3F6-463D-832B-C269E408977E}" type="parTrans" cxnId="{845817CF-62E9-473F-89F0-E2249F9B0179}">
      <dgm:prSet/>
      <dgm:spPr/>
      <dgm:t>
        <a:bodyPr/>
        <a:lstStyle/>
        <a:p>
          <a:endParaRPr lang="en-US"/>
        </a:p>
      </dgm:t>
    </dgm:pt>
    <dgm:pt modelId="{868FE983-D5BB-4123-B10A-2851E94EC0D8}" type="sibTrans" cxnId="{845817CF-62E9-473F-89F0-E2249F9B0179}">
      <dgm:prSet/>
      <dgm:spPr/>
      <dgm:t>
        <a:bodyPr/>
        <a:lstStyle/>
        <a:p>
          <a:endParaRPr lang="en-US"/>
        </a:p>
      </dgm:t>
    </dgm:pt>
    <dgm:pt modelId="{0DABD465-9769-4A8F-9396-969DDDAA8CBC}" type="pres">
      <dgm:prSet presAssocID="{ACC98B0A-6855-498B-B43C-D017EF566AE9}" presName="Name0" presStyleCnt="0">
        <dgm:presLayoutVars>
          <dgm:dir/>
          <dgm:animLvl val="lvl"/>
          <dgm:resizeHandles val="exact"/>
        </dgm:presLayoutVars>
      </dgm:prSet>
      <dgm:spPr/>
    </dgm:pt>
    <dgm:pt modelId="{A95B17E5-40F4-42B0-BA8A-B12847D910B2}" type="pres">
      <dgm:prSet presAssocID="{CAF09051-A1BB-4B83-84C8-6BE2778457D7}" presName="composite" presStyleCnt="0"/>
      <dgm:spPr/>
    </dgm:pt>
    <dgm:pt modelId="{55917DD1-9A1A-4587-83FE-589745AE35C1}" type="pres">
      <dgm:prSet presAssocID="{CAF09051-A1BB-4B83-84C8-6BE2778457D7}" presName="parTx" presStyleLbl="alignNode1" presStyleIdx="0" presStyleCnt="2">
        <dgm:presLayoutVars>
          <dgm:chMax val="0"/>
          <dgm:chPref val="0"/>
        </dgm:presLayoutVars>
      </dgm:prSet>
      <dgm:spPr/>
    </dgm:pt>
    <dgm:pt modelId="{3F910E97-109D-470A-9761-44C0A317E704}" type="pres">
      <dgm:prSet presAssocID="{CAF09051-A1BB-4B83-84C8-6BE2778457D7}" presName="desTx" presStyleLbl="alignAccFollowNode1" presStyleIdx="0" presStyleCnt="2">
        <dgm:presLayoutVars/>
      </dgm:prSet>
      <dgm:spPr/>
    </dgm:pt>
    <dgm:pt modelId="{6FA1ACE6-A7BA-4263-8996-BD1CFA99C3A7}" type="pres">
      <dgm:prSet presAssocID="{B3C46D1F-69C1-4B74-8A4E-E86D27861956}" presName="space" presStyleCnt="0"/>
      <dgm:spPr/>
    </dgm:pt>
    <dgm:pt modelId="{4027832C-02CA-4BB8-963C-AC25631FF950}" type="pres">
      <dgm:prSet presAssocID="{3FF2B39D-A68A-41F6-B61C-1C3489EDE257}" presName="composite" presStyleCnt="0"/>
      <dgm:spPr/>
    </dgm:pt>
    <dgm:pt modelId="{F50726B3-8239-4397-8F7B-E9FF2058F149}" type="pres">
      <dgm:prSet presAssocID="{3FF2B39D-A68A-41F6-B61C-1C3489EDE257}" presName="parTx" presStyleLbl="alignNode1" presStyleIdx="1" presStyleCnt="2">
        <dgm:presLayoutVars>
          <dgm:chMax val="0"/>
          <dgm:chPref val="0"/>
        </dgm:presLayoutVars>
      </dgm:prSet>
      <dgm:spPr/>
    </dgm:pt>
    <dgm:pt modelId="{A666AEC2-11C7-49D7-B24C-B3F54A25EB16}" type="pres">
      <dgm:prSet presAssocID="{3FF2B39D-A68A-41F6-B61C-1C3489EDE257}" presName="desTx" presStyleLbl="alignAccFollowNode1" presStyleIdx="1" presStyleCnt="2">
        <dgm:presLayoutVars/>
      </dgm:prSet>
      <dgm:spPr/>
    </dgm:pt>
  </dgm:ptLst>
  <dgm:cxnLst>
    <dgm:cxn modelId="{F32E4E07-13A0-430D-9EEF-16F72703CD05}" type="presOf" srcId="{8921DE21-6BD8-470C-B356-A7AA59D53E53}" destId="{A666AEC2-11C7-49D7-B24C-B3F54A25EB16}" srcOrd="0" destOrd="0" presId="urn:microsoft.com/office/officeart/2016/7/layout/HorizontalActionList"/>
    <dgm:cxn modelId="{A3D0AA16-2663-4FDE-ABC0-D49072616BA1}" srcId="{ACC98B0A-6855-498B-B43C-D017EF566AE9}" destId="{CAF09051-A1BB-4B83-84C8-6BE2778457D7}" srcOrd="0" destOrd="0" parTransId="{241EA83D-4F37-4F3D-A2C3-C032C5AD6F9B}" sibTransId="{B3C46D1F-69C1-4B74-8A4E-E86D27861956}"/>
    <dgm:cxn modelId="{EEEC152D-15E4-424A-B5B9-7FEE815D04CC}" type="presOf" srcId="{3FF2B39D-A68A-41F6-B61C-1C3489EDE257}" destId="{F50726B3-8239-4397-8F7B-E9FF2058F149}" srcOrd="0" destOrd="0" presId="urn:microsoft.com/office/officeart/2016/7/layout/HorizontalActionList"/>
    <dgm:cxn modelId="{C494375C-933C-4DE5-85C9-B20D95180CE5}" type="presOf" srcId="{CAF09051-A1BB-4B83-84C8-6BE2778457D7}" destId="{55917DD1-9A1A-4587-83FE-589745AE35C1}" srcOrd="0" destOrd="0" presId="urn:microsoft.com/office/officeart/2016/7/layout/HorizontalActionList"/>
    <dgm:cxn modelId="{08B94E72-86E5-420B-90FE-F2A0487B4F06}" type="presOf" srcId="{ACC98B0A-6855-498B-B43C-D017EF566AE9}" destId="{0DABD465-9769-4A8F-9396-969DDDAA8CBC}" srcOrd="0" destOrd="0" presId="urn:microsoft.com/office/officeart/2016/7/layout/HorizontalActionList"/>
    <dgm:cxn modelId="{D45EA576-C1E5-42A1-92AF-4ED5A21083D3}" srcId="{ACC98B0A-6855-498B-B43C-D017EF566AE9}" destId="{3FF2B39D-A68A-41F6-B61C-1C3489EDE257}" srcOrd="1" destOrd="0" parTransId="{844B152E-1E02-4BFC-9FC9-A108601F716D}" sibTransId="{D41C3C2F-96C0-4E85-96F8-1BC8EBE32EED}"/>
    <dgm:cxn modelId="{C200EAA7-68B9-4AF8-9A14-180CBF5F227A}" type="presOf" srcId="{B6B543A9-C2E2-4100-AE20-75A24FDF4F01}" destId="{3F910E97-109D-470A-9761-44C0A317E704}" srcOrd="0" destOrd="0" presId="urn:microsoft.com/office/officeart/2016/7/layout/HorizontalActionList"/>
    <dgm:cxn modelId="{845817CF-62E9-473F-89F0-E2249F9B0179}" srcId="{3FF2B39D-A68A-41F6-B61C-1C3489EDE257}" destId="{8921DE21-6BD8-470C-B356-A7AA59D53E53}" srcOrd="0" destOrd="0" parTransId="{A34172F8-E3F6-463D-832B-C269E408977E}" sibTransId="{868FE983-D5BB-4123-B10A-2851E94EC0D8}"/>
    <dgm:cxn modelId="{7C035FDE-9387-43FF-B96A-ED456FDF578B}" srcId="{CAF09051-A1BB-4B83-84C8-6BE2778457D7}" destId="{B6B543A9-C2E2-4100-AE20-75A24FDF4F01}" srcOrd="0" destOrd="0" parTransId="{6EC2BDE3-1BE8-45CB-9F75-A884B1609718}" sibTransId="{11938EF2-B58A-4E85-BCF8-05A7B9AAB3E6}"/>
    <dgm:cxn modelId="{08336038-8D68-463B-BD36-17B12A5F431E}" type="presParOf" srcId="{0DABD465-9769-4A8F-9396-969DDDAA8CBC}" destId="{A95B17E5-40F4-42B0-BA8A-B12847D910B2}" srcOrd="0" destOrd="0" presId="urn:microsoft.com/office/officeart/2016/7/layout/HorizontalActionList"/>
    <dgm:cxn modelId="{D69152B3-A393-4166-ACE8-D89685B7F0A6}" type="presParOf" srcId="{A95B17E5-40F4-42B0-BA8A-B12847D910B2}" destId="{55917DD1-9A1A-4587-83FE-589745AE35C1}" srcOrd="0" destOrd="0" presId="urn:microsoft.com/office/officeart/2016/7/layout/HorizontalActionList"/>
    <dgm:cxn modelId="{50C76A98-E7CF-4527-B691-2D178559946F}" type="presParOf" srcId="{A95B17E5-40F4-42B0-BA8A-B12847D910B2}" destId="{3F910E97-109D-470A-9761-44C0A317E704}" srcOrd="1" destOrd="0" presId="urn:microsoft.com/office/officeart/2016/7/layout/HorizontalActionList"/>
    <dgm:cxn modelId="{CE7F245C-FF15-4267-BFBB-0A13224B2573}" type="presParOf" srcId="{0DABD465-9769-4A8F-9396-969DDDAA8CBC}" destId="{6FA1ACE6-A7BA-4263-8996-BD1CFA99C3A7}" srcOrd="1" destOrd="0" presId="urn:microsoft.com/office/officeart/2016/7/layout/HorizontalActionList"/>
    <dgm:cxn modelId="{9339E18A-B311-4D27-9193-945934D7C956}" type="presParOf" srcId="{0DABD465-9769-4A8F-9396-969DDDAA8CBC}" destId="{4027832C-02CA-4BB8-963C-AC25631FF950}" srcOrd="2" destOrd="0" presId="urn:microsoft.com/office/officeart/2016/7/layout/HorizontalActionList"/>
    <dgm:cxn modelId="{56331B00-97D4-4771-B4C7-E607F7667863}" type="presParOf" srcId="{4027832C-02CA-4BB8-963C-AC25631FF950}" destId="{F50726B3-8239-4397-8F7B-E9FF2058F149}" srcOrd="0" destOrd="0" presId="urn:microsoft.com/office/officeart/2016/7/layout/HorizontalActionList"/>
    <dgm:cxn modelId="{405D809C-7EBA-4D89-9FFC-3E310DC8D58C}" type="presParOf" srcId="{4027832C-02CA-4BB8-963C-AC25631FF950}" destId="{A666AEC2-11C7-49D7-B24C-B3F54A25EB16}"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tx1"/>
              </a:solidFill>
              <a:latin typeface="Lucida Handwriting" panose="03010101010101010101" pitchFamily="66" charset="0"/>
            </a:rPr>
            <a:t>To Toxic Positivity</a:t>
          </a:r>
        </a:p>
      </dsp:txBody>
      <dsp:txXfrm>
        <a:off x="186527" y="1019210"/>
        <a:ext cx="5505458" cy="34479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D11C7-00ED-48DB-8249-EAD43F25BDBB}">
      <dsp:nvSpPr>
        <dsp:cNvPr id="0" name=""/>
        <dsp:cNvSpPr/>
      </dsp:nvSpPr>
      <dsp:spPr>
        <a:xfrm>
          <a:off x="0" y="397"/>
          <a:ext cx="5715000" cy="15912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dirty="0">
              <a:solidFill>
                <a:schemeClr val="tx1"/>
              </a:solidFill>
            </a:rPr>
            <a:t>Step 1: Honor the emotion</a:t>
          </a:r>
        </a:p>
      </dsp:txBody>
      <dsp:txXfrm>
        <a:off x="77676" y="78073"/>
        <a:ext cx="5559648" cy="1435848"/>
      </dsp:txXfrm>
    </dsp:sp>
    <dsp:sp modelId="{1F8F5F2E-BD01-4982-96A6-7F67DE4CD3B9}">
      <dsp:nvSpPr>
        <dsp:cNvPr id="0" name=""/>
        <dsp:cNvSpPr/>
      </dsp:nvSpPr>
      <dsp:spPr>
        <a:xfrm>
          <a:off x="0" y="1706797"/>
          <a:ext cx="5715000" cy="1591200"/>
        </a:xfrm>
        <a:prstGeom prst="round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1784473"/>
        <a:ext cx="5559648" cy="1435848"/>
      </dsp:txXfrm>
    </dsp:sp>
    <dsp:sp modelId="{724E41C7-BADD-4C88-9ED1-5E093D116F0B}">
      <dsp:nvSpPr>
        <dsp:cNvPr id="0" name=""/>
        <dsp:cNvSpPr/>
      </dsp:nvSpPr>
      <dsp:spPr>
        <a:xfrm>
          <a:off x="0" y="3413197"/>
          <a:ext cx="5715000" cy="1591200"/>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3490873"/>
        <a:ext cx="5559648" cy="1435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22B5A-89C2-40B0-8A7E-DE8731111B67}">
      <dsp:nvSpPr>
        <dsp:cNvPr id="0" name=""/>
        <dsp:cNvSpPr/>
      </dsp:nvSpPr>
      <dsp:spPr>
        <a:xfrm>
          <a:off x="0" y="397"/>
          <a:ext cx="5715000" cy="15912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78073"/>
        <a:ext cx="5559648" cy="1435848"/>
      </dsp:txXfrm>
    </dsp:sp>
    <dsp:sp modelId="{50494DC6-D3DC-4A54-80D3-99199B4145EF}">
      <dsp:nvSpPr>
        <dsp:cNvPr id="0" name=""/>
        <dsp:cNvSpPr/>
      </dsp:nvSpPr>
      <dsp:spPr>
        <a:xfrm>
          <a:off x="0" y="1706797"/>
          <a:ext cx="5715000" cy="15912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dirty="0">
              <a:solidFill>
                <a:schemeClr val="tx1"/>
              </a:solidFill>
            </a:rPr>
            <a:t>Step 2: Think or do something different</a:t>
          </a:r>
        </a:p>
      </dsp:txBody>
      <dsp:txXfrm>
        <a:off x="77676" y="1784473"/>
        <a:ext cx="5559648" cy="1435848"/>
      </dsp:txXfrm>
    </dsp:sp>
    <dsp:sp modelId="{E361EA15-DAFE-46EF-BA83-7FB9DC2D3DD3}">
      <dsp:nvSpPr>
        <dsp:cNvPr id="0" name=""/>
        <dsp:cNvSpPr/>
      </dsp:nvSpPr>
      <dsp:spPr>
        <a:xfrm>
          <a:off x="0" y="3413197"/>
          <a:ext cx="5715000" cy="159120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3490873"/>
        <a:ext cx="5559648" cy="14358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22B5A-89C2-40B0-8A7E-DE8731111B67}">
      <dsp:nvSpPr>
        <dsp:cNvPr id="0" name=""/>
        <dsp:cNvSpPr/>
      </dsp:nvSpPr>
      <dsp:spPr>
        <a:xfrm>
          <a:off x="0" y="397"/>
          <a:ext cx="5715000" cy="15912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78073"/>
        <a:ext cx="5559648" cy="1435848"/>
      </dsp:txXfrm>
    </dsp:sp>
    <dsp:sp modelId="{50494DC6-D3DC-4A54-80D3-99199B4145EF}">
      <dsp:nvSpPr>
        <dsp:cNvPr id="0" name=""/>
        <dsp:cNvSpPr/>
      </dsp:nvSpPr>
      <dsp:spPr>
        <a:xfrm>
          <a:off x="0" y="1706797"/>
          <a:ext cx="5715000" cy="15912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1784473"/>
        <a:ext cx="5559648" cy="1435848"/>
      </dsp:txXfrm>
    </dsp:sp>
    <dsp:sp modelId="{E361EA15-DAFE-46EF-BA83-7FB9DC2D3DD3}">
      <dsp:nvSpPr>
        <dsp:cNvPr id="0" name=""/>
        <dsp:cNvSpPr/>
      </dsp:nvSpPr>
      <dsp:spPr>
        <a:xfrm>
          <a:off x="0" y="3413197"/>
          <a:ext cx="5715000" cy="159120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dirty="0">
              <a:solidFill>
                <a:schemeClr val="tx1"/>
              </a:solidFill>
            </a:rPr>
            <a:t>Step Three: Share the good mood</a:t>
          </a:r>
        </a:p>
      </dsp:txBody>
      <dsp:txXfrm>
        <a:off x="77676" y="3490873"/>
        <a:ext cx="5559648" cy="14358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91EB02-C9EF-485C-869E-15C3869589FE}">
      <dsp:nvSpPr>
        <dsp:cNvPr id="0" name=""/>
        <dsp:cNvSpPr/>
      </dsp:nvSpPr>
      <dsp:spPr>
        <a:xfrm>
          <a:off x="0" y="397"/>
          <a:ext cx="5715000" cy="15912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78073"/>
        <a:ext cx="5559648" cy="1435848"/>
      </dsp:txXfrm>
    </dsp:sp>
    <dsp:sp modelId="{C9B1A735-508C-44C9-A4B8-941CDE1530EC}">
      <dsp:nvSpPr>
        <dsp:cNvPr id="0" name=""/>
        <dsp:cNvSpPr/>
      </dsp:nvSpPr>
      <dsp:spPr>
        <a:xfrm>
          <a:off x="0" y="1706797"/>
          <a:ext cx="5715000" cy="159120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endParaRPr lang="en-US" sz="4000" kern="1200" dirty="0"/>
        </a:p>
      </dsp:txBody>
      <dsp:txXfrm>
        <a:off x="77676" y="1784473"/>
        <a:ext cx="5559648" cy="1435848"/>
      </dsp:txXfrm>
    </dsp:sp>
    <dsp:sp modelId="{86FE8151-E68B-45E5-A2D9-BA8E066523AA}">
      <dsp:nvSpPr>
        <dsp:cNvPr id="0" name=""/>
        <dsp:cNvSpPr/>
      </dsp:nvSpPr>
      <dsp:spPr>
        <a:xfrm>
          <a:off x="0" y="3413197"/>
          <a:ext cx="5715000" cy="15912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dirty="0">
              <a:solidFill>
                <a:schemeClr val="tx1"/>
              </a:solidFill>
            </a:rPr>
            <a:t>Step Four: Teach someone the 3 steps</a:t>
          </a:r>
        </a:p>
      </dsp:txBody>
      <dsp:txXfrm>
        <a:off x="77676" y="3490873"/>
        <a:ext cx="5559648" cy="14358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17DD1-9A1A-4587-83FE-589745AE35C1}">
      <dsp:nvSpPr>
        <dsp:cNvPr id="0" name=""/>
        <dsp:cNvSpPr/>
      </dsp:nvSpPr>
      <dsp:spPr>
        <a:xfrm>
          <a:off x="5999" y="70951"/>
          <a:ext cx="2215846" cy="66475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101" tIns="175101" rIns="175101" bIns="175101" numCol="1" spcCol="1270" anchor="ctr" anchorCtr="0">
          <a:noAutofit/>
        </a:bodyPr>
        <a:lstStyle/>
        <a:p>
          <a:pPr marL="0" lvl="0" indent="0" algn="ctr" defTabSz="1200150">
            <a:lnSpc>
              <a:spcPct val="90000"/>
            </a:lnSpc>
            <a:spcBef>
              <a:spcPct val="0"/>
            </a:spcBef>
            <a:spcAft>
              <a:spcPct val="35000"/>
            </a:spcAft>
            <a:buNone/>
          </a:pPr>
          <a:r>
            <a:rPr lang="en-US" sz="2700" kern="1200" dirty="0"/>
            <a:t>Internalizing</a:t>
          </a:r>
        </a:p>
      </dsp:txBody>
      <dsp:txXfrm>
        <a:off x="5999" y="70951"/>
        <a:ext cx="2215846" cy="664754"/>
      </dsp:txXfrm>
    </dsp:sp>
    <dsp:sp modelId="{3F910E97-109D-470A-9761-44C0A317E704}">
      <dsp:nvSpPr>
        <dsp:cNvPr id="0" name=""/>
        <dsp:cNvSpPr/>
      </dsp:nvSpPr>
      <dsp:spPr>
        <a:xfrm>
          <a:off x="5999" y="735705"/>
          <a:ext cx="2215846" cy="314186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8876" tIns="218876" rIns="218876" bIns="218876" numCol="1" spcCol="1270" anchor="t" anchorCtr="0">
          <a:noAutofit/>
        </a:bodyPr>
        <a:lstStyle/>
        <a:p>
          <a:pPr marL="0" lvl="0" indent="0" algn="l" defTabSz="1066800">
            <a:lnSpc>
              <a:spcPct val="90000"/>
            </a:lnSpc>
            <a:spcBef>
              <a:spcPct val="0"/>
            </a:spcBef>
            <a:spcAft>
              <a:spcPct val="35000"/>
            </a:spcAft>
            <a:buNone/>
          </a:pPr>
          <a:r>
            <a:rPr lang="en-US" sz="2400" kern="1200" dirty="0"/>
            <a:t>They don’t like me. . . Something wrong with me. . . I’m stupid, ugly, awkward, yada, yada</a:t>
          </a:r>
        </a:p>
      </dsp:txBody>
      <dsp:txXfrm>
        <a:off x="5999" y="735705"/>
        <a:ext cx="2215846" cy="3141866"/>
      </dsp:txXfrm>
    </dsp:sp>
    <dsp:sp modelId="{F50726B3-8239-4397-8F7B-E9FF2058F149}">
      <dsp:nvSpPr>
        <dsp:cNvPr id="0" name=""/>
        <dsp:cNvSpPr/>
      </dsp:nvSpPr>
      <dsp:spPr>
        <a:xfrm>
          <a:off x="2329635" y="70951"/>
          <a:ext cx="2215846" cy="66475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101" tIns="175101" rIns="175101" bIns="175101" numCol="1" spcCol="1270" anchor="ctr" anchorCtr="0">
          <a:noAutofit/>
        </a:bodyPr>
        <a:lstStyle/>
        <a:p>
          <a:pPr marL="0" lvl="0" indent="0" algn="ctr" defTabSz="1155700">
            <a:lnSpc>
              <a:spcPct val="90000"/>
            </a:lnSpc>
            <a:spcBef>
              <a:spcPct val="0"/>
            </a:spcBef>
            <a:spcAft>
              <a:spcPct val="35000"/>
            </a:spcAft>
            <a:buNone/>
          </a:pPr>
          <a:r>
            <a:rPr lang="en-US" sz="2600" kern="1200" dirty="0"/>
            <a:t>Externalizing</a:t>
          </a:r>
        </a:p>
      </dsp:txBody>
      <dsp:txXfrm>
        <a:off x="2329635" y="70951"/>
        <a:ext cx="2215846" cy="664754"/>
      </dsp:txXfrm>
    </dsp:sp>
    <dsp:sp modelId="{A666AEC2-11C7-49D7-B24C-B3F54A25EB16}">
      <dsp:nvSpPr>
        <dsp:cNvPr id="0" name=""/>
        <dsp:cNvSpPr/>
      </dsp:nvSpPr>
      <dsp:spPr>
        <a:xfrm>
          <a:off x="2329635" y="735705"/>
          <a:ext cx="2215846" cy="314186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8876" tIns="218876" rIns="218876" bIns="218876" numCol="1" spcCol="1270" anchor="t" anchorCtr="0">
          <a:noAutofit/>
        </a:bodyPr>
        <a:lstStyle/>
        <a:p>
          <a:pPr marL="0" lvl="0" indent="0" algn="l" defTabSz="1066800">
            <a:lnSpc>
              <a:spcPct val="90000"/>
            </a:lnSpc>
            <a:spcBef>
              <a:spcPct val="0"/>
            </a:spcBef>
            <a:spcAft>
              <a:spcPct val="35000"/>
            </a:spcAft>
            <a:buNone/>
          </a:pPr>
          <a:r>
            <a:rPr lang="en-US" sz="2400" kern="1200" dirty="0"/>
            <a:t>That jerk! What an _________. I’ll get them back one way or another.</a:t>
          </a:r>
        </a:p>
      </dsp:txBody>
      <dsp:txXfrm>
        <a:off x="2329635" y="735705"/>
        <a:ext cx="2215846" cy="3141866"/>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9/27/2025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5B2BB-B874-381E-97D6-778A53087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58AF1-68EE-0236-1E32-35F6E0A1F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D3D16-4605-1C6C-1983-0ACD74BE09B0}"/>
              </a:ext>
            </a:extLst>
          </p:cNvPr>
          <p:cNvSpPr>
            <a:spLocks noGrp="1"/>
          </p:cNvSpPr>
          <p:nvPr>
            <p:ph type="body" idx="1"/>
          </p:nvPr>
        </p:nvSpPr>
        <p:spPr/>
        <p:txBody>
          <a:bodyPr/>
          <a:lstStyle/>
          <a:p>
            <a:r>
              <a:rPr lang="en-US" dirty="0">
                <a:cs typeface="Calibri"/>
              </a:rPr>
              <a:t>John</a:t>
            </a:r>
          </a:p>
        </p:txBody>
      </p:sp>
      <p:sp>
        <p:nvSpPr>
          <p:cNvPr id="4" name="Slide Number Placeholder 3">
            <a:extLst>
              <a:ext uri="{FF2B5EF4-FFF2-40B4-BE49-F238E27FC236}">
                <a16:creationId xmlns:a16="http://schemas.microsoft.com/office/drawing/2014/main" id="{073D8F5D-1044-5262-23F0-9A8EE7BD50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5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946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867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Tammy what is the best definition?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887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982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951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38A96-20E2-5534-4217-90A02BB7A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11A13-297F-E46D-1FB6-F23020B445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B21150-DD9F-86A5-8962-ABF42AE7A1BA}"/>
              </a:ext>
            </a:extLst>
          </p:cNvPr>
          <p:cNvSpPr>
            <a:spLocks noGrp="1"/>
          </p:cNvSpPr>
          <p:nvPr>
            <p:ph type="body" idx="1"/>
          </p:nvPr>
        </p:nvSpPr>
        <p:spPr/>
        <p:txBody>
          <a:bodyPr/>
          <a:lstStyle/>
          <a:p>
            <a:r>
              <a:rPr lang="en-US" dirty="0"/>
              <a:t>We may or may not do this-John</a:t>
            </a:r>
          </a:p>
        </p:txBody>
      </p:sp>
      <p:sp>
        <p:nvSpPr>
          <p:cNvPr id="4" name="Slide Number Placeholder 3">
            <a:extLst>
              <a:ext uri="{FF2B5EF4-FFF2-40B4-BE49-F238E27FC236}">
                <a16:creationId xmlns:a16="http://schemas.microsoft.com/office/drawing/2014/main" id="{4E84483D-3B18-D69E-579C-E969B4EA47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795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C3BB-1BF7-2E41-3D26-A8FE97F3A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187E6-4FE9-4586-5DAA-C82E7C5496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641BC7-C803-3126-A08D-53D1BD1A6307}"/>
              </a:ext>
            </a:extLst>
          </p:cNvPr>
          <p:cNvSpPr>
            <a:spLocks noGrp="1"/>
          </p:cNvSpPr>
          <p:nvPr>
            <p:ph type="body" idx="1"/>
          </p:nvPr>
        </p:nvSpPr>
        <p:spPr/>
        <p:txBody>
          <a:bodyPr/>
          <a:lstStyle/>
          <a:p>
            <a:r>
              <a:rPr lang="en-US" dirty="0"/>
              <a:t>We may or may not do this-John</a:t>
            </a:r>
          </a:p>
        </p:txBody>
      </p:sp>
      <p:sp>
        <p:nvSpPr>
          <p:cNvPr id="4" name="Slide Number Placeholder 3">
            <a:extLst>
              <a:ext uri="{FF2B5EF4-FFF2-40B4-BE49-F238E27FC236}">
                <a16:creationId xmlns:a16="http://schemas.microsoft.com/office/drawing/2014/main" id="{99C0EA96-0DB5-8735-DEA6-A694048D5C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448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512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985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Dylan/Nancy?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618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Dylan/Nancy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446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Dylan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021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DB538-87AE-54F0-DD33-49F7A2E8F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D8B2B-EE43-9472-DAD1-534353598B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89F18-7E48-5215-E183-610EB8ED2A82}"/>
              </a:ext>
            </a:extLst>
          </p:cNvPr>
          <p:cNvSpPr>
            <a:spLocks noGrp="1"/>
          </p:cNvSpPr>
          <p:nvPr>
            <p:ph type="body" idx="1"/>
          </p:nvPr>
        </p:nvSpPr>
        <p:spPr/>
        <p:txBody>
          <a:bodyPr/>
          <a:lstStyle/>
          <a:p>
            <a:r>
              <a:rPr lang="en-US"/>
              <a:t>Dylan</a:t>
            </a:r>
          </a:p>
        </p:txBody>
      </p:sp>
      <p:sp>
        <p:nvSpPr>
          <p:cNvPr id="4" name="Slide Number Placeholder 3">
            <a:extLst>
              <a:ext uri="{FF2B5EF4-FFF2-40B4-BE49-F238E27FC236}">
                <a16:creationId xmlns:a16="http://schemas.microsoft.com/office/drawing/2014/main" id="{B8E18DB7-2E12-E66D-24BF-C3A8284BDD7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873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042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2243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a:extLst>
            <a:ext uri="{FF2B5EF4-FFF2-40B4-BE49-F238E27FC236}">
              <a16:creationId xmlns:a16="http://schemas.microsoft.com/office/drawing/2014/main" id="{132FAF50-F7CB-5D22-B498-1772176BD479}"/>
            </a:ext>
          </a:extLst>
        </p:cNvPr>
        <p:cNvGrpSpPr/>
        <p:nvPr/>
      </p:nvGrpSpPr>
      <p:grpSpPr>
        <a:xfrm>
          <a:off x="0" y="0"/>
          <a:ext cx="0" cy="0"/>
          <a:chOff x="0" y="0"/>
          <a:chExt cx="0" cy="0"/>
        </a:xfrm>
      </p:grpSpPr>
      <p:sp>
        <p:nvSpPr>
          <p:cNvPr id="970" name="Google Shape;970;gebfdc20829_0_1878:notes">
            <a:extLst>
              <a:ext uri="{FF2B5EF4-FFF2-40B4-BE49-F238E27FC236}">
                <a16:creationId xmlns:a16="http://schemas.microsoft.com/office/drawing/2014/main" id="{6FD41B6E-3B11-616B-03A0-3F94D15CF3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a:extLst>
              <a:ext uri="{FF2B5EF4-FFF2-40B4-BE49-F238E27FC236}">
                <a16:creationId xmlns:a16="http://schemas.microsoft.com/office/drawing/2014/main" id="{489074C6-C3D9-99C8-7C5D-4730A62CBC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4178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BE502-CAE4-CF33-07F4-6197167C1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5F512-58E6-CDCB-151D-0DABB6510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F40A82-6B34-08C0-A0BD-D59582838BE4}"/>
              </a:ext>
            </a:extLst>
          </p:cNvPr>
          <p:cNvSpPr>
            <a:spLocks noGrp="1"/>
          </p:cNvSpPr>
          <p:nvPr>
            <p:ph type="body" idx="1"/>
          </p:nvPr>
        </p:nvSpPr>
        <p:spPr/>
        <p:txBody>
          <a:bodyPr/>
          <a:lstStyle/>
          <a:p>
            <a:r>
              <a:rPr lang="en-US" dirty="0">
                <a:cs typeface="Calibri"/>
              </a:rPr>
              <a:t>Lillian</a:t>
            </a:r>
          </a:p>
        </p:txBody>
      </p:sp>
      <p:sp>
        <p:nvSpPr>
          <p:cNvPr id="4" name="Slide Number Placeholder 3">
            <a:extLst>
              <a:ext uri="{FF2B5EF4-FFF2-40B4-BE49-F238E27FC236}">
                <a16:creationId xmlns:a16="http://schemas.microsoft.com/office/drawing/2014/main" id="{0EBF3AB1-5507-2F8A-CF30-3B293F68BE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769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Dylan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727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Dylan</a:t>
            </a:r>
            <a:endParaRPr/>
          </a:p>
        </p:txBody>
      </p:sp>
    </p:spTree>
    <p:extLst>
      <p:ext uri="{BB962C8B-B14F-4D97-AF65-F5344CB8AC3E}">
        <p14:creationId xmlns:p14="http://schemas.microsoft.com/office/powerpoint/2010/main" val="229311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732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a:extLst>
            <a:ext uri="{FF2B5EF4-FFF2-40B4-BE49-F238E27FC236}">
              <a16:creationId xmlns:a16="http://schemas.microsoft.com/office/drawing/2014/main" id="{6672543C-28D5-0EA4-AF9A-7A5AC8BEA2BF}"/>
            </a:ext>
          </a:extLst>
        </p:cNvPr>
        <p:cNvGrpSpPr/>
        <p:nvPr/>
      </p:nvGrpSpPr>
      <p:grpSpPr>
        <a:xfrm>
          <a:off x="0" y="0"/>
          <a:ext cx="0" cy="0"/>
          <a:chOff x="0" y="0"/>
          <a:chExt cx="0" cy="0"/>
        </a:xfrm>
      </p:grpSpPr>
      <p:sp>
        <p:nvSpPr>
          <p:cNvPr id="970" name="Google Shape;970;gebfdc20829_0_1878:notes">
            <a:extLst>
              <a:ext uri="{FF2B5EF4-FFF2-40B4-BE49-F238E27FC236}">
                <a16:creationId xmlns:a16="http://schemas.microsoft.com/office/drawing/2014/main" id="{F648B9C6-2B97-909E-9BDC-54AD4F2E7B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a:extLst>
              <a:ext uri="{FF2B5EF4-FFF2-40B4-BE49-F238E27FC236}">
                <a16:creationId xmlns:a16="http://schemas.microsoft.com/office/drawing/2014/main" id="{CCC5C5AE-8888-4760-6716-916835906B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0815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a:t>
            </a:r>
            <a:r>
              <a:rPr lang="en-US" baseline="0" dirty="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dirty="0"/>
          </a:p>
          <a:p>
            <a:r>
              <a:rPr lang="en-US" dirty="0"/>
              <a:t>Goal-focused positive psychotherapy (</a:t>
            </a:r>
            <a:r>
              <a:rPr lang="en-US" dirty="0" err="1"/>
              <a:t>Conoley</a:t>
            </a:r>
            <a:r>
              <a:rPr lang="en-US" baseline="0" dirty="0"/>
              <a:t> &amp; </a:t>
            </a:r>
            <a:r>
              <a:rPr lang="en-US" baseline="0" dirty="0" err="1"/>
              <a:t>Scheel</a:t>
            </a:r>
            <a:r>
              <a:rPr lang="en-US" baseline="0" dirty="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dirty="0"/>
          </a:p>
          <a:p>
            <a:r>
              <a:rPr lang="en-US" baseline="0" dirty="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dirty="0"/>
          </a:p>
          <a:p>
            <a:r>
              <a:rPr lang="en-US" baseline="0" dirty="0"/>
              <a:t>Hence, Helen Neville’s focus on Justice and Joy (or Black Girl Magic/Joy). </a:t>
            </a:r>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1388743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363634389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476671108"/>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74774668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86873586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390347679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8934033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3382708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291136506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394389690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8918357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2004986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804228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4250168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40681470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2641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9278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8336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1629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9366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7329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0430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4265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9/27/2025</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1057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1402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043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3878934643"/>
      </p:ext>
    </p:extLst>
  </p:cSld>
  <p:clrMapOvr>
    <a:masterClrMapping/>
  </p:clrMapOvr>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19442137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5899291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25423773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7856587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038749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77504572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82970022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0041409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01177587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38597968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80272940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9795725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2015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8233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8468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29676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39628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16301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449060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28925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9/27/2025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72958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3587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453575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05DD-2B5F-9DE6-8DF1-0F659DFCB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5FBD9-1E34-12CF-3CBE-40A8B11DC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B2B15D-325D-86BF-6E07-5ED63B3B396A}"/>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2CDDAB6D-2EBF-C278-EF80-1741AD797F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5626FB-C2D1-6221-E1AE-33FF0DDE90C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29225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00DD-6105-18EC-AEAD-EC1FA37C9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EEB5-FD8E-1F9D-DD62-E2C8E2E6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8CE0F-14E6-5D66-8786-FF220049F188}"/>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90B53EE8-8AAE-5E83-2642-3962629630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3B3CE0-F00F-6440-7F8A-C8B0EB5230C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55256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71A3-229A-86C1-1A1A-3D0C9C38D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E48585-C99D-74EF-7070-E24324B8A3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467283-035C-E6F6-E518-006AB3ED7567}"/>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958A7ED1-8C7C-2E26-6D7E-6B3C5D843F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00F059-3AFF-96A4-5960-94DBD44E836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03440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AE5D-B688-3682-613A-3C51C7619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7B3BE-95D4-1055-FB07-2D1FF5D77D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666B8-ECA6-6982-0A95-F6E472D734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2EECCD-D5D9-550B-31D8-EA05AFFFA488}"/>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6" name="Footer Placeholder 5">
            <a:extLst>
              <a:ext uri="{FF2B5EF4-FFF2-40B4-BE49-F238E27FC236}">
                <a16:creationId xmlns:a16="http://schemas.microsoft.com/office/drawing/2014/main" id="{268E32AD-6910-629F-65C7-3E928E107A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95038D-8159-5C25-A12B-AA03A588D9F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53545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7595-2ABE-FB1F-024A-BF4968E6AC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E247E-B624-4B61-FDEC-D2147D83E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6357D2-00D7-1710-27C6-2FF44E9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66CECE-B69F-3B15-9ACA-7D2F9ACA9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6CE33F-CA06-F80F-1B74-D91EFF335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EE3B5B-0A38-277D-DB8E-B426441F8A2A}"/>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8" name="Footer Placeholder 7">
            <a:extLst>
              <a:ext uri="{FF2B5EF4-FFF2-40B4-BE49-F238E27FC236}">
                <a16:creationId xmlns:a16="http://schemas.microsoft.com/office/drawing/2014/main" id="{DFDCD1C1-9B4A-AFCB-7B6E-D6571915FA8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F348105-9DAD-335D-C658-46551F50800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67795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797-0576-7AC8-DCE0-E8E890098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7BD98-003F-8D1F-3BDC-A38BDB84B743}"/>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4" name="Footer Placeholder 3">
            <a:extLst>
              <a:ext uri="{FF2B5EF4-FFF2-40B4-BE49-F238E27FC236}">
                <a16:creationId xmlns:a16="http://schemas.microsoft.com/office/drawing/2014/main" id="{5C922675-DA23-9FA6-B536-8F662DE3454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3102054-C147-8267-F6E6-E4CFF2CE5AD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43651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F45BF-4C54-CF35-E084-DF07D2AD6C93}"/>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3" name="Footer Placeholder 2">
            <a:extLst>
              <a:ext uri="{FF2B5EF4-FFF2-40B4-BE49-F238E27FC236}">
                <a16:creationId xmlns:a16="http://schemas.microsoft.com/office/drawing/2014/main" id="{6C29C50A-CC80-411E-9BB6-B3E44261049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763E4C-B95C-AFFA-D4E1-68C43CE6E2B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835371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4606-2F1F-4A07-B2D8-E84E106E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192761-D6D0-8C0B-B599-C73876440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FFABC-C8A3-85F6-90A1-70E28D51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381A8-7827-8527-FFF0-BD001F5E295F}"/>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6" name="Footer Placeholder 5">
            <a:extLst>
              <a:ext uri="{FF2B5EF4-FFF2-40B4-BE49-F238E27FC236}">
                <a16:creationId xmlns:a16="http://schemas.microsoft.com/office/drawing/2014/main" id="{B2381B6D-1343-43D0-4F42-98E2B696446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C2E862-0E32-10EF-4118-462D18FB012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31335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04D5-4C09-044A-5123-32527D2EF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C8C60-3E9E-D961-B1F1-89D3FBC7A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903B88-9087-B901-3231-F7CF67D24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BF12B-60B3-176E-9ECB-B3E2720A7B4E}"/>
              </a:ext>
            </a:extLst>
          </p:cNvPr>
          <p:cNvSpPr>
            <a:spLocks noGrp="1"/>
          </p:cNvSpPr>
          <p:nvPr>
            <p:ph type="dt" sz="half" idx="10"/>
          </p:nvPr>
        </p:nvSpPr>
        <p:spPr/>
        <p:txBody>
          <a:bodyPr/>
          <a:lstStyle/>
          <a:p>
            <a:fld id="{48A87A34-81AB-432B-8DAE-1953F412C126}" type="datetimeFigureOut">
              <a:rPr lang="en-US" smtClean="0"/>
              <a:pPr/>
              <a:t>9/27/2025</a:t>
            </a:fld>
            <a:endParaRPr lang="en-US" dirty="0"/>
          </a:p>
        </p:txBody>
      </p:sp>
      <p:sp>
        <p:nvSpPr>
          <p:cNvPr id="6" name="Footer Placeholder 5">
            <a:extLst>
              <a:ext uri="{FF2B5EF4-FFF2-40B4-BE49-F238E27FC236}">
                <a16:creationId xmlns:a16="http://schemas.microsoft.com/office/drawing/2014/main" id="{91FEB84A-DD61-2145-D08D-6444AE9DBF6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57A9D7-A2A6-A22C-B85C-E0C431FEC96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43477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BD17-2466-F2E2-296B-47A1317FD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4F63F-07B0-F791-3D1D-15F3077AB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80BA0-8A8B-D0F7-F0D3-6951A6D85987}"/>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64DB2AFF-CF15-1155-85E1-C7B933CAE0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78EA88-40A5-0DE9-4BE5-03FB6AD749B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89690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88D2-700D-CE35-8ED5-22F475D89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F0392-A767-84DF-DC65-C752D5972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20D88-003B-D021-7095-065EC7638CFD}"/>
              </a:ext>
            </a:extLst>
          </p:cNvPr>
          <p:cNvSpPr>
            <a:spLocks noGrp="1"/>
          </p:cNvSpPr>
          <p:nvPr>
            <p:ph type="dt" sz="half" idx="10"/>
          </p:nvPr>
        </p:nvSpPr>
        <p:spPr/>
        <p:txBody>
          <a:bodyPr/>
          <a:lstStyle/>
          <a:p>
            <a:fld id="{48A87A34-81AB-432B-8DAE-1953F412C126}" type="datetimeFigureOut">
              <a:rPr lang="en-US" smtClean="0"/>
              <a:t>9/27/2025</a:t>
            </a:fld>
            <a:endParaRPr lang="en-US" dirty="0"/>
          </a:p>
        </p:txBody>
      </p:sp>
      <p:sp>
        <p:nvSpPr>
          <p:cNvPr id="5" name="Footer Placeholder 4">
            <a:extLst>
              <a:ext uri="{FF2B5EF4-FFF2-40B4-BE49-F238E27FC236}">
                <a16:creationId xmlns:a16="http://schemas.microsoft.com/office/drawing/2014/main" id="{6F1E3282-43B0-59C4-9677-B342E79B5B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7DB5C3-FFA4-BDCF-A692-2A66E312562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784236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917675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836364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482145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756825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701300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961778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906001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681813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704706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2196019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3731448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3782812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6493564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5669802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9/27/2025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2134284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73675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059965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9/27/2025</a:t>
            </a:fld>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329235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9/27/2025</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85477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jp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image" Target="../media/image4.png"/><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image" Target="../media/image3.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image" Target="../media/image6.png"/><Relationship Id="rId10" Type="http://schemas.openxmlformats.org/officeDocument/2006/relationships/slideLayout" Target="../slideLayouts/slideLayout70.xml"/><Relationship Id="rId19" Type="http://schemas.openxmlformats.org/officeDocument/2006/relationships/theme" Target="../theme/theme6.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7.xml"/><Relationship Id="rId1"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64735823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9/27/2025</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894695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663364786"/>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9/27/2025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62176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50508-DD74-90DB-71D9-0DB85AC61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F1202-EB0F-93FC-F38B-61905CEF2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C86D4-4CAE-5873-5814-2AAE73F0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9/27/2025</a:t>
            </a:fld>
            <a:endParaRPr lang="en-US" dirty="0"/>
          </a:p>
        </p:txBody>
      </p:sp>
      <p:sp>
        <p:nvSpPr>
          <p:cNvPr id="5" name="Footer Placeholder 4">
            <a:extLst>
              <a:ext uri="{FF2B5EF4-FFF2-40B4-BE49-F238E27FC236}">
                <a16:creationId xmlns:a16="http://schemas.microsoft.com/office/drawing/2014/main" id="{15F23CAC-C033-68C1-9520-2A0A4F0A2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332D3F4-8F8B-170C-1CEB-C1EF64C3AD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91794485"/>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9/27/2025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953794775"/>
      </p:ext>
    </p:extLst>
  </p:cSld>
  <p:clrMap bg1="dk1" tx1="lt1" bg2="dk2" tx2="lt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92"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9/27/2025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7590997"/>
      </p:ext>
    </p:extLst>
  </p:cSld>
  <p:clrMap bg1="lt1" tx1="dk1" bg2="lt2" tx2="dk2" accent1="accent1" accent2="accent2" accent3="accent3" accent4="accent4" accent5="accent5" accent6="accent6" hlink="hlink" folHlink="folHlink"/>
  <p:sldLayoutIdLst>
    <p:sldLayoutId id="2147483909" r:id="rId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hyperlink" Target="https://johnsommersflanagan.com/" TargetMode="Externa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4.xml"/><Relationship Id="rId16" Type="http://schemas.openxmlformats.org/officeDocument/2006/relationships/image" Target="../media/image31.png"/><Relationship Id="rId1" Type="http://schemas.openxmlformats.org/officeDocument/2006/relationships/slideLayout" Target="../slideLayouts/slideLayout40.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jpeg"/><Relationship Id="rId1" Type="http://schemas.openxmlformats.org/officeDocument/2006/relationships/slideLayout" Target="../slideLayouts/slideLayout62.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jpeg"/><Relationship Id="rId1" Type="http://schemas.openxmlformats.org/officeDocument/2006/relationships/slideLayout" Target="../slideLayouts/slideLayout78.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62.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5.jpeg"/><Relationship Id="rId7" Type="http://schemas.openxmlformats.org/officeDocument/2006/relationships/diagramColors" Target="../diagrams/colors6.xml"/><Relationship Id="rId2" Type="http://schemas.openxmlformats.org/officeDocument/2006/relationships/notesSlide" Target="../notesSlides/notesSlide18.xml"/><Relationship Id="rId1" Type="http://schemas.openxmlformats.org/officeDocument/2006/relationships/slideLayout" Target="../slideLayouts/slideLayout55.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5.xml"/><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jpeg"/><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6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5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3501C3-C301-490F-A129-5C468AEC915D}"/>
              </a:ext>
            </a:extLst>
          </p:cNvPr>
          <p:cNvSpPr>
            <a:spLocks noGrp="1"/>
          </p:cNvSpPr>
          <p:nvPr>
            <p:ph type="ctrTitle"/>
          </p:nvPr>
        </p:nvSpPr>
        <p:spPr>
          <a:xfrm>
            <a:off x="7323589" y="1079500"/>
            <a:ext cx="4622334" cy="2321142"/>
          </a:xfrm>
          <a:solidFill>
            <a:schemeClr val="bg1"/>
          </a:solidFill>
        </p:spPr>
        <p:txBody>
          <a:bodyPr>
            <a:noAutofit/>
          </a:bodyPr>
          <a:lstStyle/>
          <a:p>
            <a:r>
              <a:rPr lang="en-US" sz="4400" b="1" dirty="0">
                <a:solidFill>
                  <a:srgbClr val="FFFF00"/>
                </a:solidFill>
                <a:latin typeface="Calibri" panose="020F0502020204030204" pitchFamily="34" charset="0"/>
                <a:ea typeface="Calibri" panose="020F0502020204030204" pitchFamily="34" charset="0"/>
                <a:cs typeface="Calibri" panose="020F0502020204030204" pitchFamily="34" charset="0"/>
              </a:rPr>
              <a:t>Tools for Living your best life</a:t>
            </a:r>
            <a:br>
              <a:rPr lang="en-US" sz="4400" b="1"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t>A happiness Primer</a:t>
            </a:r>
          </a:p>
        </p:txBody>
      </p:sp>
      <p:sp>
        <p:nvSpPr>
          <p:cNvPr id="11" name="Subtitle 10">
            <a:extLst>
              <a:ext uri="{FF2B5EF4-FFF2-40B4-BE49-F238E27FC236}">
                <a16:creationId xmlns:a16="http://schemas.microsoft.com/office/drawing/2014/main" id="{FC3F3DE7-4288-44D0-9E2E-8E5B9936AE7C}"/>
              </a:ext>
            </a:extLst>
          </p:cNvPr>
          <p:cNvSpPr>
            <a:spLocks noGrp="1"/>
          </p:cNvSpPr>
          <p:nvPr>
            <p:ph type="subTitle" idx="1"/>
          </p:nvPr>
        </p:nvSpPr>
        <p:spPr>
          <a:xfrm>
            <a:off x="7491369" y="3987800"/>
            <a:ext cx="4454554" cy="2446555"/>
          </a:xfrm>
        </p:spPr>
        <p:txBody>
          <a:bodyPr>
            <a:normAutofit fontScale="92500" lnSpcReduction="20000"/>
          </a:bodyPr>
          <a:lstStyle/>
          <a:p>
            <a:pPr>
              <a:spcBef>
                <a:spcPts val="0"/>
              </a:spcBef>
            </a:pPr>
            <a:r>
              <a:rPr lang="en-US" b="1" i="0" dirty="0">
                <a:solidFill>
                  <a:schemeClr val="tx1"/>
                </a:solidFill>
              </a:rPr>
              <a:t>John Sommers-Flanagan, Ph.D.</a:t>
            </a:r>
          </a:p>
          <a:p>
            <a:pPr>
              <a:spcBef>
                <a:spcPts val="0"/>
              </a:spcBef>
            </a:pPr>
            <a:r>
              <a:rPr lang="en-US" sz="2000" b="1" i="0" dirty="0">
                <a:solidFill>
                  <a:schemeClr val="tx1"/>
                </a:solidFill>
              </a:rPr>
              <a:t>Center for the Advancement </a:t>
            </a:r>
          </a:p>
          <a:p>
            <a:pPr>
              <a:spcBef>
                <a:spcPts val="0"/>
              </a:spcBef>
            </a:pPr>
            <a:r>
              <a:rPr lang="en-US" sz="2000" b="1" i="0" dirty="0">
                <a:solidFill>
                  <a:schemeClr val="tx1"/>
                </a:solidFill>
              </a:rPr>
              <a:t>of Positive Education</a:t>
            </a:r>
          </a:p>
          <a:p>
            <a:pPr>
              <a:spcBef>
                <a:spcPts val="0"/>
              </a:spcBef>
            </a:pPr>
            <a:r>
              <a:rPr lang="en-US" sz="2000" b="1" i="0" dirty="0">
                <a:solidFill>
                  <a:schemeClr val="tx1"/>
                </a:solidFill>
              </a:rPr>
              <a:t>University of Montana</a:t>
            </a:r>
          </a:p>
          <a:p>
            <a:r>
              <a:rPr lang="en-US" sz="2000" b="1" i="0" dirty="0">
                <a:solidFill>
                  <a:schemeClr val="tx1"/>
                </a:solidFill>
              </a:rPr>
              <a:t>For free resources: </a:t>
            </a:r>
            <a:r>
              <a:rPr lang="en-US" sz="2000" b="1" i="0" dirty="0">
                <a:solidFill>
                  <a:srgbClr val="00B0F0"/>
                </a:solidFill>
                <a:hlinkClick r:id="rId2">
                  <a:extLst>
                    <a:ext uri="{A12FA001-AC4F-418D-AE19-62706E023703}">
                      <ahyp:hlinkClr xmlns:ahyp="http://schemas.microsoft.com/office/drawing/2018/hyperlinkcolor" val="tx"/>
                    </a:ext>
                  </a:extLst>
                </a:hlinkClick>
              </a:rPr>
              <a:t>https://johnsommersflanagan.com/</a:t>
            </a:r>
            <a:r>
              <a:rPr lang="en-US" sz="2000" b="1" i="0" dirty="0">
                <a:solidFill>
                  <a:srgbClr val="00B0F0"/>
                </a:solidFill>
              </a:rPr>
              <a:t> </a:t>
            </a:r>
          </a:p>
          <a:p>
            <a:r>
              <a:rPr lang="en-US" sz="2000" b="1" i="0" dirty="0">
                <a:solidFill>
                  <a:srgbClr val="00B0F0"/>
                </a:solidFill>
                <a:hlinkClick r:id="rId3"/>
              </a:rPr>
              <a:t>https://montanahappinessproject.com/</a:t>
            </a:r>
            <a:r>
              <a:rPr lang="en-US" sz="2000" b="1" i="0" dirty="0">
                <a:solidFill>
                  <a:srgbClr val="00B0F0"/>
                </a:solidFill>
              </a:rPr>
              <a:t> </a:t>
            </a:r>
          </a:p>
        </p:txBody>
      </p:sp>
      <p:sp>
        <p:nvSpPr>
          <p:cNvPr id="12" name="Rectangle 5">
            <a:extLst>
              <a:ext uri="{FF2B5EF4-FFF2-40B4-BE49-F238E27FC236}">
                <a16:creationId xmlns:a16="http://schemas.microsoft.com/office/drawing/2014/main" id="{BF82E292-DFEA-41F7-8541-66C7DFE609B3}"/>
              </a:ext>
              <a:ext uri="{C183D7F6-B498-43B3-948B-1728B52AA6E4}">
                <adec:decorative xmlns:adec="http://schemas.microsoft.com/office/drawing/2017/decorative" val="1"/>
              </a:ext>
            </a:extLst>
          </p:cNvPr>
          <p:cNvSpPr/>
          <p:nvPr/>
        </p:nvSpPr>
        <p:spPr>
          <a:xfrm flipV="1">
            <a:off x="443748" y="443198"/>
            <a:ext cx="6660000" cy="576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 name="Picture Placeholder 2">
            <a:extLst>
              <a:ext uri="{FF2B5EF4-FFF2-40B4-BE49-F238E27FC236}">
                <a16:creationId xmlns:a16="http://schemas.microsoft.com/office/drawing/2014/main" id="{C530D42E-1C10-42D3-9509-D48E1BC2BA8C}"/>
              </a:ext>
            </a:extLst>
          </p:cNvPr>
          <p:cNvSpPr>
            <a:spLocks noGrp="1"/>
          </p:cNvSpPr>
          <p:nvPr>
            <p:ph type="pic" sz="quarter" idx="13"/>
          </p:nvPr>
        </p:nvSpPr>
        <p:spPr/>
        <p:txBody>
          <a:bodyPr/>
          <a:lstStyle/>
          <a:p>
            <a:endParaRPr lang="en-US"/>
          </a:p>
        </p:txBody>
      </p:sp>
      <p:pic>
        <p:nvPicPr>
          <p:cNvPr id="5" name="Picture 4">
            <a:extLst>
              <a:ext uri="{FF2B5EF4-FFF2-40B4-BE49-F238E27FC236}">
                <a16:creationId xmlns:a16="http://schemas.microsoft.com/office/drawing/2014/main" id="{DF85E6F2-0A84-40F1-ADD9-5A455FE94D2C}"/>
              </a:ext>
            </a:extLst>
          </p:cNvPr>
          <p:cNvPicPr>
            <a:picLocks noChangeAspect="1"/>
          </p:cNvPicPr>
          <p:nvPr/>
        </p:nvPicPr>
        <p:blipFill>
          <a:blip r:embed="rId4"/>
          <a:stretch>
            <a:fillRect/>
          </a:stretch>
        </p:blipFill>
        <p:spPr>
          <a:xfrm>
            <a:off x="444617" y="443199"/>
            <a:ext cx="6767396" cy="5875052"/>
          </a:xfrm>
          <a:prstGeom prst="rect">
            <a:avLst/>
          </a:prstGeom>
        </p:spPr>
      </p:pic>
    </p:spTree>
    <p:extLst>
      <p:ext uri="{BB962C8B-B14F-4D97-AF65-F5344CB8AC3E}">
        <p14:creationId xmlns:p14="http://schemas.microsoft.com/office/powerpoint/2010/main" val="97536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938907" y="402336"/>
            <a:ext cx="5217172" cy="1169137"/>
          </a:xfrm>
        </p:spPr>
        <p:txBody>
          <a:bodyPr anchor="b">
            <a:normAutofit fontScale="90000"/>
          </a:bodyPr>
          <a:lstStyle/>
          <a:p>
            <a:r>
              <a:rPr lang="en-US" sz="8000" b="1" dirty="0">
                <a:solidFill>
                  <a:srgbClr val="FFFF00"/>
                </a:solidFill>
                <a:latin typeface="+mn-lt"/>
                <a:ea typeface="+mn-ea"/>
                <a:cs typeface="+mn-cs"/>
              </a:rPr>
              <a:t>Gratitude</a:t>
            </a:r>
            <a:br>
              <a:rPr lang="en-US" sz="3700" b="1" dirty="0">
                <a:solidFill>
                  <a:schemeClr val="bg1"/>
                </a:solidFill>
              </a:rPr>
            </a:br>
            <a:endParaRPr lang="en-US" sz="3700" b="1" dirty="0">
              <a:solidFill>
                <a:schemeClr val="bg1"/>
              </a:solidFill>
            </a:endParaRPr>
          </a:p>
        </p:txBody>
      </p:sp>
      <p:grpSp>
        <p:nvGrpSpPr>
          <p:cNvPr id="38" name="Graphic 38">
            <a:extLst>
              <a:ext uri="{FF2B5EF4-FFF2-40B4-BE49-F238E27FC236}">
                <a16:creationId xmlns:a16="http://schemas.microsoft.com/office/drawing/2014/main" id="{7F54B1E7-DA9D-4422-98EA-A4C079A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22669" y="824532"/>
            <a:ext cx="1910252" cy="709660"/>
            <a:chOff x="2267504" y="2540250"/>
            <a:chExt cx="1990951" cy="739640"/>
          </a:xfrm>
          <a:solidFill>
            <a:schemeClr val="bg1"/>
          </a:solidFill>
        </p:grpSpPr>
        <p:sp>
          <p:nvSpPr>
            <p:cNvPr id="43" name="Freeform: Shape 42">
              <a:extLst>
                <a:ext uri="{FF2B5EF4-FFF2-40B4-BE49-F238E27FC236}">
                  <a16:creationId xmlns:a16="http://schemas.microsoft.com/office/drawing/2014/main" id="{13681A6B-8745-4B5F-9106-8375152B5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728FA7BA-0A88-455D-9C83-95E77FCE24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457200" y="1759527"/>
            <a:ext cx="5866916" cy="4696137"/>
          </a:xfrm>
        </p:spPr>
        <p:txBody>
          <a:bodyPr>
            <a:noAutofit/>
          </a:bodyPr>
          <a:lstStyle/>
          <a:p>
            <a:pPr marL="0" indent="0">
              <a:spcBef>
                <a:spcPts val="1800"/>
              </a:spcBef>
              <a:spcAft>
                <a:spcPts val="1800"/>
              </a:spcAft>
              <a:buNone/>
            </a:pPr>
            <a:r>
              <a:rPr lang="en-US" altLang="en-US" sz="3200" dirty="0">
                <a:solidFill>
                  <a:schemeClr val="bg1"/>
                </a:solidFill>
              </a:rPr>
              <a:t>Thanks to </a:t>
            </a:r>
            <a:r>
              <a:rPr lang="en-US" altLang="en-US" sz="3200" dirty="0">
                <a:solidFill>
                  <a:srgbClr val="FFFF00"/>
                </a:solidFill>
              </a:rPr>
              <a:t>Stacey, Rita, Richelle, Jan,</a:t>
            </a:r>
            <a:r>
              <a:rPr lang="en-US" altLang="en-US" sz="3200" dirty="0">
                <a:solidFill>
                  <a:schemeClr val="bg1"/>
                </a:solidFill>
              </a:rPr>
              <a:t> and </a:t>
            </a:r>
            <a:r>
              <a:rPr lang="en-US" altLang="en-US" sz="3200" dirty="0">
                <a:solidFill>
                  <a:srgbClr val="FFFF00"/>
                </a:solidFill>
              </a:rPr>
              <a:t>The Cobb </a:t>
            </a:r>
            <a:r>
              <a:rPr lang="en-US" altLang="en-US" sz="3200" dirty="0">
                <a:solidFill>
                  <a:schemeClr val="bg1"/>
                </a:solidFill>
              </a:rPr>
              <a:t>for organizing </a:t>
            </a:r>
          </a:p>
          <a:p>
            <a:pPr marL="0" indent="0">
              <a:spcBef>
                <a:spcPts val="1800"/>
              </a:spcBef>
              <a:spcAft>
                <a:spcPts val="1800"/>
              </a:spcAft>
              <a:buNone/>
            </a:pPr>
            <a:r>
              <a:rPr lang="en-US" altLang="en-US" sz="3200" dirty="0">
                <a:solidFill>
                  <a:schemeClr val="bg1"/>
                </a:solidFill>
              </a:rPr>
              <a:t>Thanks to all the </a:t>
            </a:r>
            <a:r>
              <a:rPr lang="en-US" altLang="en-US" sz="3200" dirty="0">
                <a:solidFill>
                  <a:srgbClr val="FFFF00"/>
                </a:solidFill>
              </a:rPr>
              <a:t>scientists . . . </a:t>
            </a:r>
          </a:p>
          <a:p>
            <a:pPr marL="0" indent="0">
              <a:spcBef>
                <a:spcPts val="1800"/>
              </a:spcBef>
              <a:spcAft>
                <a:spcPts val="1800"/>
              </a:spcAft>
              <a:buNone/>
            </a:pPr>
            <a:r>
              <a:rPr lang="en-US" altLang="en-US" sz="3200" dirty="0">
                <a:solidFill>
                  <a:schemeClr val="bg1"/>
                </a:solidFill>
              </a:rPr>
              <a:t>Thanks to the </a:t>
            </a:r>
            <a:r>
              <a:rPr lang="en-US" altLang="en-US" sz="3200" dirty="0">
                <a:solidFill>
                  <a:srgbClr val="FFFF00"/>
                </a:solidFill>
              </a:rPr>
              <a:t>PJW-CAPE team</a:t>
            </a:r>
          </a:p>
          <a:p>
            <a:pPr marL="0" indent="0">
              <a:spcBef>
                <a:spcPts val="1800"/>
              </a:spcBef>
              <a:spcAft>
                <a:spcPts val="1800"/>
              </a:spcAft>
              <a:buNone/>
            </a:pPr>
            <a:r>
              <a:rPr lang="en-US" altLang="en-US" sz="3200" dirty="0">
                <a:solidFill>
                  <a:schemeClr val="bg1"/>
                </a:solidFill>
              </a:rPr>
              <a:t>Thanks for </a:t>
            </a:r>
            <a:r>
              <a:rPr lang="en-US" altLang="en-US" sz="3200" dirty="0">
                <a:solidFill>
                  <a:srgbClr val="FFFF00"/>
                </a:solidFill>
              </a:rPr>
              <a:t>being YOU </a:t>
            </a:r>
            <a:r>
              <a:rPr lang="en-US" altLang="en-US" sz="3200" dirty="0">
                <a:solidFill>
                  <a:schemeClr val="bg1"/>
                </a:solidFill>
              </a:rPr>
              <a:t>and being here</a:t>
            </a:r>
          </a:p>
        </p:txBody>
      </p:sp>
      <p:sp>
        <p:nvSpPr>
          <p:cNvPr id="39" name="Oval 38">
            <a:extLst>
              <a:ext uri="{FF2B5EF4-FFF2-40B4-BE49-F238E27FC236}">
                <a16:creationId xmlns:a16="http://schemas.microsoft.com/office/drawing/2014/main" id="{3F785A8F-002E-4E7C-A4EE-0423F2448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045" y="380207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Oval 40">
            <a:extLst>
              <a:ext uri="{FF2B5EF4-FFF2-40B4-BE49-F238E27FC236}">
                <a16:creationId xmlns:a16="http://schemas.microsoft.com/office/drawing/2014/main" id="{5552F9A4-B078-4FA2-A29A-E70F6045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045" y="380207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50" name="Graphic 4">
            <a:extLst>
              <a:ext uri="{FF2B5EF4-FFF2-40B4-BE49-F238E27FC236}">
                <a16:creationId xmlns:a16="http://schemas.microsoft.com/office/drawing/2014/main" id="{E7EEFC47-5A1A-4BC0-9CCE-8E2F1C8837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35753" y="4898353"/>
            <a:ext cx="975169" cy="975171"/>
            <a:chOff x="5829300" y="3162300"/>
            <a:chExt cx="532256" cy="532257"/>
          </a:xfrm>
          <a:solidFill>
            <a:schemeClr val="bg1"/>
          </a:solidFill>
        </p:grpSpPr>
        <p:sp>
          <p:nvSpPr>
            <p:cNvPr id="51" name="Freeform: Shape 50">
              <a:extLst>
                <a:ext uri="{FF2B5EF4-FFF2-40B4-BE49-F238E27FC236}">
                  <a16:creationId xmlns:a16="http://schemas.microsoft.com/office/drawing/2014/main" id="{569E79C8-38A5-45F9-945F-935B056618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1F23F4A9-D368-45FC-BE17-5AE7B3D2B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30E359B9-2553-4BF7-9253-DD7C6C725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DF9101C1-DB2F-4A51-BFCF-E56AA9D7B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76A0E25F-E8AC-43C3-92E1-630040C0E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8FEFC1B0-3611-4239-A35C-0A72C1AA4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0BC7390E-9D9D-4C6A-B8B7-168D94FAF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B8A0E0EA-1232-409E-BEAC-059E2E098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630765A6-867B-4402-BC11-C0D43452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1F6BB45C-BD66-4CD7-A522-A10F8B077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6116CBF8-8641-4F3A-8D12-6EAF96CF3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C8FC9AA3-7B63-4082-885D-8FCEE9798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348DC3B5-F54E-4473-A0BB-948DEF2ECE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pic>
        <p:nvPicPr>
          <p:cNvPr id="4" name="Picture 3">
            <a:extLst>
              <a:ext uri="{FF2B5EF4-FFF2-40B4-BE49-F238E27FC236}">
                <a16:creationId xmlns:a16="http://schemas.microsoft.com/office/drawing/2014/main" id="{F87C8406-0F85-4B6C-643B-D078C3AE2E2C}"/>
              </a:ext>
            </a:extLst>
          </p:cNvPr>
          <p:cNvPicPr>
            <a:picLocks noChangeAspect="1"/>
          </p:cNvPicPr>
          <p:nvPr/>
        </p:nvPicPr>
        <p:blipFill>
          <a:blip r:embed="rId2"/>
          <a:stretch>
            <a:fillRect/>
          </a:stretch>
        </p:blipFill>
        <p:spPr>
          <a:xfrm>
            <a:off x="7218424" y="4141999"/>
            <a:ext cx="2054530" cy="2036240"/>
          </a:xfrm>
          <a:prstGeom prst="rect">
            <a:avLst/>
          </a:prstGeom>
        </p:spPr>
      </p:pic>
      <p:pic>
        <p:nvPicPr>
          <p:cNvPr id="5" name="Picture 4">
            <a:extLst>
              <a:ext uri="{FF2B5EF4-FFF2-40B4-BE49-F238E27FC236}">
                <a16:creationId xmlns:a16="http://schemas.microsoft.com/office/drawing/2014/main" id="{6A91D9BA-820A-7947-DED5-B974276E93FD}"/>
              </a:ext>
            </a:extLst>
          </p:cNvPr>
          <p:cNvPicPr>
            <a:picLocks noChangeAspect="1"/>
          </p:cNvPicPr>
          <p:nvPr/>
        </p:nvPicPr>
        <p:blipFill>
          <a:blip r:embed="rId3"/>
          <a:stretch>
            <a:fillRect/>
          </a:stretch>
        </p:blipFill>
        <p:spPr>
          <a:xfrm>
            <a:off x="9787771" y="4493581"/>
            <a:ext cx="2408129" cy="3218967"/>
          </a:xfrm>
          <a:prstGeom prst="rect">
            <a:avLst/>
          </a:prstGeom>
        </p:spPr>
      </p:pic>
      <p:pic>
        <p:nvPicPr>
          <p:cNvPr id="9" name="Picture 8">
            <a:extLst>
              <a:ext uri="{FF2B5EF4-FFF2-40B4-BE49-F238E27FC236}">
                <a16:creationId xmlns:a16="http://schemas.microsoft.com/office/drawing/2014/main" id="{DF10B928-F7DE-7F2F-F329-BF93D1974434}"/>
              </a:ext>
            </a:extLst>
          </p:cNvPr>
          <p:cNvPicPr>
            <a:picLocks noChangeAspect="1"/>
          </p:cNvPicPr>
          <p:nvPr/>
        </p:nvPicPr>
        <p:blipFill>
          <a:blip r:embed="rId4"/>
          <a:stretch>
            <a:fillRect/>
          </a:stretch>
        </p:blipFill>
        <p:spPr>
          <a:xfrm>
            <a:off x="8914377" y="486224"/>
            <a:ext cx="2611328" cy="3894794"/>
          </a:xfrm>
          <a:prstGeom prst="rect">
            <a:avLst/>
          </a:prstGeom>
        </p:spPr>
      </p:pic>
    </p:spTree>
    <p:extLst>
      <p:ext uri="{BB962C8B-B14F-4D97-AF65-F5344CB8AC3E}">
        <p14:creationId xmlns:p14="http://schemas.microsoft.com/office/powerpoint/2010/main" val="271390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117290"/>
          </a:xfrm>
        </p:spPr>
        <p:txBody>
          <a:bodyPr>
            <a:normAutofit/>
          </a:bodyPr>
          <a:lstStyle/>
          <a:p>
            <a:r>
              <a:rPr lang="en-US" sz="5400" b="1" dirty="0">
                <a:solidFill>
                  <a:srgbClr val="FFFF00"/>
                </a:solidFill>
                <a:latin typeface="Aptos Display" panose="020B0004020202020204" pitchFamily="34" charset="0"/>
              </a:rPr>
              <a:t>Preparation</a:t>
            </a: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419599" y="2483180"/>
            <a:ext cx="7414437" cy="3918819"/>
          </a:xfrm>
        </p:spPr>
        <p:txBody>
          <a:bodyPr>
            <a:normAutofit fontScale="92500" lnSpcReduction="20000"/>
          </a:bodyPr>
          <a:lstStyle/>
          <a:p>
            <a:r>
              <a:rPr lang="en-US" sz="4300" dirty="0">
                <a:solidFill>
                  <a:srgbClr val="FFFF00"/>
                </a:solidFill>
                <a:latin typeface="Calibri" panose="020F0502020204030204" pitchFamily="34" charset="0"/>
                <a:ea typeface="Calibri" panose="020F0502020204030204" pitchFamily="34" charset="0"/>
                <a:cs typeface="Calibri" panose="020F0502020204030204" pitchFamily="34" charset="0"/>
              </a:rPr>
              <a:t>Trigger Warnings </a:t>
            </a:r>
          </a:p>
          <a:p>
            <a:pPr marL="457200" indent="-457200">
              <a:buFont typeface="Arial" panose="020B0604020202020204" pitchFamily="34" charset="0"/>
              <a:buChar char="•"/>
            </a:pPr>
            <a:r>
              <a:rPr lang="en-US" sz="3500" dirty="0">
                <a:solidFill>
                  <a:schemeClr val="tx1"/>
                </a:solidFill>
                <a:latin typeface="Calibri" panose="020F0502020204030204" pitchFamily="34" charset="0"/>
                <a:ea typeface="Calibri" panose="020F0502020204030204" pitchFamily="34" charset="0"/>
                <a:cs typeface="Calibri" panose="020F0502020204030204" pitchFamily="34" charset="0"/>
              </a:rPr>
              <a:t>I will talk about mental health and happiness</a:t>
            </a:r>
          </a:p>
          <a:p>
            <a:pPr marL="457200" indent="-457200">
              <a:buFont typeface="Arial" panose="020B0604020202020204" pitchFamily="34" charset="0"/>
              <a:buChar char="•"/>
            </a:pPr>
            <a:r>
              <a:rPr lang="en-US" sz="3500" dirty="0">
                <a:solidFill>
                  <a:schemeClr val="tx1"/>
                </a:solidFill>
                <a:latin typeface="Calibri" panose="020F0502020204030204" pitchFamily="34" charset="0"/>
                <a:ea typeface="Calibri" panose="020F0502020204030204" pitchFamily="34" charset="0"/>
                <a:cs typeface="Calibri" panose="020F0502020204030204" pitchFamily="34" charset="0"/>
              </a:rPr>
              <a:t>I may say contrary things </a:t>
            </a:r>
          </a:p>
          <a:p>
            <a:r>
              <a:rPr lang="en-US" sz="3500" dirty="0">
                <a:solidFill>
                  <a:srgbClr val="FFFF00"/>
                </a:solidFill>
                <a:latin typeface="Calibri" panose="020F0502020204030204" pitchFamily="34" charset="0"/>
                <a:ea typeface="Calibri" panose="020F0502020204030204" pitchFamily="34" charset="0"/>
                <a:cs typeface="Calibri" panose="020F0502020204030204" pitchFamily="34" charset="0"/>
              </a:rPr>
              <a:t>Research indicates. . . </a:t>
            </a:r>
          </a:p>
          <a:p>
            <a:r>
              <a:rPr lang="en-US" sz="3500" dirty="0">
                <a:solidFill>
                  <a:srgbClr val="FFFF00"/>
                </a:solidFill>
                <a:latin typeface="Calibri" panose="020F0502020204030204" pitchFamily="34" charset="0"/>
                <a:ea typeface="Calibri" panose="020F0502020204030204" pitchFamily="34" charset="0"/>
                <a:cs typeface="Calibri" panose="020F0502020204030204" pitchFamily="34" charset="0"/>
              </a:rPr>
              <a:t>And now—Your very own strength-warning</a:t>
            </a: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634715"/>
            <a:ext cx="5575300" cy="136615"/>
          </a:xfrm>
        </p:spPr>
        <p:txBody>
          <a:bodyP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3395990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5232400" y="970156"/>
            <a:ext cx="6140449" cy="1393903"/>
          </a:xfrm>
        </p:spPr>
        <p:txBody>
          <a:bodyPr anchor="t">
            <a:normAutofit/>
          </a:bodyPr>
          <a:lstStyle/>
          <a:p>
            <a:r>
              <a:rPr lang="en-US" sz="7200" b="1" dirty="0">
                <a:solidFill>
                  <a:srgbClr val="FFFF00"/>
                </a:solidFill>
              </a:rPr>
              <a:t>Remember . . .</a:t>
            </a:r>
          </a:p>
        </p:txBody>
      </p:sp>
      <p:pic>
        <p:nvPicPr>
          <p:cNvPr id="4" name="Picture 3" descr="A child standing next to a pillar&#10;&#10;AI-generated content may be incorrect.">
            <a:extLst>
              <a:ext uri="{FF2B5EF4-FFF2-40B4-BE49-F238E27FC236}">
                <a16:creationId xmlns:a16="http://schemas.microsoft.com/office/drawing/2014/main" id="{90249084-50CF-EB69-8ACF-19EE950912CA}"/>
              </a:ext>
            </a:extLst>
          </p:cNvPr>
          <p:cNvPicPr>
            <a:picLocks noChangeAspect="1"/>
          </p:cNvPicPr>
          <p:nvPr/>
        </p:nvPicPr>
        <p:blipFill>
          <a:blip r:embed="rId2"/>
          <a:srcRect r="2" b="14778"/>
          <a:stretch>
            <a:fillRect/>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58" name="Group 5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232401" y="2500132"/>
            <a:ext cx="6631650" cy="40974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Trigger warnings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are suggestions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about what you might not be able to handle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Strengths warnings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are suggestions about how learning new knowledge and gaining experiences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can make you STRONGER</a:t>
            </a:r>
          </a:p>
        </p:txBody>
      </p:sp>
    </p:spTree>
    <p:extLst>
      <p:ext uri="{BB962C8B-B14F-4D97-AF65-F5344CB8AC3E}">
        <p14:creationId xmlns:p14="http://schemas.microsoft.com/office/powerpoint/2010/main" val="2474367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1886" y="431074"/>
            <a:ext cx="4463143" cy="1539240"/>
          </a:xfrm>
        </p:spPr>
        <p:txBody>
          <a:bodyPr>
            <a:normAutofit fontScale="90000"/>
          </a:bodyPr>
          <a:lstStyle/>
          <a:p>
            <a:r>
              <a:rPr lang="en-US" sz="8000" b="1" dirty="0">
                <a:solidFill>
                  <a:srgbClr val="FFFF00"/>
                </a:solidFill>
                <a:latin typeface="Calibri" panose="020F0502020204030204" pitchFamily="34" charset="0"/>
                <a:ea typeface="Calibri" panose="020F0502020204030204" pitchFamily="34" charset="0"/>
                <a:cs typeface="Calibri" panose="020F0502020204030204" pitchFamily="34" charset="0"/>
              </a:rPr>
              <a:t>Part One</a:t>
            </a: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t> </a:t>
            </a: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6000" b="1" dirty="0">
                <a:solidFill>
                  <a:srgbClr val="FFFF00"/>
                </a:solidFill>
                <a:latin typeface="Calibri" panose="020F0502020204030204" pitchFamily="34" charset="0"/>
                <a:ea typeface="Calibri" panose="020F0502020204030204" pitchFamily="34" charset="0"/>
                <a:cs typeface="Calibri" panose="020F0502020204030204" pitchFamily="34" charset="0"/>
              </a:rPr>
              <a:t>Knowledge is Power</a:t>
            </a:r>
          </a:p>
        </p:txBody>
      </p:sp>
      <p:sp>
        <p:nvSpPr>
          <p:cNvPr id="10" name="Rectangle 9">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Content Placeholder 2"/>
          <p:cNvSpPr>
            <a:spLocks noGrp="1"/>
          </p:cNvSpPr>
          <p:nvPr>
            <p:ph idx="1"/>
          </p:nvPr>
        </p:nvSpPr>
        <p:spPr>
          <a:xfrm>
            <a:off x="650669" y="5784980"/>
            <a:ext cx="963527" cy="864014"/>
          </a:xfrm>
        </p:spPr>
        <p:txBody>
          <a:bodyPr>
            <a:noAutofit/>
          </a:bodyPr>
          <a:lstStyle/>
          <a:p>
            <a:pPr>
              <a:lnSpc>
                <a:spcPct val="90000"/>
              </a:lnSpc>
              <a:spcAft>
                <a:spcPts val="1800"/>
              </a:spcAft>
            </a:pPr>
            <a:endParaRPr lang="en-US" sz="2800" b="1" dirty="0">
              <a:solidFill>
                <a:srgbClr val="FFFF00"/>
              </a:solidFill>
            </a:endParaRPr>
          </a:p>
        </p:txBody>
      </p:sp>
      <p:pic>
        <p:nvPicPr>
          <p:cNvPr id="4" name="Picture 3">
            <a:extLst>
              <a:ext uri="{FF2B5EF4-FFF2-40B4-BE49-F238E27FC236}">
                <a16:creationId xmlns:a16="http://schemas.microsoft.com/office/drawing/2014/main" id="{9D8B5D26-3616-637B-F043-B24CAA4CD493}"/>
              </a:ext>
            </a:extLst>
          </p:cNvPr>
          <p:cNvPicPr>
            <a:picLocks noChangeAspect="1"/>
          </p:cNvPicPr>
          <p:nvPr/>
        </p:nvPicPr>
        <p:blipFill>
          <a:blip r:embed="rId2"/>
          <a:stretch>
            <a:fillRect/>
          </a:stretch>
        </p:blipFill>
        <p:spPr>
          <a:xfrm>
            <a:off x="6183086" y="0"/>
            <a:ext cx="6008914" cy="6858000"/>
          </a:xfrm>
          <a:prstGeom prst="rect">
            <a:avLst/>
          </a:prstGeom>
        </p:spPr>
      </p:pic>
    </p:spTree>
    <p:extLst>
      <p:ext uri="{BB962C8B-B14F-4D97-AF65-F5344CB8AC3E}">
        <p14:creationId xmlns:p14="http://schemas.microsoft.com/office/powerpoint/2010/main" val="2867919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668393-B7D4-676E-A7CE-C074BE0EBD1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A582D8-4FFC-1FC0-A13F-5E87D4C3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59E85C-E2B9-DD4E-6A3A-BA2A5ABD063B}"/>
              </a:ext>
            </a:extLst>
          </p:cNvPr>
          <p:cNvSpPr>
            <a:spLocks noGrp="1"/>
          </p:cNvSpPr>
          <p:nvPr>
            <p:ph type="title"/>
          </p:nvPr>
        </p:nvSpPr>
        <p:spPr>
          <a:xfrm>
            <a:off x="223024" y="568713"/>
            <a:ext cx="5296830" cy="5352586"/>
          </a:xfrm>
        </p:spPr>
        <p:txBody>
          <a:bodyPr vert="horz" lIns="91440" tIns="45720" rIns="91440" bIns="45720" rtlCol="0" anchor="b">
            <a:normAutofit/>
          </a:bodyPr>
          <a:lstStyle/>
          <a:p>
            <a:br>
              <a:rPr lang="en-US" sz="4800" b="1" dirty="0">
                <a:solidFill>
                  <a:srgbClr val="FFFF00"/>
                </a:solidFill>
              </a:rPr>
            </a:br>
            <a:r>
              <a:rPr lang="en-US" sz="6600" b="1" dirty="0">
                <a:solidFill>
                  <a:srgbClr val="FFFF00"/>
                </a:solidFill>
              </a:rPr>
              <a:t>Let’s Explore Brain Science</a:t>
            </a:r>
            <a:br>
              <a:rPr lang="en-US" sz="4800" b="1" dirty="0">
                <a:solidFill>
                  <a:schemeClr val="bg1"/>
                </a:solidFill>
              </a:rPr>
            </a:br>
            <a:br>
              <a:rPr lang="en-US" sz="4800" b="1" dirty="0">
                <a:solidFill>
                  <a:schemeClr val="bg1"/>
                </a:solidFill>
              </a:rPr>
            </a:br>
            <a:br>
              <a:rPr lang="en-US" sz="4800" b="1" dirty="0">
                <a:solidFill>
                  <a:schemeClr val="bg1"/>
                </a:solidFill>
              </a:rPr>
            </a:br>
            <a:r>
              <a:rPr lang="en-US" sz="3600" b="1" dirty="0">
                <a:solidFill>
                  <a:srgbClr val="FFFF00"/>
                </a:solidFill>
              </a:rPr>
              <a:t>Activity:</a:t>
            </a:r>
            <a:r>
              <a:rPr lang="en-US" sz="3600" b="1" dirty="0">
                <a:solidFill>
                  <a:schemeClr val="bg1"/>
                </a:solidFill>
              </a:rPr>
              <a:t> Mindful Moments</a:t>
            </a:r>
            <a:br>
              <a:rPr lang="en-US" sz="6700" b="1" dirty="0">
                <a:solidFill>
                  <a:schemeClr val="bg1"/>
                </a:solidFill>
              </a:rPr>
            </a:br>
            <a:endParaRPr lang="en-US" sz="6700" b="1" dirty="0">
              <a:solidFill>
                <a:schemeClr val="bg1"/>
              </a:solidFill>
            </a:endParaRPr>
          </a:p>
        </p:txBody>
      </p:sp>
      <p:pic>
        <p:nvPicPr>
          <p:cNvPr id="4" name="Content Placeholder 3">
            <a:extLst>
              <a:ext uri="{FF2B5EF4-FFF2-40B4-BE49-F238E27FC236}">
                <a16:creationId xmlns:a16="http://schemas.microsoft.com/office/drawing/2014/main" id="{FEB43E22-D0B7-6915-C917-FF3A86216819}"/>
              </a:ext>
            </a:extLst>
          </p:cNvPr>
          <p:cNvPicPr>
            <a:picLocks noGrp="1" noChangeAspect="1"/>
          </p:cNvPicPr>
          <p:nvPr>
            <p:ph idx="1"/>
          </p:nvPr>
        </p:nvPicPr>
        <p:blipFill>
          <a:blip r:embed="rId3"/>
          <a:srcRect l="11180" r="12883" b="-1"/>
          <a:stretch>
            <a:fillRect/>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13" name="Freeform: Shape 12">
            <a:extLst>
              <a:ext uri="{FF2B5EF4-FFF2-40B4-BE49-F238E27FC236}">
                <a16:creationId xmlns:a16="http://schemas.microsoft.com/office/drawing/2014/main" id="{CE9CEC3C-434E-EA72-A787-57B54A8F2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E2D4300F-62A2-B9B9-A806-29971BDE6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31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5573486" y="367990"/>
            <a:ext cx="6302828" cy="1221149"/>
          </a:xfrm>
          <a:solidFill>
            <a:schemeClr val="bg1"/>
          </a:solidFill>
        </p:spPr>
        <p:txBody>
          <a:bodyPr anchor="b">
            <a:noAutofit/>
          </a:bodyPr>
          <a:lstStyle/>
          <a:p>
            <a:pPr algn="ctr"/>
            <a:r>
              <a:rPr lang="en-US" sz="4000" dirty="0">
                <a:solidFill>
                  <a:srgbClr val="FFFF00"/>
                </a:solidFill>
              </a:rPr>
              <a:t>Four Big</a:t>
            </a:r>
            <a:br>
              <a:rPr lang="en-US" sz="4000" dirty="0">
                <a:solidFill>
                  <a:srgbClr val="FFFF00"/>
                </a:solidFill>
              </a:rPr>
            </a:br>
            <a:r>
              <a:rPr lang="en-US" sz="4000" dirty="0">
                <a:solidFill>
                  <a:srgbClr val="FFFF00"/>
                </a:solidFill>
              </a:rPr>
              <a:t>Principles in Psychology</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5662431" y="1797979"/>
            <a:ext cx="6302828" cy="4692032"/>
          </a:xfrm>
          <a:solidFill>
            <a:schemeClr val="accent3">
              <a:lumMod val="20000"/>
              <a:lumOff val="80000"/>
            </a:schemeClr>
          </a:solidFill>
        </p:spPr>
        <p:txBody>
          <a:bodyPr lIns="91440" tIns="45720" rIns="91440" bIns="45720" anchor="t">
            <a:noAutofit/>
          </a:bodyPr>
          <a:lstStyle/>
          <a:p>
            <a:pPr marL="285750" indent="-285750">
              <a:lnSpc>
                <a:spcPct val="90000"/>
              </a:lnSpc>
              <a:spcAft>
                <a:spcPts val="2400"/>
              </a:spcAft>
              <a:buFont typeface="Courier New" panose="020B0604020202020204" pitchFamily="34" charset="0"/>
              <a:buChar char="o"/>
            </a:pPr>
            <a:r>
              <a:rPr lang="en-US" sz="3600" dirty="0"/>
              <a:t>We find what we look for </a:t>
            </a:r>
          </a:p>
          <a:p>
            <a:pPr marL="285750" indent="-285750">
              <a:lnSpc>
                <a:spcPct val="90000"/>
              </a:lnSpc>
              <a:spcAft>
                <a:spcPts val="2400"/>
              </a:spcAft>
              <a:buFont typeface="Courier New" panose="020B0604020202020204" pitchFamily="34" charset="0"/>
              <a:buChar char="o"/>
            </a:pPr>
            <a:r>
              <a:rPr lang="en-US" sz="3600" dirty="0"/>
              <a:t>We overfocus on “What’s wrong”</a:t>
            </a:r>
          </a:p>
          <a:p>
            <a:pPr marL="285750" indent="-285750">
              <a:lnSpc>
                <a:spcPct val="90000"/>
              </a:lnSpc>
              <a:spcAft>
                <a:spcPts val="2400"/>
              </a:spcAft>
              <a:buFont typeface="Courier New" panose="020B0604020202020204" pitchFamily="34" charset="0"/>
              <a:buChar char="o"/>
            </a:pPr>
            <a:r>
              <a:rPr lang="en-US" sz="3600" dirty="0"/>
              <a:t>What we pay attention to grows</a:t>
            </a:r>
          </a:p>
          <a:p>
            <a:pPr marL="285750" indent="-285750">
              <a:lnSpc>
                <a:spcPct val="90000"/>
              </a:lnSpc>
              <a:spcAft>
                <a:spcPts val="2400"/>
              </a:spcAft>
              <a:buFont typeface="Courier New" panose="020B0604020202020204" pitchFamily="34" charset="0"/>
              <a:buChar char="o"/>
            </a:pPr>
            <a:r>
              <a:rPr lang="en-US" sz="3600" dirty="0"/>
              <a:t>Our brains are contrarians</a:t>
            </a:r>
          </a:p>
          <a:p>
            <a:pPr marL="285750" indent="-285750">
              <a:lnSpc>
                <a:spcPct val="90000"/>
              </a:lnSpc>
              <a:buFont typeface="Courier New" panose="020B0604020202020204" pitchFamily="34" charset="0"/>
              <a:buChar char="o"/>
            </a:pPr>
            <a:endParaRPr lang="en-US" sz="3200" dirty="0"/>
          </a:p>
        </p:txBody>
      </p:sp>
      <p:pic>
        <p:nvPicPr>
          <p:cNvPr id="4" name="Picture 3">
            <a:extLst>
              <a:ext uri="{FF2B5EF4-FFF2-40B4-BE49-F238E27FC236}">
                <a16:creationId xmlns:a16="http://schemas.microsoft.com/office/drawing/2014/main" id="{CA465A5A-FE69-46C8-9CD8-88C5C396F864}"/>
              </a:ext>
            </a:extLst>
          </p:cNvPr>
          <p:cNvPicPr>
            <a:picLocks noChangeAspect="1"/>
          </p:cNvPicPr>
          <p:nvPr/>
        </p:nvPicPr>
        <p:blipFill>
          <a:blip r:embed="rId3"/>
          <a:stretch>
            <a:fillRect/>
          </a:stretch>
        </p:blipFill>
        <p:spPr>
          <a:xfrm>
            <a:off x="504639" y="882843"/>
            <a:ext cx="4840644" cy="4840644"/>
          </a:xfrm>
          <a:prstGeom prst="rect">
            <a:avLst/>
          </a:prstGeom>
        </p:spPr>
      </p:pic>
    </p:spTree>
    <p:extLst>
      <p:ext uri="{BB962C8B-B14F-4D97-AF65-F5344CB8AC3E}">
        <p14:creationId xmlns:p14="http://schemas.microsoft.com/office/powerpoint/2010/main" val="2377274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sz="5400" b="1" dirty="0">
                <a:solidFill>
                  <a:srgbClr val="00B0F0"/>
                </a:solidFill>
              </a:rPr>
              <a:t>What is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22844" cy="5534019"/>
          </a:xfrm>
        </p:spPr>
        <p:txBody>
          <a:bodyPr>
            <a:normAutofit/>
          </a:bodyPr>
          <a:lstStyle/>
          <a:p>
            <a:r>
              <a:rPr lang="en-US" sz="3600" dirty="0">
                <a:solidFill>
                  <a:schemeClr val="bg1"/>
                </a:solidFill>
              </a:rPr>
              <a:t>Aristotle and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rgbClr val="FFFF00"/>
                </a:solidFill>
              </a:rPr>
              <a:t>And NOT this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158565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6"/>
          <a:stretch>
            <a:fillRect/>
          </a:stretch>
        </p:blipFill>
        <p:spPr>
          <a:xfrm>
            <a:off x="8086987" y="4554774"/>
            <a:ext cx="4105013" cy="2298807"/>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7"/>
          <a:stretch>
            <a:fillRect/>
          </a:stretch>
        </p:blipFill>
        <p:spPr>
          <a:xfrm>
            <a:off x="5572994" y="4164479"/>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8"/>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9"/>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0"/>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1"/>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2"/>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3"/>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4"/>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5"/>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6"/>
          <a:stretch>
            <a:fillRect/>
          </a:stretch>
        </p:blipFill>
        <p:spPr>
          <a:xfrm>
            <a:off x="9029018" y="2906036"/>
            <a:ext cx="1648445" cy="1648445"/>
          </a:xfrm>
          <a:prstGeom prst="rect">
            <a:avLst/>
          </a:prstGeom>
        </p:spPr>
      </p:pic>
      <p:pic>
        <p:nvPicPr>
          <p:cNvPr id="3" name="Picture 2">
            <a:extLst>
              <a:ext uri="{FF2B5EF4-FFF2-40B4-BE49-F238E27FC236}">
                <a16:creationId xmlns:a16="http://schemas.microsoft.com/office/drawing/2014/main" id="{E4C7D815-7448-B205-5E01-5F5B3D442ACA}"/>
              </a:ext>
            </a:extLst>
          </p:cNvPr>
          <p:cNvPicPr>
            <a:picLocks noChangeAspect="1"/>
          </p:cNvPicPr>
          <p:nvPr/>
        </p:nvPicPr>
        <p:blipFill>
          <a:blip r:embed="rId17"/>
          <a:stretch>
            <a:fillRect/>
          </a:stretch>
        </p:blipFill>
        <p:spPr>
          <a:xfrm>
            <a:off x="0" y="3429001"/>
            <a:ext cx="5475853" cy="3412902"/>
          </a:xfrm>
          <a:prstGeom prst="rect">
            <a:avLst/>
          </a:prstGeom>
        </p:spPr>
      </p:pic>
      <p:sp>
        <p:nvSpPr>
          <p:cNvPr id="25" name="Content Placeholder 24">
            <a:extLst>
              <a:ext uri="{FF2B5EF4-FFF2-40B4-BE49-F238E27FC236}">
                <a16:creationId xmlns:a16="http://schemas.microsoft.com/office/drawing/2014/main" id="{CB092906-0129-9B8E-A87B-31FA7A6065A9}"/>
              </a:ext>
            </a:extLst>
          </p:cNvPr>
          <p:cNvSpPr>
            <a:spLocks noGrp="1"/>
          </p:cNvSpPr>
          <p:nvPr>
            <p:ph idx="1"/>
          </p:nvPr>
        </p:nvSpPr>
        <p:spPr/>
        <p:txBody>
          <a:bodyPr/>
          <a:lstStyle/>
          <a:p>
            <a:endParaRPr lang="en-US"/>
          </a:p>
        </p:txBody>
      </p:sp>
      <p:pic>
        <p:nvPicPr>
          <p:cNvPr id="26" name="Picture 25">
            <a:extLst>
              <a:ext uri="{FF2B5EF4-FFF2-40B4-BE49-F238E27FC236}">
                <a16:creationId xmlns:a16="http://schemas.microsoft.com/office/drawing/2014/main" id="{A913E005-8244-8ABA-F717-63AFFF88CFD2}"/>
              </a:ext>
            </a:extLst>
          </p:cNvPr>
          <p:cNvPicPr>
            <a:picLocks noChangeAspect="1"/>
          </p:cNvPicPr>
          <p:nvPr/>
        </p:nvPicPr>
        <p:blipFill>
          <a:blip r:embed="rId18"/>
          <a:stretch>
            <a:fillRect/>
          </a:stretch>
        </p:blipFill>
        <p:spPr>
          <a:xfrm>
            <a:off x="-12767" y="16098"/>
            <a:ext cx="6529382" cy="3420152"/>
          </a:xfrm>
          <a:prstGeom prst="rect">
            <a:avLst/>
          </a:prstGeom>
        </p:spPr>
      </p:pic>
      <p:pic>
        <p:nvPicPr>
          <p:cNvPr id="27" name="Picture 26">
            <a:extLst>
              <a:ext uri="{FF2B5EF4-FFF2-40B4-BE49-F238E27FC236}">
                <a16:creationId xmlns:a16="http://schemas.microsoft.com/office/drawing/2014/main" id="{A9262725-E24C-4025-E317-2CAE2827E156}"/>
              </a:ext>
            </a:extLst>
          </p:cNvPr>
          <p:cNvPicPr>
            <a:picLocks noChangeAspect="1"/>
          </p:cNvPicPr>
          <p:nvPr/>
        </p:nvPicPr>
        <p:blipFill>
          <a:blip r:embed="rId19"/>
          <a:stretch>
            <a:fillRect/>
          </a:stretch>
        </p:blipFill>
        <p:spPr>
          <a:xfrm>
            <a:off x="6863070" y="332949"/>
            <a:ext cx="3816171" cy="5340416"/>
          </a:xfrm>
          <a:prstGeom prst="rect">
            <a:avLst/>
          </a:prstGeom>
        </p:spPr>
      </p:pic>
    </p:spTree>
    <p:extLst>
      <p:ext uri="{BB962C8B-B14F-4D97-AF65-F5344CB8AC3E}">
        <p14:creationId xmlns:p14="http://schemas.microsoft.com/office/powerpoint/2010/main" val="168518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438249" y="774700"/>
            <a:ext cx="4794152" cy="2190491"/>
          </a:xfrm>
        </p:spPr>
        <p:txBody>
          <a:bodyPr anchor="t">
            <a:normAutofit/>
          </a:bodyPr>
          <a:lstStyle/>
          <a:p>
            <a:r>
              <a:rPr lang="en-US" sz="6000" b="1">
                <a:solidFill>
                  <a:srgbClr val="00B0F0"/>
                </a:solidFill>
              </a:rPr>
              <a:t>The Best Definition?</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596900" y="2965191"/>
            <a:ext cx="5035453" cy="3422909"/>
          </a:xfrm>
        </p:spPr>
        <p:txBody>
          <a:bodyPr>
            <a:normAutofit/>
          </a:bodyPr>
          <a:lstStyle/>
          <a:p>
            <a:pPr marL="0" indent="0">
              <a:buNone/>
            </a:pPr>
            <a:r>
              <a:rPr lang="en-US" sz="3000">
                <a:solidFill>
                  <a:schemeClr val="bg1">
                    <a:alpha val="80000"/>
                  </a:schemeClr>
                </a:solidFill>
              </a:rPr>
              <a:t>Aristotle’s idea (and others) – That place where the flowering of your greatest (and unique) virtues, gifts, skills, and talents intersect (over time) with the needs of the world [aka family/community].</a:t>
            </a:r>
          </a:p>
          <a:p>
            <a:pPr marL="0" indent="0">
              <a:spcBef>
                <a:spcPts val="0"/>
              </a:spcBef>
              <a:buNone/>
            </a:pPr>
            <a:endParaRPr lang="en-US" sz="2400">
              <a:solidFill>
                <a:schemeClr val="bg1">
                  <a:alpha val="80000"/>
                </a:schemeClr>
              </a:solidFill>
            </a:endParaRP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0575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633046"/>
            <a:ext cx="4959542" cy="1314996"/>
          </a:xfrm>
        </p:spPr>
        <p:txBody>
          <a:bodyPr anchor="b">
            <a:normAutofit/>
          </a:bodyPr>
          <a:lstStyle/>
          <a:p>
            <a:r>
              <a:rPr lang="en-US" b="1" dirty="0">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736334" y="2361891"/>
            <a:ext cx="4959542" cy="4094861"/>
          </a:xfrm>
        </p:spPr>
        <p:txBody>
          <a:bodyPr>
            <a:normAutofit/>
          </a:bodyPr>
          <a:lstStyle/>
          <a:p>
            <a:pPr marL="0" indent="0">
              <a:spcBef>
                <a:spcPts val="0"/>
              </a:spcBef>
              <a:spcAft>
                <a:spcPts val="600"/>
              </a:spcAft>
              <a:buNone/>
            </a:pPr>
            <a:r>
              <a:rPr lang="en-US" sz="3200" dirty="0">
                <a:solidFill>
                  <a:schemeClr val="bg1"/>
                </a:solidFill>
              </a:rPr>
              <a:t>How do you match your gifts with the needs of your friends, family, communities, tribe, and the world?</a:t>
            </a:r>
            <a:endParaRPr lang="en-US" sz="3200" dirty="0">
              <a:solidFill>
                <a:schemeClr val="bg1"/>
              </a:solidFill>
              <a:cs typeface="Calibri"/>
            </a:endParaRPr>
          </a:p>
          <a:p>
            <a:pPr marL="0" indent="0">
              <a:spcBef>
                <a:spcPts val="0"/>
              </a:spcBef>
              <a:spcAft>
                <a:spcPts val="600"/>
              </a:spcAft>
              <a:buNone/>
            </a:pPr>
            <a:endParaRPr lang="en-US" sz="3200" dirty="0">
              <a:solidFill>
                <a:schemeClr val="bg1"/>
              </a:solidFill>
              <a:cs typeface="Calibri"/>
            </a:endParaRPr>
          </a:p>
          <a:p>
            <a:pPr marL="0" indent="0">
              <a:spcBef>
                <a:spcPts val="0"/>
              </a:spcBef>
              <a:spcAft>
                <a:spcPts val="600"/>
              </a:spcAft>
              <a:buNone/>
            </a:pPr>
            <a:r>
              <a:rPr lang="en-US" sz="3200" dirty="0">
                <a:solidFill>
                  <a:schemeClr val="bg1"/>
                </a:solidFill>
              </a:rPr>
              <a:t>JSF – Biking story</a:t>
            </a:r>
            <a:endParaRPr lang="en-US" sz="3200" dirty="0">
              <a:solidFill>
                <a:schemeClr val="bg1"/>
              </a:solidFill>
              <a:cs typeface="Calibri"/>
            </a:endParaRPr>
          </a:p>
          <a:p>
            <a:pPr marL="0" indent="0">
              <a:spcBef>
                <a:spcPts val="0"/>
              </a:spcBef>
              <a:spcAft>
                <a:spcPts val="600"/>
              </a:spcAft>
              <a:buNone/>
            </a:pPr>
            <a:endParaRPr lang="en-US" dirty="0">
              <a:solidFill>
                <a:schemeClr val="bg1"/>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84920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517779"/>
            <a:ext cx="5012120" cy="1391981"/>
          </a:xfrm>
        </p:spPr>
        <p:txBody>
          <a:bodyPr anchor="b">
            <a:normAutofit/>
          </a:bodyPr>
          <a:lstStyle/>
          <a:p>
            <a:r>
              <a:rPr lang="en-US" sz="6700" b="1" dirty="0">
                <a:solidFill>
                  <a:srgbClr val="FFFF00"/>
                </a:solidFill>
                <a:latin typeface="+mn-lt"/>
              </a:rPr>
              <a:t>Activity</a:t>
            </a:r>
            <a:endParaRPr lang="en-US" sz="4600" dirty="0">
              <a:solidFill>
                <a:srgbClr val="FFFF00"/>
              </a:solidFill>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3" y="2872899"/>
            <a:ext cx="5607733" cy="3763468"/>
          </a:xfrm>
          <a:solidFill>
            <a:schemeClr val="tx1"/>
          </a:solidFill>
        </p:spPr>
        <p:txBody>
          <a:bodyPr>
            <a:noAutofit/>
          </a:bodyPr>
          <a:lstStyle/>
          <a:p>
            <a:pPr marL="0" indent="0">
              <a:buNone/>
            </a:pPr>
            <a:r>
              <a:rPr lang="en-US" sz="3300" dirty="0">
                <a:solidFill>
                  <a:schemeClr val="bg1"/>
                </a:solidFill>
              </a:rPr>
              <a:t>Think of a nice story of your unique strengths (gifts, skills, talents, virtues) coming out in your work or at home or with friends. . .</a:t>
            </a:r>
          </a:p>
          <a:p>
            <a:pPr marL="0" indent="0">
              <a:buNone/>
            </a:pPr>
            <a:endParaRPr lang="en-US" sz="3300" dirty="0">
              <a:solidFill>
                <a:schemeClr val="bg1"/>
              </a:solidFill>
            </a:endParaRPr>
          </a:p>
          <a:p>
            <a:r>
              <a:rPr lang="en-US" sz="3300" dirty="0">
                <a:solidFill>
                  <a:srgbClr val="FFFF00"/>
                </a:solidFill>
                <a:cs typeface="Calibri"/>
              </a:rPr>
              <a:t>This can feel awkward . . . </a:t>
            </a:r>
            <a:endParaRPr lang="en-US" sz="3300" dirty="0">
              <a:solidFill>
                <a:srgbClr val="FFFF00"/>
              </a:solidFill>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946115" y="10"/>
            <a:ext cx="624436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5421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1428881"/>
          </a:xfrm>
        </p:spPr>
        <p:txBody>
          <a:bodyPr anchor="b">
            <a:normAutofit fontScale="90000"/>
          </a:bodyPr>
          <a:lstStyle/>
          <a:p>
            <a:r>
              <a:rPr lang="en-US" sz="5600" b="1" dirty="0">
                <a:solidFill>
                  <a:srgbClr val="FFC000"/>
                </a:solidFill>
              </a:rPr>
              <a:t>				</a:t>
            </a:r>
            <a:br>
              <a:rPr lang="en-US" sz="5600" b="1" dirty="0">
                <a:solidFill>
                  <a:srgbClr val="FFC000"/>
                </a:solidFill>
              </a:rPr>
            </a:br>
            <a:r>
              <a:rPr lang="en-US" sz="6000" b="1" dirty="0">
                <a:solidFill>
                  <a:srgbClr val="FFFF00">
                    <a:alpha val="80000"/>
                  </a:srgbClr>
                </a:solidFill>
              </a:rPr>
              <a:t>Flip the Happiness</a:t>
            </a:r>
            <a:endParaRPr lang="en-US" sz="5600" b="1" dirty="0">
              <a:solidFill>
                <a:srgbClr val="FFFF00">
                  <a:alpha val="80000"/>
                </a:srgbClr>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2029967"/>
            <a:ext cx="5015589" cy="4694218"/>
          </a:xfrm>
        </p:spPr>
        <p:txBody>
          <a:bodyPr anchor="t">
            <a:noAutofit/>
          </a:bodyPr>
          <a:lstStyle/>
          <a:p>
            <a:pPr>
              <a:spcBef>
                <a:spcPts val="1800"/>
              </a:spcBef>
            </a:pPr>
            <a:endParaRPr lang="en-US" sz="3200" dirty="0">
              <a:solidFill>
                <a:schemeClr val="bg1">
                  <a:alpha val="80000"/>
                </a:schemeClr>
              </a:solidFill>
            </a:endParaRPr>
          </a:p>
          <a:p>
            <a:pPr>
              <a:spcBef>
                <a:spcPts val="1800"/>
              </a:spcBef>
            </a:pPr>
            <a:r>
              <a:rPr lang="en-US" sz="3200" dirty="0">
                <a:solidFill>
                  <a:schemeClr val="bg1">
                    <a:alpha val="80000"/>
                  </a:schemeClr>
                </a:solidFill>
              </a:rPr>
              <a:t>Notice. . . with others, their unique strengths</a:t>
            </a:r>
          </a:p>
          <a:p>
            <a:pPr>
              <a:spcBef>
                <a:spcPts val="1800"/>
              </a:spcBef>
            </a:pPr>
            <a:r>
              <a:rPr lang="en-US" altLang="en-US" sz="3200" dirty="0">
                <a:solidFill>
                  <a:schemeClr val="bg1">
                    <a:alpha val="80000"/>
                  </a:schemeClr>
                </a:solidFill>
              </a:rPr>
              <a:t>Name them and share them</a:t>
            </a:r>
          </a:p>
          <a:p>
            <a:pPr>
              <a:spcBef>
                <a:spcPts val="1800"/>
              </a:spcBef>
            </a:pPr>
            <a:r>
              <a:rPr lang="en-US" altLang="en-US" sz="3200" dirty="0">
                <a:solidFill>
                  <a:schemeClr val="bg1">
                    <a:alpha val="80000"/>
                  </a:schemeClr>
                </a:solidFill>
              </a:rPr>
              <a:t>Being seen is great; being seen for your best qualities is better</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80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a:extLst>
            <a:ext uri="{FF2B5EF4-FFF2-40B4-BE49-F238E27FC236}">
              <a16:creationId xmlns:a16="http://schemas.microsoft.com/office/drawing/2014/main" id="{0CD420DE-7545-6A12-1ED5-F9F87C910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F4E09-A220-9C22-890B-E396FA915E68}"/>
              </a:ext>
            </a:extLst>
          </p:cNvPr>
          <p:cNvSpPr>
            <a:spLocks noGrp="1"/>
          </p:cNvSpPr>
          <p:nvPr>
            <p:ph type="title"/>
          </p:nvPr>
        </p:nvSpPr>
        <p:spPr>
          <a:xfrm>
            <a:off x="391886" y="431074"/>
            <a:ext cx="3589111" cy="1097280"/>
          </a:xfrm>
        </p:spPr>
        <p:txBody>
          <a:bodyPr>
            <a:normAutofit fontScale="90000"/>
          </a:bodyPr>
          <a:lstStyle/>
          <a:p>
            <a:r>
              <a:rPr lang="en-US" sz="7300" b="1" dirty="0">
                <a:solidFill>
                  <a:srgbClr val="FFFF00"/>
                </a:solidFill>
                <a:latin typeface="Calibri" panose="020F0502020204030204" pitchFamily="34" charset="0"/>
                <a:ea typeface="Calibri" panose="020F0502020204030204" pitchFamily="34" charset="0"/>
                <a:cs typeface="Calibri" panose="020F0502020204030204" pitchFamily="34" charset="0"/>
              </a:rPr>
              <a:t>Part Two</a:t>
            </a: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chemeClr val="tx1"/>
                </a:solidFill>
                <a:latin typeface="Calibri" panose="020F0502020204030204" pitchFamily="34" charset="0"/>
                <a:ea typeface="Calibri" panose="020F0502020204030204" pitchFamily="34" charset="0"/>
                <a:cs typeface="Calibri" panose="020F0502020204030204" pitchFamily="34" charset="0"/>
              </a:rPr>
              <a:t>Emotional Education and Managing Emotions</a:t>
            </a:r>
          </a:p>
        </p:txBody>
      </p:sp>
      <p:sp>
        <p:nvSpPr>
          <p:cNvPr id="10" name="Rectangle 9">
            <a:extLst>
              <a:ext uri="{FF2B5EF4-FFF2-40B4-BE49-F238E27FC236}">
                <a16:creationId xmlns:a16="http://schemas.microsoft.com/office/drawing/2014/main" id="{93BE22A5-713C-E70A-9E26-8F4A1E128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7B6FA746-9516-34F9-2A6C-A7D30731D771}"/>
              </a:ext>
            </a:extLst>
          </p:cNvPr>
          <p:cNvSpPr>
            <a:spLocks noGrp="1"/>
          </p:cNvSpPr>
          <p:nvPr>
            <p:ph idx="1"/>
          </p:nvPr>
        </p:nvSpPr>
        <p:spPr>
          <a:xfrm>
            <a:off x="650669" y="5868954"/>
            <a:ext cx="450343" cy="780039"/>
          </a:xfrm>
        </p:spPr>
        <p:txBody>
          <a:bodyPr>
            <a:noAutofit/>
          </a:bodyPr>
          <a:lstStyle/>
          <a:p>
            <a:pPr>
              <a:lnSpc>
                <a:spcPct val="90000"/>
              </a:lnSpc>
              <a:spcAft>
                <a:spcPts val="1800"/>
              </a:spcAft>
            </a:pPr>
            <a:endParaRPr lang="en-US" sz="2800" b="1" dirty="0">
              <a:solidFill>
                <a:srgbClr val="FFFF00"/>
              </a:solidFill>
            </a:endParaRPr>
          </a:p>
        </p:txBody>
      </p:sp>
      <p:pic>
        <p:nvPicPr>
          <p:cNvPr id="4" name="Picture 3">
            <a:extLst>
              <a:ext uri="{FF2B5EF4-FFF2-40B4-BE49-F238E27FC236}">
                <a16:creationId xmlns:a16="http://schemas.microsoft.com/office/drawing/2014/main" id="{7F020811-C2BF-B90C-1AFD-BF44E6A43DDD}"/>
              </a:ext>
            </a:extLst>
          </p:cNvPr>
          <p:cNvPicPr>
            <a:picLocks noChangeAspect="1"/>
          </p:cNvPicPr>
          <p:nvPr/>
        </p:nvPicPr>
        <p:blipFill>
          <a:blip r:embed="rId2"/>
          <a:stretch>
            <a:fillRect/>
          </a:stretch>
        </p:blipFill>
        <p:spPr>
          <a:xfrm>
            <a:off x="4632960" y="0"/>
            <a:ext cx="7559040" cy="6858000"/>
          </a:xfrm>
          <a:prstGeom prst="rect">
            <a:avLst/>
          </a:prstGeom>
        </p:spPr>
      </p:pic>
    </p:spTree>
    <p:extLst>
      <p:ext uri="{BB962C8B-B14F-4D97-AF65-F5344CB8AC3E}">
        <p14:creationId xmlns:p14="http://schemas.microsoft.com/office/powerpoint/2010/main" val="379314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1055" y="1450655"/>
            <a:ext cx="4904509" cy="3956690"/>
          </a:xfrm>
        </p:spPr>
        <p:txBody>
          <a:bodyPr anchor="ctr">
            <a:normAutofit/>
          </a:bodyPr>
          <a:lstStyle/>
          <a:p>
            <a:br>
              <a:rPr lang="en-US" sz="6600" b="1" dirty="0">
                <a:solidFill>
                  <a:schemeClr val="bg1"/>
                </a:solidFill>
              </a:rPr>
            </a:br>
            <a:br>
              <a:rPr lang="en-US" sz="6600" b="1" dirty="0">
                <a:solidFill>
                  <a:schemeClr val="bg1"/>
                </a:solidFill>
              </a:rPr>
            </a:br>
            <a:r>
              <a:rPr lang="en-US" sz="6600" b="1" dirty="0">
                <a:solidFill>
                  <a:schemeClr val="bg1"/>
                </a:solidFill>
              </a:rPr>
              <a:t>Just Say No. . .</a:t>
            </a:r>
            <a:br>
              <a:rPr lang="en-US" sz="6600" b="1" dirty="0">
                <a:solidFill>
                  <a:schemeClr val="bg1"/>
                </a:solidFill>
              </a:rPr>
            </a:br>
            <a:endParaRPr lang="en-US" sz="6600" b="1" dirty="0">
              <a:solidFill>
                <a:schemeClr val="bg1"/>
              </a:solidFill>
            </a:endParaRPr>
          </a:p>
        </p:txBody>
      </p:sp>
      <p:cxnSp>
        <p:nvCxnSpPr>
          <p:cNvPr id="17" name="Straight Connector 16">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2275575279"/>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026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959065-5A8A-D5F6-43AA-C504AA3524F0}"/>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83CDE8-884A-3921-2881-9ABE45E59957}"/>
              </a:ext>
            </a:extLst>
          </p:cNvPr>
          <p:cNvSpPr>
            <a:spLocks noGrp="1"/>
          </p:cNvSpPr>
          <p:nvPr>
            <p:ph type="title"/>
          </p:nvPr>
        </p:nvSpPr>
        <p:spPr>
          <a:xfrm>
            <a:off x="640080" y="853673"/>
            <a:ext cx="4023360" cy="5514470"/>
          </a:xfrm>
        </p:spPr>
        <p:txBody>
          <a:bodyPr>
            <a:normAutofit/>
          </a:bodyPr>
          <a:lstStyle/>
          <a:p>
            <a:r>
              <a:rPr lang="en-US" sz="5000" b="1" dirty="0">
                <a:solidFill>
                  <a:schemeClr val="bg1"/>
                </a:solidFill>
              </a:rPr>
              <a:t>The Three-Step Emotional Change Technique</a:t>
            </a:r>
            <a:br>
              <a:rPr lang="en-US" sz="5000" b="1" dirty="0">
                <a:solidFill>
                  <a:schemeClr val="bg1"/>
                </a:solidFill>
              </a:rPr>
            </a:br>
            <a:br>
              <a:rPr lang="en-US" sz="5000" b="1" dirty="0">
                <a:solidFill>
                  <a:schemeClr val="bg1"/>
                </a:solidFill>
              </a:rPr>
            </a:br>
            <a:r>
              <a:rPr lang="en-US" sz="5000" b="1" dirty="0">
                <a:solidFill>
                  <a:schemeClr val="bg1"/>
                </a:solidFill>
              </a:rPr>
              <a:t>[</a:t>
            </a:r>
            <a:r>
              <a:rPr lang="en-US" sz="5000" b="1" dirty="0">
                <a:solidFill>
                  <a:srgbClr val="FFFF00"/>
                </a:solidFill>
              </a:rPr>
              <a:t>We do not do toxic positivity</a:t>
            </a:r>
            <a:r>
              <a:rPr lang="en-US" sz="5000" b="1" dirty="0">
                <a:solidFill>
                  <a:schemeClr val="bg1"/>
                </a:solidFill>
              </a:rPr>
              <a:t>]</a:t>
            </a:r>
          </a:p>
        </p:txBody>
      </p:sp>
      <p:sp>
        <p:nvSpPr>
          <p:cNvPr id="24"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117E7DD-103E-1083-EB10-2A5E132BD198}"/>
              </a:ext>
            </a:extLst>
          </p:cNvPr>
          <p:cNvGraphicFramePr>
            <a:graphicFrameLocks noGrp="1"/>
          </p:cNvGraphicFramePr>
          <p:nvPr>
            <p:ph idx="1"/>
            <p:extLst>
              <p:ext uri="{D42A27DB-BD31-4B8C-83A1-F6EECF244321}">
                <p14:modId xmlns:p14="http://schemas.microsoft.com/office/powerpoint/2010/main" val="122539664"/>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283454"/>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AC5888-3343-451F-0C48-A41E8F5BCC6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D6AD120-8F50-C18B-754D-D358BF9EB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90F661-2C8B-6AED-760D-8B5F1F48094A}"/>
              </a:ext>
            </a:extLst>
          </p:cNvPr>
          <p:cNvSpPr>
            <a:spLocks noGrp="1"/>
          </p:cNvSpPr>
          <p:nvPr>
            <p:ph type="title"/>
          </p:nvPr>
        </p:nvSpPr>
        <p:spPr>
          <a:xfrm>
            <a:off x="640080" y="853673"/>
            <a:ext cx="4023360" cy="5004794"/>
          </a:xfrm>
        </p:spPr>
        <p:txBody>
          <a:bodyPr>
            <a:normAutofit/>
          </a:bodyPr>
          <a:lstStyle/>
          <a:p>
            <a:r>
              <a:rPr lang="en-US" sz="5000" b="1" dirty="0">
                <a:solidFill>
                  <a:schemeClr val="bg1"/>
                </a:solidFill>
              </a:rPr>
              <a:t>The Three-Step Emotional Change Technique</a:t>
            </a:r>
            <a:br>
              <a:rPr lang="en-US" sz="5000" b="1" dirty="0">
                <a:solidFill>
                  <a:schemeClr val="bg1"/>
                </a:solidFill>
              </a:rPr>
            </a:br>
            <a:endParaRPr lang="en-US" sz="5000" b="1" dirty="0">
              <a:solidFill>
                <a:schemeClr val="bg1"/>
              </a:solidFill>
            </a:endParaRPr>
          </a:p>
        </p:txBody>
      </p:sp>
      <p:sp>
        <p:nvSpPr>
          <p:cNvPr id="17" name="sketch box">
            <a:extLst>
              <a:ext uri="{FF2B5EF4-FFF2-40B4-BE49-F238E27FC236}">
                <a16:creationId xmlns:a16="http://schemas.microsoft.com/office/drawing/2014/main" id="{68D57324-45AA-ED46-46CB-DB61C57A8D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BB450269-83AF-AC5D-6D1B-101D2BAF9BD1}"/>
              </a:ext>
            </a:extLst>
          </p:cNvPr>
          <p:cNvGraphicFramePr>
            <a:graphicFrameLocks noGrp="1"/>
          </p:cNvGraphicFramePr>
          <p:nvPr>
            <p:ph idx="1"/>
            <p:extLst>
              <p:ext uri="{D42A27DB-BD31-4B8C-83A1-F6EECF244321}">
                <p14:modId xmlns:p14="http://schemas.microsoft.com/office/powerpoint/2010/main" val="2080848475"/>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9117919"/>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853673"/>
            <a:ext cx="4023360" cy="5004794"/>
          </a:xfrm>
        </p:spPr>
        <p:txBody>
          <a:bodyPr>
            <a:normAutofit/>
          </a:bodyPr>
          <a:lstStyle/>
          <a:p>
            <a:r>
              <a:rPr lang="en-US" sz="5000" b="1" dirty="0">
                <a:solidFill>
                  <a:schemeClr val="bg1"/>
                </a:solidFill>
              </a:rPr>
              <a:t>The Three-Step Emotional Change Technique</a:t>
            </a:r>
            <a:br>
              <a:rPr lang="en-US" sz="5000" b="1" dirty="0">
                <a:solidFill>
                  <a:schemeClr val="bg1"/>
                </a:solidFill>
              </a:rPr>
            </a:br>
            <a:endParaRPr lang="en-US" sz="5000" b="1" dirty="0">
              <a:solidFill>
                <a:schemeClr val="bg1"/>
              </a:solidFill>
            </a:endParaRPr>
          </a:p>
        </p:txBody>
      </p:sp>
      <p:sp>
        <p:nvSpPr>
          <p:cNvPr id="17"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2186890095"/>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6550318"/>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853673"/>
            <a:ext cx="4023360" cy="5004794"/>
          </a:xfrm>
        </p:spPr>
        <p:txBody>
          <a:bodyPr>
            <a:normAutofit/>
          </a:bodyPr>
          <a:lstStyle/>
          <a:p>
            <a:r>
              <a:rPr lang="en-US" sz="5000" b="1" dirty="0">
                <a:solidFill>
                  <a:schemeClr val="bg1"/>
                </a:solidFill>
              </a:rPr>
              <a:t>The Three-Step Emotional Change Technique</a:t>
            </a:r>
            <a:br>
              <a:rPr lang="en-US" sz="5000" b="1" dirty="0">
                <a:solidFill>
                  <a:schemeClr val="bg1"/>
                </a:solidFill>
              </a:rPr>
            </a:br>
            <a:endParaRPr lang="en-US" sz="5000" b="1" dirty="0">
              <a:solidFill>
                <a:schemeClr val="bg1"/>
              </a:solidFill>
            </a:endParaRPr>
          </a:p>
        </p:txBody>
      </p:sp>
      <p:sp>
        <p:nvSpPr>
          <p:cNvPr id="17"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1962657673"/>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331767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a:extLst>
            <a:ext uri="{FF2B5EF4-FFF2-40B4-BE49-F238E27FC236}">
              <a16:creationId xmlns:a16="http://schemas.microsoft.com/office/drawing/2014/main" id="{9776BD33-1973-C874-4F77-A40D3DF75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C9655-4408-0A9B-EDB8-55C3E6216074}"/>
              </a:ext>
            </a:extLst>
          </p:cNvPr>
          <p:cNvSpPr>
            <a:spLocks noGrp="1"/>
          </p:cNvSpPr>
          <p:nvPr>
            <p:ph type="title"/>
          </p:nvPr>
        </p:nvSpPr>
        <p:spPr>
          <a:xfrm>
            <a:off x="391886" y="431074"/>
            <a:ext cx="3589111" cy="1097280"/>
          </a:xfrm>
        </p:spPr>
        <p:txBody>
          <a:bodyPr>
            <a:normAutofit fontScale="90000"/>
          </a:bodyPr>
          <a:lstStyle/>
          <a:p>
            <a:r>
              <a:rPr lang="en-US" sz="6700" b="1" dirty="0">
                <a:solidFill>
                  <a:srgbClr val="FFFF00"/>
                </a:solidFill>
                <a:latin typeface="Calibri" panose="020F0502020204030204" pitchFamily="34" charset="0"/>
                <a:ea typeface="Calibri" panose="020F0502020204030204" pitchFamily="34" charset="0"/>
                <a:cs typeface="Calibri" panose="020F0502020204030204" pitchFamily="34" charset="0"/>
              </a:rPr>
              <a:t>Part Three</a:t>
            </a: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t> </a:t>
            </a:r>
            <a:br>
              <a:rPr lang="en-US" sz="4800" b="1"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5300" b="1" dirty="0">
                <a:solidFill>
                  <a:srgbClr val="FFFF00"/>
                </a:solidFill>
                <a:latin typeface="Calibri" panose="020F0502020204030204" pitchFamily="34" charset="0"/>
                <a:ea typeface="Calibri" panose="020F0502020204030204" pitchFamily="34" charset="0"/>
                <a:cs typeface="Calibri" panose="020F0502020204030204" pitchFamily="34" charset="0"/>
              </a:rPr>
              <a:t>Happiness Tools</a:t>
            </a:r>
          </a:p>
        </p:txBody>
      </p:sp>
      <p:sp>
        <p:nvSpPr>
          <p:cNvPr id="10" name="Rectangle 9">
            <a:extLst>
              <a:ext uri="{FF2B5EF4-FFF2-40B4-BE49-F238E27FC236}">
                <a16:creationId xmlns:a16="http://schemas.microsoft.com/office/drawing/2014/main" id="{75F81F0C-2A93-4BF5-2C82-8BE1BC620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15399BE4-D126-9A85-89C8-84483CC5F634}"/>
              </a:ext>
            </a:extLst>
          </p:cNvPr>
          <p:cNvSpPr>
            <a:spLocks noGrp="1"/>
          </p:cNvSpPr>
          <p:nvPr>
            <p:ph idx="1"/>
          </p:nvPr>
        </p:nvSpPr>
        <p:spPr>
          <a:xfrm>
            <a:off x="650669" y="5551714"/>
            <a:ext cx="2148515" cy="1097280"/>
          </a:xfrm>
        </p:spPr>
        <p:txBody>
          <a:bodyPr>
            <a:noAutofit/>
          </a:bodyPr>
          <a:lstStyle/>
          <a:p>
            <a:pPr>
              <a:lnSpc>
                <a:spcPct val="90000"/>
              </a:lnSpc>
              <a:spcAft>
                <a:spcPts val="1800"/>
              </a:spcAft>
            </a:pPr>
            <a:endParaRPr lang="en-US" sz="2800" b="1" dirty="0">
              <a:solidFill>
                <a:srgbClr val="FFFF00"/>
              </a:solidFill>
            </a:endParaRPr>
          </a:p>
        </p:txBody>
      </p:sp>
      <p:pic>
        <p:nvPicPr>
          <p:cNvPr id="4" name="Picture 3">
            <a:extLst>
              <a:ext uri="{FF2B5EF4-FFF2-40B4-BE49-F238E27FC236}">
                <a16:creationId xmlns:a16="http://schemas.microsoft.com/office/drawing/2014/main" id="{87657B7F-57A7-DBAE-0CFE-5EA5D8F5F5BC}"/>
              </a:ext>
            </a:extLst>
          </p:cNvPr>
          <p:cNvPicPr>
            <a:picLocks noChangeAspect="1"/>
          </p:cNvPicPr>
          <p:nvPr/>
        </p:nvPicPr>
        <p:blipFill>
          <a:blip r:embed="rId2"/>
          <a:stretch>
            <a:fillRect/>
          </a:stretch>
        </p:blipFill>
        <p:spPr>
          <a:xfrm>
            <a:off x="4632960" y="0"/>
            <a:ext cx="7559040" cy="6858000"/>
          </a:xfrm>
          <a:prstGeom prst="rect">
            <a:avLst/>
          </a:prstGeom>
        </p:spPr>
      </p:pic>
    </p:spTree>
    <p:extLst>
      <p:ext uri="{BB962C8B-B14F-4D97-AF65-F5344CB8AC3E}">
        <p14:creationId xmlns:p14="http://schemas.microsoft.com/office/powerpoint/2010/main" val="2135160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F87B529-A263-4FAF-B1F7-22E753F27BAE}"/>
              </a:ext>
            </a:extLst>
          </p:cNvPr>
          <p:cNvPicPr>
            <a:picLocks noChangeAspect="1"/>
          </p:cNvPicPr>
          <p:nvPr/>
        </p:nvPicPr>
        <p:blipFill>
          <a:blip r:embed="rId3"/>
          <a:srcRect l="1420" r="15836" b="9092"/>
          <a:stretch>
            <a:fillRect/>
          </a:stretch>
        </p:blipFill>
        <p:spPr>
          <a:xfrm>
            <a:off x="3522468" y="10"/>
            <a:ext cx="8669532" cy="6857990"/>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371094" y="1161288"/>
            <a:ext cx="7604506" cy="1124712"/>
          </a:xfrm>
        </p:spPr>
        <p:txBody>
          <a:bodyPr anchor="b">
            <a:noAutofit/>
          </a:bodyPr>
          <a:lstStyle/>
          <a:p>
            <a:r>
              <a:rPr lang="en-US" sz="5400" b="1" dirty="0">
                <a:solidFill>
                  <a:srgbClr val="FFC000"/>
                </a:solidFill>
              </a:rPr>
              <a:t>Tool #1</a:t>
            </a:r>
            <a:r>
              <a:rPr lang="en-US" sz="5400" dirty="0">
                <a:solidFill>
                  <a:srgbClr val="FFC000"/>
                </a:solidFill>
              </a:rPr>
              <a:t>: </a:t>
            </a:r>
            <a:r>
              <a:rPr lang="en-US" sz="5400" b="1" dirty="0">
                <a:solidFill>
                  <a:srgbClr val="FFC000"/>
                </a:solidFill>
              </a:rPr>
              <a:t>Three Good Things</a:t>
            </a: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371094" y="2718054"/>
            <a:ext cx="4569206" cy="3207258"/>
          </a:xfrm>
        </p:spPr>
        <p:txBody>
          <a:bodyPr anchor="t">
            <a:normAutofit/>
          </a:bodyPr>
          <a:lstStyle/>
          <a:p>
            <a:r>
              <a:rPr lang="en-US" sz="4000" dirty="0">
                <a:solidFill>
                  <a:schemeClr val="bg1"/>
                </a:solidFill>
              </a:rPr>
              <a:t>Survey</a:t>
            </a:r>
          </a:p>
          <a:p>
            <a:endParaRPr lang="en-US" sz="4000" dirty="0">
              <a:solidFill>
                <a:schemeClr val="bg1"/>
              </a:solidFill>
            </a:endParaRPr>
          </a:p>
          <a:p>
            <a:r>
              <a:rPr lang="en-US" sz="4000" dirty="0">
                <a:solidFill>
                  <a:schemeClr val="bg1"/>
                </a:solidFill>
              </a:rPr>
              <a:t>Rumination is </a:t>
            </a:r>
            <a:r>
              <a:rPr lang="en-US" sz="4000" b="1" dirty="0">
                <a:solidFill>
                  <a:srgbClr val="FFC000"/>
                </a:solidFill>
              </a:rPr>
              <a:t>all-natural</a:t>
            </a:r>
            <a:r>
              <a:rPr lang="en-US" sz="4000" dirty="0">
                <a:solidFill>
                  <a:schemeClr val="bg1"/>
                </a:solidFill>
              </a:rPr>
              <a:t>, but not helpful</a:t>
            </a:r>
          </a:p>
          <a:p>
            <a:pPr marL="0" indent="0">
              <a:buNone/>
            </a:pPr>
            <a:endParaRPr lang="en-US" sz="1700" dirty="0">
              <a:solidFill>
                <a:schemeClr val="bg1"/>
              </a:solidFill>
            </a:endParaRPr>
          </a:p>
        </p:txBody>
      </p:sp>
    </p:spTree>
    <p:extLst>
      <p:ext uri="{BB962C8B-B14F-4D97-AF65-F5344CB8AC3E}">
        <p14:creationId xmlns:p14="http://schemas.microsoft.com/office/powerpoint/2010/main" val="3337727680"/>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6F520CE-295D-469D-969C-7697E30BB2D5}"/>
              </a:ext>
            </a:extLst>
          </p:cNvPr>
          <p:cNvSpPr>
            <a:spLocks noGrp="1"/>
          </p:cNvSpPr>
          <p:nvPr>
            <p:ph type="title"/>
          </p:nvPr>
        </p:nvSpPr>
        <p:spPr>
          <a:xfrm>
            <a:off x="660041" y="668339"/>
            <a:ext cx="2880828" cy="5170674"/>
          </a:xfrm>
        </p:spPr>
        <p:txBody>
          <a:bodyPr vert="horz" lIns="91440" tIns="45720" rIns="91440" bIns="45720" rtlCol="0" anchor="t">
            <a:normAutofit/>
          </a:bodyPr>
          <a:lstStyle/>
          <a:p>
            <a:r>
              <a:rPr lang="en-US" sz="7200" b="1" kern="1200" dirty="0">
                <a:solidFill>
                  <a:srgbClr val="FF0000"/>
                </a:solidFill>
                <a:latin typeface="+mn-lt"/>
                <a:ea typeface="+mj-ea"/>
                <a:cs typeface="+mj-cs"/>
              </a:rPr>
              <a:t>Why?</a:t>
            </a:r>
            <a:r>
              <a:rPr lang="en-US" sz="6000" b="1" kern="1200" dirty="0">
                <a:solidFill>
                  <a:srgbClr val="FF0000"/>
                </a:solidFill>
                <a:latin typeface="+mj-lt"/>
                <a:ea typeface="+mj-ea"/>
                <a:cs typeface="+mj-cs"/>
              </a:rPr>
              <a:t> </a:t>
            </a:r>
            <a:br>
              <a:rPr lang="en-US" sz="3400" kern="1200" dirty="0">
                <a:solidFill>
                  <a:srgbClr val="FFFFFF"/>
                </a:solidFill>
                <a:latin typeface="+mj-lt"/>
                <a:ea typeface="+mj-ea"/>
                <a:cs typeface="+mj-cs"/>
              </a:rPr>
            </a:br>
            <a:br>
              <a:rPr lang="en-US" sz="3400" kern="1200" dirty="0">
                <a:solidFill>
                  <a:srgbClr val="FFFFFF"/>
                </a:solidFill>
                <a:latin typeface="+mj-lt"/>
                <a:ea typeface="+mj-ea"/>
                <a:cs typeface="+mj-cs"/>
              </a:rPr>
            </a:br>
            <a:br>
              <a:rPr lang="en-US" sz="3400" b="1" kern="1200" dirty="0">
                <a:solidFill>
                  <a:srgbClr val="FFFFFF"/>
                </a:solidFill>
                <a:latin typeface="+mn-lt"/>
                <a:ea typeface="+mj-ea"/>
                <a:cs typeface="+mj-cs"/>
              </a:rPr>
            </a:br>
            <a:r>
              <a:rPr lang="en-US" sz="4000" b="1" kern="1200" dirty="0">
                <a:solidFill>
                  <a:srgbClr val="FFFFFF"/>
                </a:solidFill>
                <a:latin typeface="+mn-lt"/>
                <a:ea typeface="+mj-ea"/>
                <a:cs typeface="+mj-cs"/>
              </a:rPr>
              <a:t>This seems to be the way our brains are built</a:t>
            </a:r>
          </a:p>
        </p:txBody>
      </p:sp>
      <p:sp>
        <p:nvSpPr>
          <p:cNvPr id="4" name="Content Placeholder 3">
            <a:extLst>
              <a:ext uri="{FF2B5EF4-FFF2-40B4-BE49-F238E27FC236}">
                <a16:creationId xmlns:a16="http://schemas.microsoft.com/office/drawing/2014/main" id="{B62425CB-0EA3-4B1F-8C61-0ACD2580EC05}"/>
              </a:ext>
            </a:extLst>
          </p:cNvPr>
          <p:cNvSpPr>
            <a:spLocks noGrp="1"/>
          </p:cNvSpPr>
          <p:nvPr>
            <p:ph sz="half" idx="2"/>
          </p:nvPr>
        </p:nvSpPr>
        <p:spPr>
          <a:xfrm>
            <a:off x="839788" y="5721177"/>
            <a:ext cx="5157787" cy="468485"/>
          </a:xfrm>
        </p:spPr>
        <p:txBody>
          <a:bodyPr>
            <a:normAutofit lnSpcReduction="10000"/>
          </a:bodyPr>
          <a:lstStyle/>
          <a:p>
            <a:endParaRPr lang="en-US"/>
          </a:p>
        </p:txBody>
      </p:sp>
      <p:pic>
        <p:nvPicPr>
          <p:cNvPr id="5" name="Picture 4">
            <a:extLst>
              <a:ext uri="{FF2B5EF4-FFF2-40B4-BE49-F238E27FC236}">
                <a16:creationId xmlns:a16="http://schemas.microsoft.com/office/drawing/2014/main" id="{A2C37315-1A96-468C-A7A5-0122D40B276F}"/>
              </a:ext>
            </a:extLst>
          </p:cNvPr>
          <p:cNvPicPr>
            <a:picLocks noChangeAspect="1"/>
          </p:cNvPicPr>
          <p:nvPr/>
        </p:nvPicPr>
        <p:blipFill>
          <a:blip r:embed="rId3"/>
          <a:stretch>
            <a:fillRect/>
          </a:stretch>
        </p:blipFill>
        <p:spPr>
          <a:xfrm>
            <a:off x="5241315" y="736299"/>
            <a:ext cx="5956308" cy="5669771"/>
          </a:xfrm>
          <a:prstGeom prst="rect">
            <a:avLst/>
          </a:prstGeom>
        </p:spPr>
      </p:pic>
    </p:spTree>
    <p:extLst>
      <p:ext uri="{BB962C8B-B14F-4D97-AF65-F5344CB8AC3E}">
        <p14:creationId xmlns:p14="http://schemas.microsoft.com/office/powerpoint/2010/main" val="1096082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7146" y="804519"/>
            <a:ext cx="10222153" cy="1049235"/>
          </a:xfrm>
        </p:spPr>
        <p:txBody>
          <a:bodyPr>
            <a:normAutofit/>
          </a:bodyPr>
          <a:lstStyle/>
          <a:p>
            <a:r>
              <a:rPr lang="en-US" sz="4800" b="1" dirty="0">
                <a:solidFill>
                  <a:srgbClr val="FFFF00"/>
                </a:solidFill>
              </a:rPr>
              <a:t>Three Good Things</a:t>
            </a:r>
          </a:p>
        </p:txBody>
      </p:sp>
      <p:sp>
        <p:nvSpPr>
          <p:cNvPr id="3" name="Content Placeholder 2"/>
          <p:cNvSpPr>
            <a:spLocks noGrp="1"/>
          </p:cNvSpPr>
          <p:nvPr>
            <p:ph idx="1"/>
          </p:nvPr>
        </p:nvSpPr>
        <p:spPr>
          <a:xfrm>
            <a:off x="503853" y="2038524"/>
            <a:ext cx="11169880" cy="4511565"/>
          </a:xfrm>
        </p:spPr>
        <p:txBody>
          <a:bodyPr>
            <a:noAutofit/>
          </a:bodyPr>
          <a:lstStyle/>
          <a:p>
            <a:r>
              <a:rPr lang="en-US" sz="3200" dirty="0"/>
              <a:t>Seligman’s signature technique</a:t>
            </a:r>
          </a:p>
          <a:p>
            <a:pPr lvl="1"/>
            <a:r>
              <a:rPr lang="en-US" sz="2800" dirty="0"/>
              <a:t>Before you go to sleep (right now) </a:t>
            </a:r>
          </a:p>
          <a:p>
            <a:pPr lvl="1"/>
            <a:r>
              <a:rPr lang="en-US" sz="2800" dirty="0"/>
              <a:t>Write down (or think about) three good things that happened during the day (or last 24 hours)</a:t>
            </a:r>
          </a:p>
          <a:p>
            <a:pPr lvl="1"/>
            <a:r>
              <a:rPr lang="en-US" sz="2800" dirty="0"/>
              <a:t>Then track down </a:t>
            </a:r>
            <a:r>
              <a:rPr lang="en-US" sz="2800" b="1" dirty="0">
                <a:solidFill>
                  <a:srgbClr val="FFFF00"/>
                </a:solidFill>
              </a:rPr>
              <a:t>“Why” those things happened</a:t>
            </a:r>
          </a:p>
          <a:p>
            <a:pPr lvl="1"/>
            <a:r>
              <a:rPr lang="en-US" sz="2800" dirty="0"/>
              <a:t>Seligman: After a week, you’ll want to keep doing it (JSF: Maybe)</a:t>
            </a:r>
          </a:p>
          <a:p>
            <a:pPr lvl="1"/>
            <a:r>
              <a:rPr lang="en-US" sz="2800" b="1" dirty="0">
                <a:solidFill>
                  <a:srgbClr val="FFFF00"/>
                </a:solidFill>
              </a:rPr>
              <a:t>Volunteer?</a:t>
            </a:r>
          </a:p>
        </p:txBody>
      </p:sp>
      <p:pic>
        <p:nvPicPr>
          <p:cNvPr id="4" name="Picture 3">
            <a:extLst>
              <a:ext uri="{FF2B5EF4-FFF2-40B4-BE49-F238E27FC236}">
                <a16:creationId xmlns:a16="http://schemas.microsoft.com/office/drawing/2014/main" id="{F6C7DD5A-2330-437C-8912-2515E6B547D9}"/>
              </a:ext>
            </a:extLst>
          </p:cNvPr>
          <p:cNvPicPr>
            <a:picLocks noChangeAspect="1"/>
          </p:cNvPicPr>
          <p:nvPr/>
        </p:nvPicPr>
        <p:blipFill>
          <a:blip r:embed="rId2"/>
          <a:stretch>
            <a:fillRect/>
          </a:stretch>
        </p:blipFill>
        <p:spPr>
          <a:xfrm>
            <a:off x="7912237" y="0"/>
            <a:ext cx="4279763" cy="2255716"/>
          </a:xfrm>
          <a:prstGeom prst="rect">
            <a:avLst/>
          </a:prstGeom>
        </p:spPr>
      </p:pic>
    </p:spTree>
    <p:extLst>
      <p:ext uri="{BB962C8B-B14F-4D97-AF65-F5344CB8AC3E}">
        <p14:creationId xmlns:p14="http://schemas.microsoft.com/office/powerpoint/2010/main" val="1897474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30" y="205274"/>
            <a:ext cx="6188190" cy="1698172"/>
          </a:xfrm>
        </p:spPr>
        <p:txBody>
          <a:bodyPr>
            <a:normAutofit/>
          </a:bodyPr>
          <a:lstStyle/>
          <a:p>
            <a:r>
              <a:rPr lang="en-US" b="1" dirty="0">
                <a:solidFill>
                  <a:srgbClr val="FFFF00"/>
                </a:solidFill>
              </a:rPr>
              <a:t>Why Three Good Things Works</a:t>
            </a:r>
          </a:p>
        </p:txBody>
      </p:sp>
      <p:sp>
        <p:nvSpPr>
          <p:cNvPr id="3" name="Content Placeholder 2"/>
          <p:cNvSpPr>
            <a:spLocks noGrp="1"/>
          </p:cNvSpPr>
          <p:nvPr>
            <p:ph idx="1"/>
          </p:nvPr>
        </p:nvSpPr>
        <p:spPr>
          <a:xfrm>
            <a:off x="308114" y="1744824"/>
            <a:ext cx="6529006" cy="4993906"/>
          </a:xfrm>
        </p:spPr>
        <p:txBody>
          <a:bodyPr>
            <a:noAutofit/>
          </a:bodyPr>
          <a:lstStyle/>
          <a:p>
            <a:pPr>
              <a:spcAft>
                <a:spcPts val="1800"/>
              </a:spcAft>
            </a:pPr>
            <a:r>
              <a:rPr lang="en-US" sz="2800" dirty="0">
                <a:solidFill>
                  <a:srgbClr val="FFFFFF"/>
                </a:solidFill>
              </a:rPr>
              <a:t>When you go to bed, you </a:t>
            </a:r>
            <a:r>
              <a:rPr lang="en-US" sz="2800" b="1" dirty="0">
                <a:solidFill>
                  <a:srgbClr val="FFFF00"/>
                </a:solidFill>
              </a:rPr>
              <a:t>NATURALLY</a:t>
            </a:r>
            <a:r>
              <a:rPr lang="en-US" sz="2800" dirty="0">
                <a:solidFill>
                  <a:srgbClr val="FFFFFF"/>
                </a:solidFill>
              </a:rPr>
              <a:t> embark on a negative (depressive) </a:t>
            </a:r>
            <a:r>
              <a:rPr lang="en-US" sz="2800" b="1" dirty="0">
                <a:solidFill>
                  <a:srgbClr val="FFFF00"/>
                </a:solidFill>
              </a:rPr>
              <a:t>review</a:t>
            </a:r>
            <a:r>
              <a:rPr lang="en-US" sz="2800" b="1" dirty="0">
                <a:solidFill>
                  <a:srgbClr val="FFFFFF"/>
                </a:solidFill>
              </a:rPr>
              <a:t> </a:t>
            </a:r>
            <a:r>
              <a:rPr lang="en-US" sz="2800" dirty="0">
                <a:solidFill>
                  <a:srgbClr val="FFFFFF"/>
                </a:solidFill>
              </a:rPr>
              <a:t>or anticipatory (anxiety) </a:t>
            </a:r>
            <a:r>
              <a:rPr lang="en-US" sz="2800" b="1" dirty="0">
                <a:solidFill>
                  <a:srgbClr val="FFFF00"/>
                </a:solidFill>
              </a:rPr>
              <a:t>preview</a:t>
            </a:r>
          </a:p>
          <a:p>
            <a:pPr>
              <a:spcAft>
                <a:spcPts val="1800"/>
              </a:spcAft>
            </a:pPr>
            <a:r>
              <a:rPr lang="en-US" sz="2800" dirty="0">
                <a:solidFill>
                  <a:srgbClr val="FFFFFF"/>
                </a:solidFill>
              </a:rPr>
              <a:t>Three good things </a:t>
            </a:r>
            <a:r>
              <a:rPr lang="en-US" sz="2800" b="1" dirty="0">
                <a:solidFill>
                  <a:srgbClr val="FFFF00"/>
                </a:solidFill>
              </a:rPr>
              <a:t>shifts your focus</a:t>
            </a:r>
          </a:p>
          <a:p>
            <a:pPr>
              <a:spcAft>
                <a:spcPts val="1800"/>
              </a:spcAft>
            </a:pPr>
            <a:r>
              <a:rPr lang="en-US" sz="2800" dirty="0">
                <a:solidFill>
                  <a:srgbClr val="FFFFFF"/>
                </a:solidFill>
              </a:rPr>
              <a:t>Identifying “Why” those things happened activates </a:t>
            </a:r>
            <a:r>
              <a:rPr lang="en-US" sz="2800" b="1" dirty="0">
                <a:solidFill>
                  <a:srgbClr val="FFFF00"/>
                </a:solidFill>
              </a:rPr>
              <a:t>a brain search </a:t>
            </a:r>
            <a:r>
              <a:rPr lang="en-US" sz="2800" dirty="0">
                <a:solidFill>
                  <a:srgbClr val="FFFFFF"/>
                </a:solidFill>
              </a:rPr>
              <a:t>toward positive and empowering attributions</a:t>
            </a:r>
          </a:p>
        </p:txBody>
      </p:sp>
      <p:sp>
        <p:nvSpPr>
          <p:cNvPr id="1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a:extLst>
              <a:ext uri="{FF2B5EF4-FFF2-40B4-BE49-F238E27FC236}">
                <a16:creationId xmlns:a16="http://schemas.microsoft.com/office/drawing/2014/main" id="{B5E77388-2F47-C089-9D3B-07A14DE58BC8}"/>
              </a:ext>
            </a:extLst>
          </p:cNvPr>
          <p:cNvPicPr>
            <a:picLocks noChangeAspect="1"/>
          </p:cNvPicPr>
          <p:nvPr/>
        </p:nvPicPr>
        <p:blipFill>
          <a:blip r:embed="rId2"/>
          <a:srcRect t="168" r="1" b="1"/>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965205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9DA34BB-F4CA-998F-25D1-77FBBB9BCFA5}"/>
              </a:ext>
            </a:extLst>
          </p:cNvPr>
          <p:cNvSpPr txBox="1"/>
          <p:nvPr/>
        </p:nvSpPr>
        <p:spPr>
          <a:xfrm>
            <a:off x="8000837" y="1676398"/>
            <a:ext cx="3543464" cy="370964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fontAlgn="auto">
              <a:spcBef>
                <a:spcPct val="0"/>
              </a:spcBef>
              <a:spcAft>
                <a:spcPts val="600"/>
              </a:spcAft>
              <a:buClrTx/>
              <a:buSzTx/>
              <a:tabLst/>
              <a:defRPr/>
            </a:pPr>
            <a:r>
              <a:rPr kumimoji="0" lang="en-US" sz="4800" u="none" strike="noStrike" cap="none" spc="0" normalizeH="0" baseline="0" noProof="0" dirty="0">
                <a:ln>
                  <a:noFill/>
                </a:ln>
                <a:solidFill>
                  <a:srgbClr val="EBEBEB"/>
                </a:solidFill>
                <a:effectLst/>
                <a:highlight>
                  <a:srgbClr val="000000"/>
                </a:highlight>
                <a:uLnTx/>
                <a:uFillTx/>
                <a:latin typeface="+mj-lt"/>
                <a:ea typeface="+mj-ea"/>
                <a:cs typeface="+mj-cs"/>
              </a:rPr>
              <a:t>Tool #2</a:t>
            </a:r>
          </a:p>
          <a:p>
            <a:pPr marL="0" marR="0" lvl="0" indent="0" fontAlgn="auto">
              <a:spcBef>
                <a:spcPct val="0"/>
              </a:spcBef>
              <a:spcAft>
                <a:spcPts val="600"/>
              </a:spcAft>
              <a:buClrTx/>
              <a:buSzTx/>
              <a:tabLst/>
              <a:defRPr/>
            </a:pPr>
            <a:endParaRPr kumimoji="0" lang="en-US" sz="4800" u="none" strike="noStrike" cap="none" spc="0" normalizeH="0" baseline="0" noProof="0" dirty="0">
              <a:ln>
                <a:noFill/>
              </a:ln>
              <a:solidFill>
                <a:srgbClr val="EBEBEB"/>
              </a:solidFill>
              <a:effectLst/>
              <a:highlight>
                <a:srgbClr val="000000"/>
              </a:highlight>
              <a:uLnTx/>
              <a:uFillTx/>
              <a:latin typeface="+mj-lt"/>
              <a:ea typeface="+mj-ea"/>
              <a:cs typeface="+mj-cs"/>
            </a:endParaRPr>
          </a:p>
          <a:p>
            <a:pPr marL="0" marR="0" lvl="0" indent="0" fontAlgn="auto">
              <a:spcBef>
                <a:spcPct val="0"/>
              </a:spcBef>
              <a:spcAft>
                <a:spcPts val="600"/>
              </a:spcAft>
              <a:buClrTx/>
              <a:buSzTx/>
              <a:tabLst/>
              <a:defRPr/>
            </a:pPr>
            <a:r>
              <a:rPr lang="en-US" sz="4800" dirty="0">
                <a:solidFill>
                  <a:srgbClr val="EBEBEB"/>
                </a:solidFill>
                <a:highlight>
                  <a:srgbClr val="000000"/>
                </a:highlight>
                <a:latin typeface="+mj-lt"/>
                <a:ea typeface="+mj-ea"/>
                <a:cs typeface="+mj-cs"/>
              </a:rPr>
              <a:t>What is Savoring?</a:t>
            </a:r>
            <a:endParaRPr kumimoji="0" lang="en-US" sz="4800" u="none" strike="noStrike" cap="none" spc="0" normalizeH="0" baseline="0" noProof="0" dirty="0">
              <a:ln>
                <a:noFill/>
              </a:ln>
              <a:solidFill>
                <a:srgbClr val="EBEBEB"/>
              </a:solidFill>
              <a:effectLst/>
              <a:highlight>
                <a:srgbClr val="000000"/>
              </a:highlight>
              <a:uLnTx/>
              <a:uFillTx/>
              <a:latin typeface="+mj-lt"/>
              <a:ea typeface="+mj-ea"/>
              <a:cs typeface="+mj-cs"/>
            </a:endParaRPr>
          </a:p>
        </p:txBody>
      </p:sp>
      <p:sp>
        <p:nvSpPr>
          <p:cNvPr id="23"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Work tools on a bench">
            <a:extLst>
              <a:ext uri="{FF2B5EF4-FFF2-40B4-BE49-F238E27FC236}">
                <a16:creationId xmlns:a16="http://schemas.microsoft.com/office/drawing/2014/main" id="{B5712677-D793-AF1A-21F6-313218ECAB5B}"/>
              </a:ext>
            </a:extLst>
          </p:cNvPr>
          <p:cNvPicPr>
            <a:picLocks noChangeAspect="1"/>
          </p:cNvPicPr>
          <p:nvPr/>
        </p:nvPicPr>
        <p:blipFill>
          <a:blip r:embed="rId8"/>
          <a:srcRect l="20384" r="4086" b="-1"/>
          <a:stretch>
            <a:fillRect/>
          </a:stretch>
        </p:blipFill>
        <p:spPr>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5" name="Rectangle 24">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a:extLst>
              <a:ext uri="{FF2B5EF4-FFF2-40B4-BE49-F238E27FC236}">
                <a16:creationId xmlns:a16="http://schemas.microsoft.com/office/drawing/2014/main" id="{019B781E-7CE2-E946-D133-AC9457410134}"/>
              </a:ext>
            </a:extLst>
          </p:cNvPr>
          <p:cNvPicPr>
            <a:picLocks noChangeAspect="1"/>
          </p:cNvPicPr>
          <p:nvPr/>
        </p:nvPicPr>
        <p:blipFill>
          <a:blip r:embed="rId9"/>
          <a:stretch>
            <a:fillRect/>
          </a:stretch>
        </p:blipFill>
        <p:spPr>
          <a:xfrm>
            <a:off x="10297632" y="18293"/>
            <a:ext cx="1677924" cy="1482847"/>
          </a:xfrm>
          <a:prstGeom prst="rect">
            <a:avLst/>
          </a:prstGeom>
        </p:spPr>
      </p:pic>
    </p:spTree>
    <p:extLst>
      <p:ext uri="{BB962C8B-B14F-4D97-AF65-F5344CB8AC3E}">
        <p14:creationId xmlns:p14="http://schemas.microsoft.com/office/powerpoint/2010/main" val="463884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9464" name="Rectangle 19463">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458" name="Title 1"/>
          <p:cNvSpPr>
            <a:spLocks noGrp="1"/>
          </p:cNvSpPr>
          <p:nvPr>
            <p:ph type="title"/>
          </p:nvPr>
        </p:nvSpPr>
        <p:spPr>
          <a:xfrm>
            <a:off x="648930" y="629266"/>
            <a:ext cx="6188190" cy="1622321"/>
          </a:xfrm>
        </p:spPr>
        <p:txBody>
          <a:bodyPr>
            <a:normAutofit/>
          </a:bodyPr>
          <a:lstStyle/>
          <a:p>
            <a:pPr>
              <a:lnSpc>
                <a:spcPct val="90000"/>
              </a:lnSpc>
            </a:pPr>
            <a:r>
              <a:rPr lang="en-US" altLang="en-US" sz="4800" b="1" dirty="0">
                <a:solidFill>
                  <a:schemeClr val="accent3"/>
                </a:solidFill>
              </a:rPr>
              <a:t>The Opposite of Savoring</a:t>
            </a:r>
          </a:p>
        </p:txBody>
      </p:sp>
      <p:sp>
        <p:nvSpPr>
          <p:cNvPr id="19459" name="Content Placeholder 2"/>
          <p:cNvSpPr>
            <a:spLocks noGrp="1"/>
          </p:cNvSpPr>
          <p:nvPr>
            <p:ph idx="1"/>
          </p:nvPr>
        </p:nvSpPr>
        <p:spPr>
          <a:xfrm>
            <a:off x="301083" y="2438400"/>
            <a:ext cx="6927253" cy="4218878"/>
          </a:xfrm>
        </p:spPr>
        <p:txBody>
          <a:bodyPr>
            <a:normAutofit/>
          </a:bodyPr>
          <a:lstStyle/>
          <a:p>
            <a:pPr marL="342900" marR="0" lvl="0" indent="-342900" algn="l" defTabSz="457200" rtl="0" eaLnBrk="1" fontAlgn="auto" latinLnBrk="0" hangingPunct="1">
              <a:lnSpc>
                <a:spcPct val="100000"/>
              </a:lnSpc>
              <a:spcBef>
                <a:spcPts val="2400"/>
              </a:spcBef>
              <a:spcAft>
                <a:spcPts val="0"/>
              </a:spcAft>
              <a:buClr>
                <a:srgbClr val="1E5155">
                  <a:lumMod val="40000"/>
                  <a:lumOff val="60000"/>
                </a:srgbClr>
              </a:buClr>
              <a:buSzPct val="80000"/>
              <a:buFont typeface="Wingdings 3" charset="2"/>
              <a:buChar char=""/>
              <a:tabLst/>
              <a:defRPr/>
            </a:pPr>
            <a:r>
              <a:rPr kumimoji="0" lang="en-US" alt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We </a:t>
            </a:r>
            <a:r>
              <a:rPr kumimoji="0" lang="en-US" altLang="en-US" sz="3600" b="1" i="0" u="none" strike="noStrike" kern="1200" cap="none" spc="0" normalizeH="0" baseline="0" noProof="0" dirty="0">
                <a:ln>
                  <a:noFill/>
                </a:ln>
                <a:solidFill>
                  <a:srgbClr val="FFC000"/>
                </a:solidFill>
                <a:effectLst/>
                <a:uLnTx/>
                <a:uFillTx/>
                <a:latin typeface="Century Gothic" panose="020B0502020202020204"/>
                <a:ea typeface="+mj-ea"/>
                <a:cs typeface="+mj-cs"/>
              </a:rPr>
              <a:t>dampen or spoil </a:t>
            </a:r>
            <a:r>
              <a:rPr kumimoji="0" lang="en-US" alt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good experiences, while chewing on our mistakes</a:t>
            </a:r>
          </a:p>
          <a:p>
            <a:pPr marL="342900" marR="0" lvl="0" indent="-342900" algn="l" defTabSz="457200" rtl="0" eaLnBrk="1" fontAlgn="auto" latinLnBrk="0" hangingPunct="1">
              <a:lnSpc>
                <a:spcPct val="100000"/>
              </a:lnSpc>
              <a:spcBef>
                <a:spcPts val="2400"/>
              </a:spcBef>
              <a:spcAft>
                <a:spcPts val="0"/>
              </a:spcAft>
              <a:buClr>
                <a:srgbClr val="1E5155">
                  <a:lumMod val="40000"/>
                  <a:lumOff val="60000"/>
                </a:srgbClr>
              </a:buClr>
              <a:buSzPct val="80000"/>
              <a:buFont typeface="Wingdings 3" charset="2"/>
              <a:buChar char=""/>
              <a:tabLst/>
              <a:defRPr/>
            </a:pPr>
            <a:r>
              <a:rPr kumimoji="0" lang="en-US" alt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Anybody ever get stuck </a:t>
            </a:r>
            <a:r>
              <a:rPr kumimoji="0" lang="en-US" altLang="en-US" sz="3600" b="1" i="0" u="none" strike="noStrike" kern="1200" cap="none" spc="0" normalizeH="0" baseline="0" noProof="0" dirty="0">
                <a:ln>
                  <a:noFill/>
                </a:ln>
                <a:solidFill>
                  <a:srgbClr val="FFC000"/>
                </a:solidFill>
                <a:effectLst/>
                <a:uLnTx/>
                <a:uFillTx/>
                <a:latin typeface="Century Gothic" panose="020B0502020202020204"/>
                <a:ea typeface="+mj-ea"/>
                <a:cs typeface="+mj-cs"/>
              </a:rPr>
              <a:t>chewing on the negative</a:t>
            </a:r>
            <a:r>
              <a:rPr kumimoji="0" lang="en-US" altLang="en-US" sz="3600" b="0" i="0" u="none" strike="noStrike" kern="1200" cap="none" spc="0" normalizeH="0" baseline="0" noProof="0" dirty="0">
                <a:ln>
                  <a:noFill/>
                </a:ln>
                <a:solidFill>
                  <a:prstClr val="white"/>
                </a:solidFill>
                <a:effectLst/>
                <a:uLnTx/>
                <a:uFillTx/>
                <a:latin typeface="Century Gothic" panose="020B0502020202020204"/>
                <a:ea typeface="+mj-ea"/>
                <a:cs typeface="+mj-cs"/>
              </a:rPr>
              <a:t> or spoiling the positives? </a:t>
            </a:r>
          </a:p>
        </p:txBody>
      </p:sp>
      <p:sp>
        <p:nvSpPr>
          <p:cNvPr id="19466"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831808AB-ECB1-4AD2-A64D-3D576C13FE81}"/>
              </a:ext>
            </a:extLst>
          </p:cNvPr>
          <p:cNvPicPr>
            <a:picLocks noChangeAspect="1"/>
          </p:cNvPicPr>
          <p:nvPr/>
        </p:nvPicPr>
        <p:blipFill>
          <a:blip r:embed="rId3"/>
          <a:srcRect l="10252" r="7261" b="-3"/>
          <a:stretch/>
        </p:blipFill>
        <p:spPr>
          <a:xfrm>
            <a:off x="7230352" y="2"/>
            <a:ext cx="4962068" cy="3428999"/>
          </a:xfrm>
          <a:custGeom>
            <a:avLst/>
            <a:gdLst/>
            <a:ahLst/>
            <a:cxnLst/>
            <a:rect l="l" t="t" r="r" b="b"/>
            <a:pathLst>
              <a:path w="4962068" h="3428999">
                <a:moveTo>
                  <a:pt x="0" y="0"/>
                </a:moveTo>
                <a:lnTo>
                  <a:pt x="1343538" y="0"/>
                </a:lnTo>
                <a:lnTo>
                  <a:pt x="1343538" y="1"/>
                </a:lnTo>
                <a:lnTo>
                  <a:pt x="4962068" y="1"/>
                </a:lnTo>
                <a:lnTo>
                  <a:pt x="4962067" y="3428999"/>
                </a:lnTo>
                <a:lnTo>
                  <a:pt x="250957" y="3428999"/>
                </a:lnTo>
                <a:lnTo>
                  <a:pt x="250957" y="3343961"/>
                </a:lnTo>
                <a:lnTo>
                  <a:pt x="251965" y="3201315"/>
                </a:lnTo>
                <a:lnTo>
                  <a:pt x="250957" y="3057297"/>
                </a:lnTo>
                <a:lnTo>
                  <a:pt x="248940" y="2911221"/>
                </a:lnTo>
                <a:lnTo>
                  <a:pt x="247091" y="2765146"/>
                </a:lnTo>
                <a:lnTo>
                  <a:pt x="243057" y="2617013"/>
                </a:lnTo>
                <a:lnTo>
                  <a:pt x="238855" y="2467509"/>
                </a:lnTo>
                <a:lnTo>
                  <a:pt x="233980" y="2318004"/>
                </a:lnTo>
                <a:lnTo>
                  <a:pt x="227089" y="2167128"/>
                </a:lnTo>
                <a:lnTo>
                  <a:pt x="218852" y="2014881"/>
                </a:lnTo>
                <a:lnTo>
                  <a:pt x="210952" y="1861947"/>
                </a:lnTo>
                <a:lnTo>
                  <a:pt x="200867" y="1709014"/>
                </a:lnTo>
                <a:lnTo>
                  <a:pt x="188764" y="1554023"/>
                </a:lnTo>
                <a:lnTo>
                  <a:pt x="176662" y="1401090"/>
                </a:lnTo>
                <a:lnTo>
                  <a:pt x="162710" y="1245413"/>
                </a:lnTo>
                <a:lnTo>
                  <a:pt x="147414" y="1089051"/>
                </a:lnTo>
                <a:lnTo>
                  <a:pt x="131278" y="934746"/>
                </a:lnTo>
                <a:lnTo>
                  <a:pt x="112452" y="778383"/>
                </a:lnTo>
                <a:lnTo>
                  <a:pt x="92281" y="622707"/>
                </a:lnTo>
                <a:lnTo>
                  <a:pt x="72278" y="466344"/>
                </a:lnTo>
                <a:lnTo>
                  <a:pt x="48914" y="310668"/>
                </a:lnTo>
                <a:lnTo>
                  <a:pt x="25045" y="155677"/>
                </a:lnTo>
                <a:close/>
              </a:path>
            </a:pathLst>
          </a:custGeom>
        </p:spPr>
      </p:pic>
      <p:pic>
        <p:nvPicPr>
          <p:cNvPr id="2" name="Picture 1">
            <a:extLst>
              <a:ext uri="{FF2B5EF4-FFF2-40B4-BE49-F238E27FC236}">
                <a16:creationId xmlns:a16="http://schemas.microsoft.com/office/drawing/2014/main" id="{1A01810D-8A25-422C-91B0-29B9DA5619DE}"/>
              </a:ext>
            </a:extLst>
          </p:cNvPr>
          <p:cNvPicPr>
            <a:picLocks noChangeAspect="1"/>
          </p:cNvPicPr>
          <p:nvPr/>
        </p:nvPicPr>
        <p:blipFill>
          <a:blip r:embed="rId4"/>
          <a:srcRect t="12431" r="2" b="14164"/>
          <a:stretch/>
        </p:blipFill>
        <p:spPr>
          <a:xfrm>
            <a:off x="7228756" y="3428997"/>
            <a:ext cx="4963244" cy="3429002"/>
          </a:xfrm>
          <a:custGeom>
            <a:avLst/>
            <a:gdLst/>
            <a:ahLst/>
            <a:cxnLst/>
            <a:rect l="l" t="t" r="r" b="b"/>
            <a:pathLst>
              <a:path w="4963244" h="3429002">
                <a:moveTo>
                  <a:pt x="252134" y="0"/>
                </a:moveTo>
                <a:lnTo>
                  <a:pt x="4963244" y="0"/>
                </a:lnTo>
                <a:lnTo>
                  <a:pt x="4963244" y="3429002"/>
                </a:lnTo>
                <a:lnTo>
                  <a:pt x="900697" y="3429002"/>
                </a:lnTo>
                <a:lnTo>
                  <a:pt x="900697" y="3429001"/>
                </a:lnTo>
                <a:lnTo>
                  <a:pt x="0" y="3429001"/>
                </a:lnTo>
                <a:lnTo>
                  <a:pt x="5883" y="3388539"/>
                </a:lnTo>
                <a:lnTo>
                  <a:pt x="23196" y="3269895"/>
                </a:lnTo>
                <a:lnTo>
                  <a:pt x="35299" y="3183484"/>
                </a:lnTo>
                <a:lnTo>
                  <a:pt x="48073" y="3080614"/>
                </a:lnTo>
                <a:lnTo>
                  <a:pt x="63369" y="2958542"/>
                </a:lnTo>
                <a:lnTo>
                  <a:pt x="79506" y="2823439"/>
                </a:lnTo>
                <a:lnTo>
                  <a:pt x="96483" y="2671192"/>
                </a:lnTo>
                <a:lnTo>
                  <a:pt x="114469" y="2505228"/>
                </a:lnTo>
                <a:lnTo>
                  <a:pt x="132454" y="2324863"/>
                </a:lnTo>
                <a:lnTo>
                  <a:pt x="150776" y="2132839"/>
                </a:lnTo>
                <a:lnTo>
                  <a:pt x="167753" y="1925727"/>
                </a:lnTo>
                <a:lnTo>
                  <a:pt x="184058" y="1709014"/>
                </a:lnTo>
                <a:lnTo>
                  <a:pt x="198849" y="1479957"/>
                </a:lnTo>
                <a:lnTo>
                  <a:pt x="212969" y="1241299"/>
                </a:lnTo>
                <a:lnTo>
                  <a:pt x="226248" y="992353"/>
                </a:lnTo>
                <a:lnTo>
                  <a:pt x="230955" y="864794"/>
                </a:lnTo>
                <a:lnTo>
                  <a:pt x="236165" y="734493"/>
                </a:lnTo>
                <a:lnTo>
                  <a:pt x="241040" y="602134"/>
                </a:lnTo>
                <a:lnTo>
                  <a:pt x="244234" y="469088"/>
                </a:lnTo>
                <a:lnTo>
                  <a:pt x="247091" y="333300"/>
                </a:lnTo>
                <a:lnTo>
                  <a:pt x="250117" y="196140"/>
                </a:lnTo>
                <a:lnTo>
                  <a:pt x="252134" y="56237"/>
                </a:lnTo>
                <a:close/>
              </a:path>
            </a:pathLst>
          </a:custGeom>
        </p:spPr>
      </p:pic>
    </p:spTree>
    <p:extLst>
      <p:ext uri="{BB962C8B-B14F-4D97-AF65-F5344CB8AC3E}">
        <p14:creationId xmlns:p14="http://schemas.microsoft.com/office/powerpoint/2010/main" val="644214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hand writing on a white board&#10;&#10;AI-generated content may be incorrect.">
            <a:extLst>
              <a:ext uri="{FF2B5EF4-FFF2-40B4-BE49-F238E27FC236}">
                <a16:creationId xmlns:a16="http://schemas.microsoft.com/office/drawing/2014/main" id="{EE83FB3F-02C3-1584-31AF-92D2E6E9ABD2}"/>
              </a:ext>
            </a:extLst>
          </p:cNvPr>
          <p:cNvPicPr>
            <a:picLocks noGrp="1" noChangeAspect="1"/>
          </p:cNvPicPr>
          <p:nvPr>
            <p:ph idx="1"/>
          </p:nvPr>
        </p:nvPicPr>
        <p:blipFill>
          <a:blip r:embed="rId2">
            <a:alphaModFix amt="59000"/>
          </a:blip>
          <a:srcRect l="427" r="2" b="2"/>
          <a:stretch>
            <a:fillRect/>
          </a:stretch>
        </p:blipFill>
        <p:spPr>
          <a:xfrm>
            <a:off x="20" y="-7624"/>
            <a:ext cx="12191981" cy="6887365"/>
          </a:xfrm>
          <a:prstGeom prst="rect">
            <a:avLst/>
          </a:prstGeom>
        </p:spPr>
      </p:pic>
    </p:spTree>
    <p:extLst>
      <p:ext uri="{BB962C8B-B14F-4D97-AF65-F5344CB8AC3E}">
        <p14:creationId xmlns:p14="http://schemas.microsoft.com/office/powerpoint/2010/main" val="1340943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group of candy wrapped in foil&#10;&#10;AI-generated content may be incorrect.">
            <a:extLst>
              <a:ext uri="{FF2B5EF4-FFF2-40B4-BE49-F238E27FC236}">
                <a16:creationId xmlns:a16="http://schemas.microsoft.com/office/drawing/2014/main" id="{A90F2144-00A8-3504-D083-92302F766AA5}"/>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418671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546755"/>
            <a:ext cx="10364451" cy="923826"/>
          </a:xfrm>
        </p:spPr>
        <p:txBody>
          <a:bodyPr>
            <a:normAutofit/>
          </a:bodyPr>
          <a:lstStyle/>
          <a:p>
            <a:pPr algn="ctr"/>
            <a:r>
              <a:rPr lang="en-US" sz="4800" b="1" dirty="0">
                <a:solidFill>
                  <a:srgbClr val="FFC000"/>
                </a:solidFill>
              </a:rPr>
              <a:t>Tool #3				</a:t>
            </a:r>
            <a:r>
              <a:rPr lang="en-US" sz="4800" dirty="0"/>
              <a:t>Sleeping Well</a:t>
            </a:r>
          </a:p>
        </p:txBody>
      </p:sp>
      <p:sp>
        <p:nvSpPr>
          <p:cNvPr id="3" name="Content Placeholder 2"/>
          <p:cNvSpPr>
            <a:spLocks noGrp="1"/>
          </p:cNvSpPr>
          <p:nvPr>
            <p:ph sz="quarter" idx="13"/>
          </p:nvPr>
        </p:nvSpPr>
        <p:spPr>
          <a:xfrm>
            <a:off x="770468" y="1853345"/>
            <a:ext cx="9822188" cy="4808713"/>
          </a:xfrm>
        </p:spPr>
        <p:txBody>
          <a:bodyPr>
            <a:normAutofit/>
          </a:bodyPr>
          <a:lstStyle/>
          <a:p>
            <a:r>
              <a:rPr lang="en-US" sz="4000" dirty="0"/>
              <a:t>Sleep may be the most important thing of all for health, mental health, and success</a:t>
            </a:r>
          </a:p>
          <a:p>
            <a:pPr lvl="1"/>
            <a:r>
              <a:rPr lang="en-US" sz="3200" dirty="0"/>
              <a:t>Why? Sleep disruption is linked to accidents, illness, lower achievement, depression, irritability, worse MH, suicidality, </a:t>
            </a:r>
            <a:r>
              <a:rPr lang="en-US" sz="3200" dirty="0" err="1"/>
              <a:t>etc</a:t>
            </a:r>
            <a:r>
              <a:rPr lang="en-US" sz="3200" dirty="0"/>
              <a:t>!</a:t>
            </a:r>
          </a:p>
          <a:p>
            <a:pPr lvl="1"/>
            <a:r>
              <a:rPr lang="en-US" sz="3200" dirty="0"/>
              <a:t>Sleep paralysis, MHCC and the DSM – Wait a minute</a:t>
            </a:r>
            <a:r>
              <a:rPr lang="en-US" sz="3200" dirty="0">
                <a:sym typeface="Wingdings" panose="05000000000000000000" pitchFamily="2" charset="2"/>
              </a:rPr>
              <a:t></a:t>
            </a:r>
            <a:endParaRPr lang="en-US" sz="3200" dirty="0"/>
          </a:p>
        </p:txBody>
      </p:sp>
      <p:pic>
        <p:nvPicPr>
          <p:cNvPr id="4" name="Picture 3">
            <a:extLst>
              <a:ext uri="{FF2B5EF4-FFF2-40B4-BE49-F238E27FC236}">
                <a16:creationId xmlns:a16="http://schemas.microsoft.com/office/drawing/2014/main" id="{1DB43B32-7C89-4DA8-8D0F-3A6EC4825EDA}"/>
              </a:ext>
            </a:extLst>
          </p:cNvPr>
          <p:cNvPicPr>
            <a:picLocks noChangeAspect="1"/>
          </p:cNvPicPr>
          <p:nvPr/>
        </p:nvPicPr>
        <p:blipFill>
          <a:blip r:embed="rId2"/>
          <a:stretch>
            <a:fillRect/>
          </a:stretch>
        </p:blipFill>
        <p:spPr>
          <a:xfrm>
            <a:off x="10332559" y="0"/>
            <a:ext cx="1859441" cy="1853345"/>
          </a:xfrm>
          <a:prstGeom prst="rect">
            <a:avLst/>
          </a:prstGeom>
        </p:spPr>
      </p:pic>
    </p:spTree>
    <p:extLst>
      <p:ext uri="{BB962C8B-B14F-4D97-AF65-F5344CB8AC3E}">
        <p14:creationId xmlns:p14="http://schemas.microsoft.com/office/powerpoint/2010/main" val="987801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9596" y="400692"/>
            <a:ext cx="6477524" cy="1850895"/>
          </a:xfrm>
        </p:spPr>
        <p:txBody>
          <a:bodyPr>
            <a:normAutofit/>
          </a:bodyPr>
          <a:lstStyle/>
          <a:p>
            <a:r>
              <a:rPr lang="en-US" sz="4800" b="1" dirty="0">
                <a:solidFill>
                  <a:srgbClr val="FFC000"/>
                </a:solidFill>
                <a:latin typeface="Calibri" panose="020F0502020204030204" pitchFamily="34" charset="0"/>
                <a:ea typeface="Calibri" panose="020F0502020204030204" pitchFamily="34" charset="0"/>
                <a:cs typeface="Calibri" panose="020F0502020204030204" pitchFamily="34" charset="0"/>
              </a:rPr>
              <a:t>Understanding Sleep Problems</a:t>
            </a:r>
          </a:p>
        </p:txBody>
      </p:sp>
      <p:sp>
        <p:nvSpPr>
          <p:cNvPr id="3" name="Content Placeholder 2"/>
          <p:cNvSpPr>
            <a:spLocks noGrp="1"/>
          </p:cNvSpPr>
          <p:nvPr>
            <p:ph sz="quarter" idx="13"/>
          </p:nvPr>
        </p:nvSpPr>
        <p:spPr>
          <a:xfrm>
            <a:off x="226031" y="2438400"/>
            <a:ext cx="7705198" cy="4301447"/>
          </a:xfrm>
        </p:spPr>
        <p:txBody>
          <a:bodyPr>
            <a:normAutofit fontScale="92500"/>
          </a:bodyPr>
          <a:lstStyle/>
          <a:p>
            <a:pPr marL="342900" marR="0" lvl="0" indent="-342900" algn="l" defTabSz="457200" rtl="0" eaLnBrk="1" fontAlgn="auto" latinLnBrk="0" hangingPunct="1">
              <a:lnSpc>
                <a:spcPct val="100000"/>
              </a:lnSpc>
              <a:spcBef>
                <a:spcPts val="1000"/>
              </a:spcBef>
              <a:spcAft>
                <a:spcPts val="1800"/>
              </a:spcAft>
              <a:buClr>
                <a:prstClr val="black"/>
              </a:buClr>
              <a:buSzPct val="80000"/>
              <a:buFont typeface="Wingdings 3" charset="2"/>
              <a:buChar char=""/>
              <a:tabLst/>
              <a:defRPr/>
            </a:pPr>
            <a:r>
              <a:rPr kumimoji="0" lang="en-US" sz="3000" b="0" i="0" u="none" strike="noStrike" kern="1200" cap="none" spc="0" normalizeH="0" baseline="0" noProof="0" dirty="0">
                <a:ln>
                  <a:noFill/>
                </a:ln>
                <a:solidFill>
                  <a:prstClr val="white"/>
                </a:solidFill>
                <a:effectLst/>
                <a:uLnTx/>
                <a:uFillTx/>
                <a:latin typeface="Century Gothic" panose="020B0502020202020204"/>
                <a:ea typeface="+mj-ea"/>
                <a:cs typeface="+mj-cs"/>
              </a:rPr>
              <a:t>Advice is cheap; but </a:t>
            </a:r>
            <a:r>
              <a:rPr kumimoji="0" lang="en-US" sz="3000" b="1" i="0" u="none" strike="noStrike" kern="1200" cap="none" spc="0" normalizeH="0" baseline="0" noProof="0" dirty="0">
                <a:ln>
                  <a:noFill/>
                </a:ln>
                <a:solidFill>
                  <a:srgbClr val="FFC000"/>
                </a:solidFill>
                <a:effectLst/>
                <a:uLnTx/>
                <a:uFillTx/>
                <a:latin typeface="Century Gothic" panose="020B0502020202020204"/>
                <a:ea typeface="+mj-ea"/>
                <a:cs typeface="+mj-cs"/>
              </a:rPr>
              <a:t>knowledge is POWER</a:t>
            </a:r>
          </a:p>
          <a:p>
            <a:pPr marL="342900" marR="0" lvl="0" indent="-342900" algn="l" defTabSz="457200" rtl="0" eaLnBrk="1" fontAlgn="auto" latinLnBrk="0" hangingPunct="1">
              <a:lnSpc>
                <a:spcPct val="100000"/>
              </a:lnSpc>
              <a:spcBef>
                <a:spcPts val="1000"/>
              </a:spcBef>
              <a:spcAft>
                <a:spcPts val="1800"/>
              </a:spcAft>
              <a:buClr>
                <a:prstClr val="black"/>
              </a:buClr>
              <a:buSzPct val="80000"/>
              <a:buFont typeface="Wingdings 3" charset="2"/>
              <a:buChar char=""/>
              <a:tabLst/>
              <a:defRPr/>
            </a:pPr>
            <a:r>
              <a:rPr kumimoji="0" lang="en-US" sz="3000" b="0" i="0" u="none" strike="noStrike" kern="1200" cap="none" spc="0" normalizeH="0" baseline="0" noProof="0" dirty="0">
                <a:ln>
                  <a:noFill/>
                </a:ln>
                <a:solidFill>
                  <a:prstClr val="white"/>
                </a:solidFill>
                <a:effectLst/>
                <a:uLnTx/>
                <a:uFillTx/>
                <a:latin typeface="Century Gothic" panose="020B0502020202020204"/>
                <a:ea typeface="+mj-ea"/>
                <a:cs typeface="+mj-cs"/>
              </a:rPr>
              <a:t>What disrupts sleep? </a:t>
            </a:r>
          </a:p>
          <a:p>
            <a:pPr lvl="1" indent="-342900">
              <a:spcAft>
                <a:spcPts val="1800"/>
              </a:spcAft>
              <a:buClr>
                <a:prstClr val="black"/>
              </a:buClr>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The three insomnias</a:t>
            </a:r>
          </a:p>
          <a:p>
            <a:pPr lvl="1" indent="-342900">
              <a:spcAft>
                <a:spcPts val="1800"/>
              </a:spcAft>
              <a:buClr>
                <a:prstClr val="black"/>
              </a:buClr>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Awakenings (nightmares)</a:t>
            </a:r>
          </a:p>
          <a:p>
            <a:pPr lvl="1" indent="-342900">
              <a:spcAft>
                <a:spcPts val="1800"/>
              </a:spcAft>
              <a:buClr>
                <a:prstClr val="black"/>
              </a:buClr>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Cognitions and behaviors [Expectations]</a:t>
            </a:r>
          </a:p>
          <a:p>
            <a:pPr lvl="0">
              <a:buClr>
                <a:prstClr val="black"/>
              </a:buClr>
            </a:pPr>
            <a:endParaRPr lang="en-US" dirty="0">
              <a:solidFill>
                <a:srgbClr val="FFFFFF"/>
              </a:solidFill>
            </a:endParaRPr>
          </a:p>
          <a:p>
            <a:endParaRPr lang="en-US"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3" descr="A cat lying on a beach chair&#10;&#10;AI-generated content may be incorrect."/>
          <p:cNvPicPr>
            <a:picLocks noChangeAspect="1"/>
          </p:cNvPicPr>
          <p:nvPr/>
        </p:nvPicPr>
        <p:blipFill>
          <a:blip r:embed="rId3"/>
          <a:srcRect l="3653" r="2965"/>
          <a:stretch>
            <a:fillRect/>
          </a:stretch>
        </p:blipFill>
        <p:spPr>
          <a:xfrm>
            <a:off x="7931649" y="1"/>
            <a:ext cx="4260771"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495524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506" y="318499"/>
            <a:ext cx="8738784" cy="1545696"/>
          </a:xfrm>
        </p:spPr>
        <p:txBody>
          <a:bodyPr>
            <a:noAutofit/>
          </a:bodyPr>
          <a:lstStyle/>
          <a:p>
            <a:pPr algn="ctr"/>
            <a:r>
              <a:rPr lang="en-US" sz="4800" b="1" dirty="0">
                <a:solidFill>
                  <a:srgbClr val="FFC000"/>
                </a:solidFill>
                <a:latin typeface="Calibri" panose="020F0502020204030204" pitchFamily="34" charset="0"/>
                <a:ea typeface="Calibri" panose="020F0502020204030204" pitchFamily="34" charset="0"/>
                <a:cs typeface="Calibri" panose="020F0502020204030204" pitchFamily="34" charset="0"/>
              </a:rPr>
              <a:t>Many Paths to Almost Sleep </a:t>
            </a:r>
            <a:br>
              <a:rPr lang="en-US" sz="4800" b="1" dirty="0">
                <a:solidFill>
                  <a:srgbClr val="FFC000"/>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C000"/>
                </a:solidFill>
                <a:latin typeface="Calibri" panose="020F0502020204030204" pitchFamily="34" charset="0"/>
                <a:ea typeface="Calibri" panose="020F0502020204030204" pitchFamily="34" charset="0"/>
                <a:cs typeface="Calibri" panose="020F0502020204030204" pitchFamily="34" charset="0"/>
              </a:rPr>
              <a:t>(aka Relaxation)</a:t>
            </a:r>
          </a:p>
        </p:txBody>
      </p:sp>
      <p:sp>
        <p:nvSpPr>
          <p:cNvPr id="3" name="Content Placeholder 2"/>
          <p:cNvSpPr>
            <a:spLocks noGrp="1"/>
          </p:cNvSpPr>
          <p:nvPr>
            <p:ph sz="half" idx="1"/>
          </p:nvPr>
        </p:nvSpPr>
        <p:spPr>
          <a:xfrm>
            <a:off x="604007" y="2177592"/>
            <a:ext cx="4240384" cy="3978111"/>
          </a:xfrm>
        </p:spPr>
        <p:txBody>
          <a:bodyPr>
            <a:normAutofit/>
          </a:bodyPr>
          <a:lstStyle/>
          <a:p>
            <a:r>
              <a:rPr lang="en-US" sz="2800" dirty="0"/>
              <a:t>Deep breathing</a:t>
            </a:r>
          </a:p>
          <a:p>
            <a:r>
              <a:rPr lang="en-US" sz="2800" dirty="0"/>
              <a:t>Progressive muscle relaxation</a:t>
            </a:r>
          </a:p>
          <a:p>
            <a:r>
              <a:rPr lang="en-US" sz="2800" dirty="0"/>
              <a:t>Visual imagery</a:t>
            </a:r>
          </a:p>
          <a:p>
            <a:r>
              <a:rPr lang="en-US" sz="2800" dirty="0"/>
              <a:t>Autogenic training</a:t>
            </a:r>
          </a:p>
          <a:p>
            <a:r>
              <a:rPr lang="en-US" sz="2800" dirty="0"/>
              <a:t>Cognitive shuffle</a:t>
            </a:r>
          </a:p>
        </p:txBody>
      </p:sp>
      <p:sp>
        <p:nvSpPr>
          <p:cNvPr id="4" name="Content Placeholder 3">
            <a:extLst>
              <a:ext uri="{FF2B5EF4-FFF2-40B4-BE49-F238E27FC236}">
                <a16:creationId xmlns:a16="http://schemas.microsoft.com/office/drawing/2014/main" id="{5C069DEF-928D-4160-9649-99B5F72E24CC}"/>
              </a:ext>
            </a:extLst>
          </p:cNvPr>
          <p:cNvSpPr>
            <a:spLocks noGrp="1"/>
          </p:cNvSpPr>
          <p:nvPr>
            <p:ph sz="half" idx="2"/>
          </p:nvPr>
        </p:nvSpPr>
        <p:spPr>
          <a:xfrm>
            <a:off x="4957895" y="2177591"/>
            <a:ext cx="5402510" cy="3875520"/>
          </a:xfrm>
        </p:spPr>
        <p:txBody>
          <a:bodyPr>
            <a:normAutofit/>
          </a:bodyPr>
          <a:lstStyle/>
          <a:p>
            <a:r>
              <a:rPr lang="en-US" sz="2800" dirty="0"/>
              <a:t>Yoga, weight-lifting, or cardio, followed by one or more of the preceding</a:t>
            </a:r>
          </a:p>
          <a:p>
            <a:r>
              <a:rPr lang="en-US" sz="2800" b="1" dirty="0">
                <a:solidFill>
                  <a:srgbClr val="FFC000"/>
                </a:solidFill>
              </a:rPr>
              <a:t>Find YOUR calming stimulus</a:t>
            </a:r>
          </a:p>
          <a:p>
            <a:r>
              <a:rPr lang="en-US" sz="2800" b="1" dirty="0"/>
              <a:t>Plan for expectations and troubling thoughts [3 Good Things; mindfulness meditation; sleep hygiene]</a:t>
            </a:r>
          </a:p>
          <a:p>
            <a:endParaRPr lang="en-US" sz="2800" b="1" dirty="0">
              <a:solidFill>
                <a:srgbClr val="FFC000"/>
              </a:solidFill>
            </a:endParaRPr>
          </a:p>
          <a:p>
            <a:endParaRPr lang="en-US" dirty="0"/>
          </a:p>
        </p:txBody>
      </p:sp>
      <p:pic>
        <p:nvPicPr>
          <p:cNvPr id="5" name="Picture 4">
            <a:extLst>
              <a:ext uri="{FF2B5EF4-FFF2-40B4-BE49-F238E27FC236}">
                <a16:creationId xmlns:a16="http://schemas.microsoft.com/office/drawing/2014/main" id="{2415133D-F1C9-404A-BDCF-69BB95ADEC31}"/>
              </a:ext>
            </a:extLst>
          </p:cNvPr>
          <p:cNvPicPr>
            <a:picLocks noChangeAspect="1"/>
          </p:cNvPicPr>
          <p:nvPr/>
        </p:nvPicPr>
        <p:blipFill>
          <a:blip r:embed="rId2"/>
          <a:stretch>
            <a:fillRect/>
          </a:stretch>
        </p:blipFill>
        <p:spPr>
          <a:xfrm>
            <a:off x="9371537" y="0"/>
            <a:ext cx="2820463" cy="1879133"/>
          </a:xfrm>
          <a:prstGeom prst="rect">
            <a:avLst/>
          </a:prstGeom>
        </p:spPr>
      </p:pic>
      <p:pic>
        <p:nvPicPr>
          <p:cNvPr id="6" name="Picture 5">
            <a:extLst>
              <a:ext uri="{FF2B5EF4-FFF2-40B4-BE49-F238E27FC236}">
                <a16:creationId xmlns:a16="http://schemas.microsoft.com/office/drawing/2014/main" id="{1AB0B0C7-E063-4F24-A934-530118703ECE}"/>
              </a:ext>
            </a:extLst>
          </p:cNvPr>
          <p:cNvPicPr>
            <a:picLocks noChangeAspect="1"/>
          </p:cNvPicPr>
          <p:nvPr/>
        </p:nvPicPr>
        <p:blipFill>
          <a:blip r:embed="rId3"/>
          <a:stretch>
            <a:fillRect/>
          </a:stretch>
        </p:blipFill>
        <p:spPr>
          <a:xfrm>
            <a:off x="10142291" y="5102790"/>
            <a:ext cx="2049710" cy="1755210"/>
          </a:xfrm>
          <a:prstGeom prst="rect">
            <a:avLst/>
          </a:prstGeom>
        </p:spPr>
      </p:pic>
    </p:spTree>
    <p:extLst>
      <p:ext uri="{BB962C8B-B14F-4D97-AF65-F5344CB8AC3E}">
        <p14:creationId xmlns:p14="http://schemas.microsoft.com/office/powerpoint/2010/main" val="4070841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BDD173BB-B502-BA18-B7CA-5F354A00467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5332DF-2BA9-4A1E-C828-0312A78C9425}"/>
              </a:ext>
            </a:extLst>
          </p:cNvPr>
          <p:cNvSpPr>
            <a:spLocks noGrp="1"/>
          </p:cNvSpPr>
          <p:nvPr>
            <p:ph type="title"/>
          </p:nvPr>
        </p:nvSpPr>
        <p:spPr>
          <a:xfrm>
            <a:off x="648930" y="629266"/>
            <a:ext cx="6188190" cy="1622321"/>
          </a:xfrm>
        </p:spPr>
        <p:txBody>
          <a:bodyPr>
            <a:normAutofit/>
          </a:bodyPr>
          <a:lstStyle/>
          <a:p>
            <a:r>
              <a:rPr lang="en-US" sz="4400" b="1" dirty="0">
                <a:solidFill>
                  <a:srgbClr val="FFC000"/>
                </a:solidFill>
              </a:rPr>
              <a:t>Tool #4</a:t>
            </a:r>
            <a:r>
              <a:rPr lang="en-US" sz="4400" dirty="0"/>
              <a:t>: Coping with Triggers</a:t>
            </a:r>
            <a:endParaRPr lang="en-US" dirty="0">
              <a:solidFill>
                <a:srgbClr val="EBEBEB"/>
              </a:solidFill>
            </a:endParaRPr>
          </a:p>
        </p:txBody>
      </p:sp>
      <p:sp>
        <p:nvSpPr>
          <p:cNvPr id="3" name="Content Placeholder 2">
            <a:extLst>
              <a:ext uri="{FF2B5EF4-FFF2-40B4-BE49-F238E27FC236}">
                <a16:creationId xmlns:a16="http://schemas.microsoft.com/office/drawing/2014/main" id="{3D1D6ECE-4D00-5CFB-FB94-F6F5755F2E86}"/>
              </a:ext>
            </a:extLst>
          </p:cNvPr>
          <p:cNvSpPr>
            <a:spLocks noGrp="1"/>
          </p:cNvSpPr>
          <p:nvPr>
            <p:ph idx="1"/>
          </p:nvPr>
        </p:nvSpPr>
        <p:spPr>
          <a:xfrm>
            <a:off x="648930" y="2438400"/>
            <a:ext cx="6188189" cy="3785419"/>
          </a:xfrm>
        </p:spPr>
        <p:txBody>
          <a:bodyPr>
            <a:normAutofit/>
          </a:bodyPr>
          <a:lstStyle/>
          <a:p>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What situations and people tend to activate negative thoughts or unpleasant emotions</a:t>
            </a:r>
            <a:endParaRPr lang="en-US"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Plan your “best” response in advance</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Practice the response</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Don’t expect perfection</a:t>
            </a:r>
          </a:p>
          <a:p>
            <a:endParaRPr lang="en-US" dirty="0">
              <a:solidFill>
                <a:srgbClr val="FFFFFF"/>
              </a:solidFill>
            </a:endParaRPr>
          </a:p>
        </p:txBody>
      </p:sp>
      <p:sp>
        <p:nvSpPr>
          <p:cNvPr id="1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6" name="Picture 5">
            <a:extLst>
              <a:ext uri="{FF2B5EF4-FFF2-40B4-BE49-F238E27FC236}">
                <a16:creationId xmlns:a16="http://schemas.microsoft.com/office/drawing/2014/main" id="{C8910EE4-C876-9363-C737-97C209ED2116}"/>
              </a:ext>
            </a:extLst>
          </p:cNvPr>
          <p:cNvPicPr>
            <a:picLocks noChangeAspect="1"/>
          </p:cNvPicPr>
          <p:nvPr/>
        </p:nvPicPr>
        <p:blipFill>
          <a:blip r:embed="rId4"/>
          <a:srcRect l="24022" r="21699"/>
          <a:stretch>
            <a:fillRect/>
          </a:stretch>
        </p:blipFill>
        <p:spPr>
          <a:xfrm>
            <a:off x="7155181" y="1"/>
            <a:ext cx="5037240"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749665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1000">
              <a:schemeClr val="accent2">
                <a:lumMod val="20000"/>
                <a:lumOff val="80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6657715" y="467271"/>
            <a:ext cx="4195674" cy="2523546"/>
          </a:xfrm>
          <a:solidFill>
            <a:schemeClr val="bg2"/>
          </a:solidFill>
        </p:spPr>
        <p:txBody>
          <a:bodyPr anchor="b">
            <a:normAutofit/>
          </a:bodyPr>
          <a:lstStyle/>
          <a:p>
            <a:r>
              <a:rPr lang="en-US" sz="5600" b="1" dirty="0"/>
              <a:t>One Volunteer</a:t>
            </a:r>
            <a:br>
              <a:rPr lang="en-US" sz="5600" b="1" dirty="0"/>
            </a:br>
            <a:r>
              <a:rPr lang="en-US" sz="5600" b="1" dirty="0"/>
              <a:t>Please</a:t>
            </a:r>
          </a:p>
        </p:txBody>
      </p:sp>
      <p:sp>
        <p:nvSpPr>
          <p:cNvPr id="28" name="Oval 2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3"/>
          <a:srcRect r="-3" b="-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6657715" y="4103648"/>
            <a:ext cx="4195673" cy="2287079"/>
          </a:xfrm>
        </p:spPr>
        <p:txBody>
          <a:bodyPr anchor="t">
            <a:noAutofit/>
          </a:bodyPr>
          <a:lstStyle/>
          <a:p>
            <a:pPr marL="0" indent="0">
              <a:buNone/>
            </a:pPr>
            <a:r>
              <a:rPr lang="en-US" sz="4000" dirty="0">
                <a:solidFill>
                  <a:schemeClr val="tx1">
                    <a:alpha val="80000"/>
                  </a:schemeClr>
                </a:solidFill>
                <a:cs typeface="Calibri"/>
              </a:rPr>
              <a:t>This will be SO MUCH fun!</a:t>
            </a:r>
          </a:p>
        </p:txBody>
      </p:sp>
      <p:sp>
        <p:nvSpPr>
          <p:cNvPr id="34"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6"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28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228601" y="219011"/>
            <a:ext cx="5081576" cy="2100366"/>
          </a:xfrm>
          <a:prstGeom prst="rect">
            <a:avLst/>
          </a:prstGeom>
        </p:spPr>
        <p:txBody>
          <a:bodyPr spcFirstLastPara="1" vert="horz" lIns="91440" tIns="45720" rIns="91440" bIns="45720" rtlCol="0" anchor="b" anchorCtr="0">
            <a:noAutofit/>
          </a:bodyPr>
          <a:lstStyle/>
          <a:p>
            <a:pPr>
              <a:buClr>
                <a:schemeClr val="dk1"/>
              </a:buClr>
              <a:buSzPts val="1100"/>
            </a:pPr>
            <a:r>
              <a:rPr lang="en-US" sz="4000" b="1" dirty="0">
                <a:solidFill>
                  <a:srgbClr val="FFFF00"/>
                </a:solidFill>
              </a:rPr>
              <a:t>Automatic Thoughts Aren’t All That Positive</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aphicFrame>
        <p:nvGraphicFramePr>
          <p:cNvPr id="984" name="Google Shape;974;p17">
            <a:extLst>
              <a:ext uri="{FF2B5EF4-FFF2-40B4-BE49-F238E27FC236}">
                <a16:creationId xmlns:a16="http://schemas.microsoft.com/office/drawing/2014/main" id="{4B3981FD-7015-8DF7-272C-2F406F730278}"/>
              </a:ext>
            </a:extLst>
          </p:cNvPr>
          <p:cNvGraphicFramePr/>
          <p:nvPr/>
        </p:nvGraphicFramePr>
        <p:xfrm>
          <a:off x="457200" y="2872899"/>
          <a:ext cx="4551482" cy="39485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37176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a:extLst>
            <a:ext uri="{FF2B5EF4-FFF2-40B4-BE49-F238E27FC236}">
              <a16:creationId xmlns:a16="http://schemas.microsoft.com/office/drawing/2014/main" id="{69E24294-E3B7-BD09-9242-3D2B2CC25D37}"/>
            </a:ext>
          </a:extLst>
        </p:cNvPr>
        <p:cNvGrpSpPr/>
        <p:nvPr/>
      </p:nvGrpSpPr>
      <p:grpSpPr>
        <a:xfrm>
          <a:off x="0" y="0"/>
          <a:ext cx="0" cy="0"/>
          <a:chOff x="0" y="0"/>
          <a:chExt cx="0" cy="0"/>
        </a:xfrm>
      </p:grpSpPr>
      <p:sp useBgFill="1">
        <p:nvSpPr>
          <p:cNvPr id="987" name="Rectangle 98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a:extLst>
              <a:ext uri="{FF2B5EF4-FFF2-40B4-BE49-F238E27FC236}">
                <a16:creationId xmlns:a16="http://schemas.microsoft.com/office/drawing/2014/main" id="{1112C168-7DE6-B066-91AD-AB5B6D0AB20A}"/>
              </a:ext>
            </a:extLst>
          </p:cNvPr>
          <p:cNvSpPr txBox="1">
            <a:spLocks noGrp="1"/>
          </p:cNvSpPr>
          <p:nvPr>
            <p:ph type="title"/>
          </p:nvPr>
        </p:nvSpPr>
        <p:spPr>
          <a:xfrm>
            <a:off x="591015" y="412596"/>
            <a:ext cx="5504985" cy="2029522"/>
          </a:xfrm>
          <a:prstGeom prst="rect">
            <a:avLst/>
          </a:prstGeom>
        </p:spPr>
        <p:txBody>
          <a:bodyPr spcFirstLastPara="1" vert="horz" lIns="91440" tIns="45720" rIns="91440" bIns="45720" rtlCol="0" anchor="t" anchorCtr="0">
            <a:normAutofit/>
          </a:bodyPr>
          <a:lstStyle/>
          <a:p>
            <a:pPr>
              <a:buClr>
                <a:schemeClr val="dk1"/>
              </a:buClr>
              <a:buSzPts val="1100"/>
            </a:pPr>
            <a:r>
              <a:rPr lang="en-US" sz="5400" b="1" kern="1200" dirty="0">
                <a:solidFill>
                  <a:srgbClr val="FFFF00"/>
                </a:solidFill>
                <a:latin typeface="+mj-lt"/>
                <a:ea typeface="+mj-ea"/>
                <a:cs typeface="+mj-cs"/>
              </a:rPr>
              <a:t>Be Ready for Your ATs</a:t>
            </a:r>
          </a:p>
        </p:txBody>
      </p:sp>
      <p:sp>
        <p:nvSpPr>
          <p:cNvPr id="974" name="Google Shape;974;p17">
            <a:extLst>
              <a:ext uri="{FF2B5EF4-FFF2-40B4-BE49-F238E27FC236}">
                <a16:creationId xmlns:a16="http://schemas.microsoft.com/office/drawing/2014/main" id="{475BA11D-09BE-9F78-FF6E-48B4D53E9248}"/>
              </a:ext>
            </a:extLst>
          </p:cNvPr>
          <p:cNvSpPr txBox="1"/>
          <p:nvPr/>
        </p:nvSpPr>
        <p:spPr>
          <a:xfrm>
            <a:off x="356839" y="2442117"/>
            <a:ext cx="5363737" cy="3158583"/>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2800" b="1" i="0" u="none" strike="noStrike" kern="1200" cap="none" spc="0" normalizeH="0" baseline="0" noProof="0" dirty="0">
                <a:ln>
                  <a:noFill/>
                </a:ln>
                <a:solidFill>
                  <a:srgbClr val="FFFF00">
                    <a:alpha val="80000"/>
                  </a:srgbClr>
                </a:solidFill>
                <a:effectLst/>
                <a:uLnTx/>
                <a:uFillTx/>
                <a:latin typeface="Aptos" panose="02110004020202020204"/>
                <a:ea typeface="+mn-ea"/>
                <a:cs typeface="+mn-cs"/>
                <a:sym typeface="Montserrat Light"/>
              </a:rPr>
              <a:t>Use Mindful Acceptance </a:t>
            </a:r>
            <a:r>
              <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t>– Notice them. Accept them. Recognize “My thoughts aren’t facts.” Let them go. . .</a:t>
            </a:r>
            <a:br>
              <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br>
            <a:endPar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2800" b="1" i="0" u="none" strike="noStrike" kern="1200" cap="none" spc="0" normalizeH="0" baseline="0" noProof="0" dirty="0">
                <a:ln>
                  <a:noFill/>
                </a:ln>
                <a:solidFill>
                  <a:srgbClr val="FFFF00">
                    <a:alpha val="80000"/>
                  </a:srgbClr>
                </a:solidFill>
                <a:effectLst/>
                <a:uLnTx/>
                <a:uFillTx/>
                <a:latin typeface="Aptos" panose="02110004020202020204"/>
                <a:ea typeface="+mn-ea"/>
                <a:cs typeface="+mn-cs"/>
                <a:sym typeface="Montserrat Light"/>
              </a:rPr>
              <a:t>Use Rational Countering</a:t>
            </a:r>
            <a:r>
              <a:rPr kumimoji="0" lang="en-US" sz="2800" b="1"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t> </a:t>
            </a:r>
            <a:r>
              <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t>– What’s the evidence? Can I find a middle-ground explanation/thought? Replace it!</a:t>
            </a:r>
          </a:p>
        </p:txBody>
      </p:sp>
      <p:grpSp>
        <p:nvGrpSpPr>
          <p:cNvPr id="989" name="Group 988">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990" name="Group 989">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994" name="Freeform: Shape 993">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5" name="Freeform: Shape 994">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91" name="Group 990">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992" name="Freeform: Shape 991">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3" name="Freeform: Shape 992">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pic>
        <p:nvPicPr>
          <p:cNvPr id="976" name="Picture 975" descr="Crumpled paper light bulb">
            <a:extLst>
              <a:ext uri="{FF2B5EF4-FFF2-40B4-BE49-F238E27FC236}">
                <a16:creationId xmlns:a16="http://schemas.microsoft.com/office/drawing/2014/main" id="{20814225-1731-96C8-0333-F27F50D6B5D6}"/>
              </a:ext>
            </a:extLst>
          </p:cNvPr>
          <p:cNvPicPr>
            <a:picLocks noChangeAspect="1"/>
          </p:cNvPicPr>
          <p:nvPr/>
        </p:nvPicPr>
        <p:blipFill>
          <a:blip r:embed="rId4"/>
          <a:srcRect l="10915" r="22132" b="-1"/>
          <a:stretch/>
        </p:blipFill>
        <p:spPr>
          <a:xfrm>
            <a:off x="7190172" y="1350833"/>
            <a:ext cx="3072632" cy="3063347"/>
          </a:xfrm>
          <a:prstGeom prst="rect">
            <a:avLst/>
          </a:prstGeom>
        </p:spPr>
      </p:pic>
    </p:spTree>
    <p:extLst>
      <p:ext uri="{BB962C8B-B14F-4D97-AF65-F5344CB8AC3E}">
        <p14:creationId xmlns:p14="http://schemas.microsoft.com/office/powerpoint/2010/main" val="1812822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71FF9F-4411-4650-8EF9-1CC3E90BFCD8}"/>
              </a:ext>
            </a:extLst>
          </p:cNvPr>
          <p:cNvSpPr>
            <a:spLocks noGrp="1"/>
          </p:cNvSpPr>
          <p:nvPr>
            <p:ph type="title"/>
          </p:nvPr>
        </p:nvSpPr>
        <p:spPr>
          <a:xfrm>
            <a:off x="648930" y="240031"/>
            <a:ext cx="6188190" cy="1866172"/>
          </a:xfrm>
        </p:spPr>
        <p:txBody>
          <a:bodyPr>
            <a:noAutofit/>
          </a:bodyPr>
          <a:lstStyle/>
          <a:p>
            <a:r>
              <a:rPr lang="en-US" sz="5400" dirty="0">
                <a:solidFill>
                  <a:srgbClr val="FFC000"/>
                </a:solidFill>
                <a:latin typeface="Abadi" panose="020B0604020104020204" pitchFamily="34" charset="0"/>
              </a:rPr>
              <a:t>Bonus 1: Positive Distractions</a:t>
            </a:r>
          </a:p>
        </p:txBody>
      </p:sp>
      <p:sp>
        <p:nvSpPr>
          <p:cNvPr id="3" name="Content Placeholder 2">
            <a:extLst>
              <a:ext uri="{FF2B5EF4-FFF2-40B4-BE49-F238E27FC236}">
                <a16:creationId xmlns:a16="http://schemas.microsoft.com/office/drawing/2014/main" id="{1C31B7BC-6AFE-40DD-918C-248FE6E75C50}"/>
              </a:ext>
            </a:extLst>
          </p:cNvPr>
          <p:cNvSpPr>
            <a:spLocks noGrp="1"/>
          </p:cNvSpPr>
          <p:nvPr>
            <p:ph idx="1"/>
          </p:nvPr>
        </p:nvSpPr>
        <p:spPr>
          <a:xfrm>
            <a:off x="365760" y="2106203"/>
            <a:ext cx="6471359" cy="4511767"/>
          </a:xfrm>
        </p:spPr>
        <p:txBody>
          <a:bodyPr>
            <a:noAutofit/>
          </a:bodyPr>
          <a:lstStyle/>
          <a:p>
            <a:r>
              <a:rPr lang="en-US" sz="2400" dirty="0">
                <a:solidFill>
                  <a:srgbClr val="FFFFFF"/>
                </a:solidFill>
              </a:rPr>
              <a:t>Life is hard; we all experience unhappiness and wonder about ourselves</a:t>
            </a:r>
          </a:p>
          <a:p>
            <a:r>
              <a:rPr lang="en-US" sz="2400" dirty="0">
                <a:solidFill>
                  <a:srgbClr val="FFFFFF"/>
                </a:solidFill>
                <a:sym typeface="Wingdings" panose="05000000000000000000" pitchFamily="2" charset="2"/>
              </a:rPr>
              <a:t>We need distractions</a:t>
            </a:r>
          </a:p>
          <a:p>
            <a:pPr lvl="1"/>
            <a:r>
              <a:rPr lang="en-US" sz="2400" b="1" dirty="0">
                <a:solidFill>
                  <a:srgbClr val="FFFFFF"/>
                </a:solidFill>
                <a:sym typeface="Wingdings" panose="05000000000000000000" pitchFamily="2" charset="2"/>
              </a:rPr>
              <a:t>What songs help you feel your feelings or boost your mood? </a:t>
            </a:r>
            <a:r>
              <a:rPr lang="en-US" sz="2400" dirty="0">
                <a:solidFill>
                  <a:srgbClr val="FFFFFF"/>
                </a:solidFill>
                <a:sym typeface="Wingdings" panose="05000000000000000000" pitchFamily="2" charset="2"/>
              </a:rPr>
              <a:t>[JSF]</a:t>
            </a:r>
          </a:p>
          <a:p>
            <a:pPr lvl="1"/>
            <a:r>
              <a:rPr lang="en-US" sz="2400" dirty="0">
                <a:solidFill>
                  <a:srgbClr val="FFFFFF"/>
                </a:solidFill>
                <a:sym typeface="Wingdings" panose="05000000000000000000" pitchFamily="2" charset="2"/>
              </a:rPr>
              <a:t>What places? What cat videos? What dances?</a:t>
            </a:r>
          </a:p>
          <a:p>
            <a:pPr lvl="1"/>
            <a:r>
              <a:rPr lang="en-US" sz="2400" dirty="0">
                <a:solidFill>
                  <a:srgbClr val="FFFFFF"/>
                </a:solidFill>
                <a:sym typeface="Wingdings" panose="05000000000000000000" pitchFamily="2" charset="2"/>
              </a:rPr>
              <a:t>Auctioning?</a:t>
            </a:r>
            <a:endParaRPr lang="en-US" sz="2400"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6" name="Picture 5" descr="Black and brown cats yawning">
            <a:extLst>
              <a:ext uri="{FF2B5EF4-FFF2-40B4-BE49-F238E27FC236}">
                <a16:creationId xmlns:a16="http://schemas.microsoft.com/office/drawing/2014/main" id="{811B4EDB-3F04-6025-AC1A-D1C94C5323E2}"/>
              </a:ext>
            </a:extLst>
          </p:cNvPr>
          <p:cNvPicPr>
            <a:picLocks noChangeAspect="1"/>
          </p:cNvPicPr>
          <p:nvPr/>
        </p:nvPicPr>
        <p:blipFill>
          <a:blip r:embed="rId3"/>
          <a:srcRect l="22596" r="5032"/>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905229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5C50F6-6295-877F-5B0E-9273C3E4432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A5738F0-CE8D-E3A3-7E04-0386C9B32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DF3A547-2840-1F50-7711-0DBEF1C10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7075D401-118E-BBF7-18E5-9FD577363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2CB4C1B-CF91-EF72-AEE5-726D015F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29E7B7B4-4B86-6529-9D9F-24F72BA62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A02CD4-FC4C-8A54-CCFF-F13A9C177427}"/>
              </a:ext>
            </a:extLst>
          </p:cNvPr>
          <p:cNvSpPr>
            <a:spLocks noGrp="1"/>
          </p:cNvSpPr>
          <p:nvPr>
            <p:ph type="title"/>
          </p:nvPr>
        </p:nvSpPr>
        <p:spPr>
          <a:xfrm>
            <a:off x="740584" y="859808"/>
            <a:ext cx="3543197" cy="2878986"/>
          </a:xfrm>
        </p:spPr>
        <p:txBody>
          <a:bodyPr>
            <a:normAutofit/>
          </a:bodyPr>
          <a:lstStyle/>
          <a:p>
            <a:pPr algn="ctr"/>
            <a:r>
              <a:rPr lang="en-US" b="1" dirty="0">
                <a:solidFill>
                  <a:srgbClr val="FFFF00"/>
                </a:solidFill>
              </a:rPr>
              <a:t>Conclusion: </a:t>
            </a:r>
            <a:br>
              <a:rPr lang="en-US" b="1" dirty="0">
                <a:solidFill>
                  <a:srgbClr val="FFFF00"/>
                </a:solidFill>
              </a:rPr>
            </a:br>
            <a:r>
              <a:rPr lang="en-US" b="1" dirty="0">
                <a:solidFill>
                  <a:srgbClr val="FFFF00"/>
                </a:solidFill>
              </a:rPr>
              <a:t>The Magic of Intentionality</a:t>
            </a:r>
            <a:endParaRPr lang="en-US" b="1" dirty="0">
              <a:solidFill>
                <a:schemeClr val="bg1"/>
              </a:solidFill>
            </a:endParaRPr>
          </a:p>
        </p:txBody>
      </p:sp>
      <p:grpSp>
        <p:nvGrpSpPr>
          <p:cNvPr id="19" name="Graphic 4">
            <a:extLst>
              <a:ext uri="{FF2B5EF4-FFF2-40B4-BE49-F238E27FC236}">
                <a16:creationId xmlns:a16="http://schemas.microsoft.com/office/drawing/2014/main" id="{44BD07BB-AA77-73B7-DCD2-F42855313F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F92434-4599-9AA9-5A6F-7FFB1F729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1A197DB-5A2F-4A2A-4037-AD63158EAC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21D425FF-43BA-57DD-29DC-A3E344C1B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238C7C57-E07B-8FB2-DC16-7DE7BBBA9E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F108AEB5-7DDA-06CE-AC69-2CBE43BA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D4A505C6-C4BD-497C-1921-5BFBA214C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73F060D0-5E43-8890-0A67-FD8BF01A7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39257E23-2B55-6A4C-1688-6DBC8FC591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FDD19854-1CA7-FE62-107F-72037B29C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1407B38-7180-8209-FD94-9F0B83B3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299BCD27-05E8-1593-FF46-995BE0CB3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C63B48B-9D9F-257E-E331-1AB60A040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768A8DC-CB26-F6A2-A80E-44C9200E7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C06962-A89D-18E5-063B-E8D3B8616C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DD021524-F8D8-E9A6-46D2-587544C70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FFEF2E91-6535-CF42-A65B-D5B8D31CF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288C12A7-DEE7-8A36-2FB5-5F5D024CF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E9203FB1-E92F-0460-6B87-2BA9878E5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0E9C74F6-1DDF-8791-329C-B4B455F349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F55FD12-4B51-55D1-0828-6C4526943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C3B26CB5-D9E9-D0F1-DD82-6ACA1340E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02F95AA-C81B-4FB0-8391-E84F3E5CE9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301A1F92-4700-C9A7-DBB6-F974D040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20B5D1D9-28D8-91B1-842A-15ABE86BDC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AC0F6F34-9095-9382-35AD-56B7578BC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CCFDECC8-DA90-3FFC-D38C-AE7068355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0DD506BF-344E-29B9-6E0C-23A9AE4D8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4494348A-E82C-8B0B-DF0D-93900A0410FD}"/>
              </a:ext>
            </a:extLst>
          </p:cNvPr>
          <p:cNvSpPr>
            <a:spLocks noGrp="1"/>
          </p:cNvSpPr>
          <p:nvPr>
            <p:ph idx="1"/>
          </p:nvPr>
        </p:nvSpPr>
        <p:spPr>
          <a:xfrm>
            <a:off x="6477270" y="685805"/>
            <a:ext cx="5322844" cy="5865997"/>
          </a:xfrm>
        </p:spPr>
        <p:txBody>
          <a:bodyPr>
            <a:normAutofit/>
          </a:bodyPr>
          <a:lstStyle/>
          <a:p>
            <a:pPr marL="457200" lvl="1" indent="0">
              <a:buNone/>
            </a:pPr>
            <a:r>
              <a:rPr lang="en-US" sz="3600" dirty="0">
                <a:solidFill>
                  <a:schemeClr val="bg1"/>
                </a:solidFill>
              </a:rPr>
              <a:t>We will lean toward seeing what we believe, overfocusing on the negative, and growing the negative, unless:</a:t>
            </a:r>
          </a:p>
          <a:p>
            <a:pPr marL="457200" lvl="1" indent="0">
              <a:buNone/>
            </a:pPr>
            <a:endParaRPr lang="en-US" sz="3600" dirty="0">
              <a:solidFill>
                <a:srgbClr val="FFFF00"/>
              </a:solidFill>
            </a:endParaRPr>
          </a:p>
          <a:p>
            <a:pPr marL="457200" lvl="1" indent="0">
              <a:buNone/>
            </a:pPr>
            <a:endParaRPr lang="en-US" sz="3600" dirty="0">
              <a:solidFill>
                <a:srgbClr val="FFFF00"/>
              </a:solidFill>
            </a:endParaRPr>
          </a:p>
          <a:p>
            <a:pPr marL="457200" lvl="1" indent="0">
              <a:buNone/>
            </a:pPr>
            <a:r>
              <a:rPr lang="en-US" sz="3600" dirty="0">
                <a:solidFill>
                  <a:srgbClr val="FFFF00"/>
                </a:solidFill>
              </a:rPr>
              <a:t>We practice intentional positivity – BUT NEVER toxic positivity</a:t>
            </a:r>
            <a:endParaRPr lang="en-US" sz="3600" dirty="0">
              <a:solidFill>
                <a:schemeClr val="bg1"/>
              </a:solidFill>
            </a:endParaRPr>
          </a:p>
        </p:txBody>
      </p:sp>
      <p:pic>
        <p:nvPicPr>
          <p:cNvPr id="3" name="Picture 2">
            <a:extLst>
              <a:ext uri="{FF2B5EF4-FFF2-40B4-BE49-F238E27FC236}">
                <a16:creationId xmlns:a16="http://schemas.microsoft.com/office/drawing/2014/main" id="{3C376C89-EA4F-2B1D-9F91-7D766890AC2A}"/>
              </a:ext>
            </a:extLst>
          </p:cNvPr>
          <p:cNvPicPr>
            <a:picLocks noChangeAspect="1"/>
          </p:cNvPicPr>
          <p:nvPr/>
        </p:nvPicPr>
        <p:blipFill>
          <a:blip r:embed="rId3"/>
          <a:stretch>
            <a:fillRect/>
          </a:stretch>
        </p:blipFill>
        <p:spPr>
          <a:xfrm>
            <a:off x="2695777" y="3829891"/>
            <a:ext cx="3668473" cy="2445649"/>
          </a:xfrm>
          <a:prstGeom prst="rect">
            <a:avLst/>
          </a:prstGeom>
        </p:spPr>
      </p:pic>
    </p:spTree>
    <p:extLst>
      <p:ext uri="{BB962C8B-B14F-4D97-AF65-F5344CB8AC3E}">
        <p14:creationId xmlns:p14="http://schemas.microsoft.com/office/powerpoint/2010/main" val="10343867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20466" y="359596"/>
            <a:ext cx="4140014" cy="1160979"/>
          </a:xfrm>
        </p:spPr>
        <p:txBody>
          <a:bodyPr>
            <a:normAutofit/>
          </a:bodyPr>
          <a:lstStyle/>
          <a:p>
            <a:r>
              <a:rPr lang="en-US" sz="5400" b="1" dirty="0">
                <a:solidFill>
                  <a:srgbClr val="FFC000"/>
                </a:solidFill>
                <a:latin typeface="+mn-lt"/>
              </a:rPr>
              <a:t>Final Review</a:t>
            </a:r>
            <a:endParaRPr lang="en-US" sz="5400" dirty="0">
              <a:solidFill>
                <a:srgbClr val="FFC000"/>
              </a:solidFill>
              <a:latin typeface="+mn-lt"/>
            </a:endParaRPr>
          </a:p>
        </p:txBody>
      </p:sp>
      <p:pic>
        <p:nvPicPr>
          <p:cNvPr id="5" name="Picture 4" descr="A group of pigs lying in grass&#10;&#10;AI-generated content may be incorrect.">
            <a:extLst>
              <a:ext uri="{FF2B5EF4-FFF2-40B4-BE49-F238E27FC236}">
                <a16:creationId xmlns:a16="http://schemas.microsoft.com/office/drawing/2014/main" id="{7CC22253-9C83-B712-2E59-34188D372E0A}"/>
              </a:ext>
            </a:extLst>
          </p:cNvPr>
          <p:cNvPicPr>
            <a:picLocks noChangeAspect="1"/>
          </p:cNvPicPr>
          <p:nvPr/>
        </p:nvPicPr>
        <p:blipFill>
          <a:blip r:embed="rId2"/>
          <a:srcRect l="19458" r="9340"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p:cNvSpPr>
            <a:spLocks noGrp="1"/>
          </p:cNvSpPr>
          <p:nvPr>
            <p:ph idx="1"/>
          </p:nvPr>
        </p:nvSpPr>
        <p:spPr>
          <a:xfrm>
            <a:off x="7058346" y="1520575"/>
            <a:ext cx="4820869" cy="5095982"/>
          </a:xfrm>
        </p:spPr>
        <p:txBody>
          <a:bodyPr>
            <a:noAutofit/>
          </a:bodyPr>
          <a:lstStyle/>
          <a:p>
            <a:pPr marL="514350" indent="-514350">
              <a:buFont typeface="+mj-lt"/>
              <a:buAutoNum type="arabicPeriod"/>
            </a:pPr>
            <a:r>
              <a:rPr lang="en-US" sz="2600" dirty="0">
                <a:solidFill>
                  <a:srgbClr val="FFC000"/>
                </a:solidFill>
              </a:rPr>
              <a:t>Watch out for strengths</a:t>
            </a:r>
          </a:p>
          <a:p>
            <a:pPr marL="514350" indent="-514350">
              <a:buFont typeface="+mj-lt"/>
              <a:buAutoNum type="arabicPeriod"/>
            </a:pPr>
            <a:r>
              <a:rPr lang="en-US" sz="2600" dirty="0">
                <a:solidFill>
                  <a:srgbClr val="FFC000"/>
                </a:solidFill>
              </a:rPr>
              <a:t>Four big psychological ideas</a:t>
            </a:r>
          </a:p>
          <a:p>
            <a:pPr marL="514350" indent="-514350">
              <a:buFont typeface="+mj-lt"/>
              <a:buAutoNum type="arabicPeriod"/>
            </a:pPr>
            <a:r>
              <a:rPr lang="en-US" sz="2600" dirty="0">
                <a:solidFill>
                  <a:srgbClr val="FFC000"/>
                </a:solidFill>
              </a:rPr>
              <a:t>Happiness is . . . </a:t>
            </a:r>
          </a:p>
          <a:p>
            <a:pPr marL="514350" indent="-514350">
              <a:buFont typeface="+mj-lt"/>
              <a:buAutoNum type="arabicPeriod"/>
            </a:pPr>
            <a:r>
              <a:rPr lang="en-US" sz="2600" dirty="0">
                <a:solidFill>
                  <a:srgbClr val="FFC000"/>
                </a:solidFill>
              </a:rPr>
              <a:t>3-step emotional change trick</a:t>
            </a:r>
          </a:p>
          <a:p>
            <a:pPr marL="514350" indent="-514350">
              <a:buFont typeface="+mj-lt"/>
              <a:buAutoNum type="arabicPeriod"/>
            </a:pPr>
            <a:r>
              <a:rPr lang="en-US" sz="2600" dirty="0">
                <a:solidFill>
                  <a:srgbClr val="FFC000"/>
                </a:solidFill>
              </a:rPr>
              <a:t>Three Good Things</a:t>
            </a:r>
          </a:p>
          <a:p>
            <a:pPr marL="514350" indent="-514350">
              <a:buFont typeface="+mj-lt"/>
              <a:buAutoNum type="arabicPeriod"/>
            </a:pPr>
            <a:r>
              <a:rPr lang="en-US" sz="2600" dirty="0">
                <a:solidFill>
                  <a:srgbClr val="FFC000"/>
                </a:solidFill>
              </a:rPr>
              <a:t>Savoring</a:t>
            </a:r>
          </a:p>
          <a:p>
            <a:pPr marL="514350" indent="-514350">
              <a:buFont typeface="+mj-lt"/>
              <a:buAutoNum type="arabicPeriod"/>
            </a:pPr>
            <a:r>
              <a:rPr lang="en-US" sz="2600" dirty="0">
                <a:solidFill>
                  <a:srgbClr val="FFC000"/>
                </a:solidFill>
              </a:rPr>
              <a:t>Sleeping well</a:t>
            </a:r>
          </a:p>
          <a:p>
            <a:pPr marL="514350" indent="-514350">
              <a:buFont typeface="+mj-lt"/>
              <a:buAutoNum type="arabicPeriod"/>
            </a:pPr>
            <a:r>
              <a:rPr lang="en-US" sz="2600" dirty="0">
                <a:solidFill>
                  <a:srgbClr val="FFC000"/>
                </a:solidFill>
              </a:rPr>
              <a:t>Dealing with triggers</a:t>
            </a:r>
          </a:p>
          <a:p>
            <a:pPr marL="514350" indent="-514350">
              <a:buFont typeface="+mj-lt"/>
              <a:buAutoNum type="arabicPeriod"/>
            </a:pPr>
            <a:r>
              <a:rPr lang="en-US" sz="2600" dirty="0">
                <a:solidFill>
                  <a:srgbClr val="FFC000"/>
                </a:solidFill>
              </a:rPr>
              <a:t>Positive distractions</a:t>
            </a:r>
          </a:p>
          <a:p>
            <a:pPr marL="514350" indent="-514350">
              <a:buFont typeface="+mj-lt"/>
              <a:buAutoNum type="arabicPeriod"/>
            </a:pPr>
            <a:r>
              <a:rPr lang="en-US" sz="2600" dirty="0">
                <a:solidFill>
                  <a:srgbClr val="FFC000"/>
                </a:solidFill>
              </a:rPr>
              <a:t>Intentionality</a:t>
            </a:r>
          </a:p>
        </p:txBody>
      </p:sp>
    </p:spTree>
    <p:extLst>
      <p:ext uri="{BB962C8B-B14F-4D97-AF65-F5344CB8AC3E}">
        <p14:creationId xmlns:p14="http://schemas.microsoft.com/office/powerpoint/2010/main" val="1426366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701C0CAB-6A03-4C6A-9FAA-219847753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982E0B2-AA9C-441C-A08E-A9DF9CF12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28046" y="4869342"/>
            <a:ext cx="1623711" cy="630920"/>
            <a:chOff x="9588346" y="4824892"/>
            <a:chExt cx="1623711" cy="630920"/>
          </a:xfrm>
        </p:grpSpPr>
        <p:sp>
          <p:nvSpPr>
            <p:cNvPr id="22" name="Freeform: Shape 21">
              <a:extLst>
                <a:ext uri="{FF2B5EF4-FFF2-40B4-BE49-F238E27FC236}">
                  <a16:creationId xmlns:a16="http://schemas.microsoft.com/office/drawing/2014/main" id="{A4A2E074-C10D-4C57-AB72-B631E4D7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23" name="Group 22">
              <a:extLst>
                <a:ext uri="{FF2B5EF4-FFF2-40B4-BE49-F238E27FC236}">
                  <a16:creationId xmlns:a16="http://schemas.microsoft.com/office/drawing/2014/main" id="{0B037EB3-1772-4BA8-A95A-E5DBDFEA32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flipH="1">
              <a:off x="10112436" y="4359902"/>
              <a:ext cx="571820" cy="1620000"/>
              <a:chOff x="8482785" y="4330454"/>
              <a:chExt cx="571820" cy="1620000"/>
            </a:xfrm>
          </p:grpSpPr>
          <p:sp>
            <p:nvSpPr>
              <p:cNvPr id="24" name="Freeform: Shape 23">
                <a:extLst>
                  <a:ext uri="{FF2B5EF4-FFF2-40B4-BE49-F238E27FC236}">
                    <a16:creationId xmlns:a16="http://schemas.microsoft.com/office/drawing/2014/main" id="{A1F47AC1-63D0-47F3-9728-1A0A05434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803A57D6-0C36-4560-A08A-16768551EF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useBgFill="1">
        <p:nvSpPr>
          <p:cNvPr id="27" name="Rectangle 26">
            <a:extLst>
              <a:ext uri="{FF2B5EF4-FFF2-40B4-BE49-F238E27FC236}">
                <a16:creationId xmlns:a16="http://schemas.microsoft.com/office/drawing/2014/main" id="{1F4CD6D0-88B6-45F4-AC60-54587D3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DCFCE6BC-4706-49A2-816A-A44669F98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8637" y="1"/>
            <a:ext cx="8894726" cy="6858000"/>
          </a:xfrm>
          <a:prstGeom prst="rect">
            <a:avLst/>
          </a:prstGeom>
          <a:gradFill flip="none" rotWithShape="1">
            <a:gsLst>
              <a:gs pos="0">
                <a:srgbClr val="000000">
                  <a:alpha val="34902"/>
                </a:srgbClr>
              </a:gs>
              <a:gs pos="80000">
                <a:srgbClr val="000000">
                  <a:alpha val="0"/>
                </a:srgbClr>
              </a:gs>
              <a:gs pos="51000">
                <a:srgbClr val="000000">
                  <a:alpha val="2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31" name="Freeform: Shape 30">
            <a:extLst>
              <a:ext uri="{FF2B5EF4-FFF2-40B4-BE49-F238E27FC236}">
                <a16:creationId xmlns:a16="http://schemas.microsoft.com/office/drawing/2014/main" id="{F2519508-A780-4D3C-AFC8-363D53F24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539400 w 12192000"/>
              <a:gd name="connsiteY0" fmla="*/ 540000 h 6858000"/>
              <a:gd name="connsiteX1" fmla="*/ 539400 w 12192000"/>
              <a:gd name="connsiteY1" fmla="*/ 6318000 h 6858000"/>
              <a:gd name="connsiteX2" fmla="*/ 11652600 w 12192000"/>
              <a:gd name="connsiteY2" fmla="*/ 6318000 h 6858000"/>
              <a:gd name="connsiteX3" fmla="*/ 11652600 w 12192000"/>
              <a:gd name="connsiteY3" fmla="*/ 5400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39400" y="540000"/>
                </a:moveTo>
                <a:lnTo>
                  <a:pt x="539400" y="6318000"/>
                </a:lnTo>
                <a:lnTo>
                  <a:pt x="11652600" y="6318000"/>
                </a:lnTo>
                <a:lnTo>
                  <a:pt x="11652600" y="540000"/>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pic>
        <p:nvPicPr>
          <p:cNvPr id="8" name="Content Placeholder 7" descr="Hand touching water">
            <a:extLst>
              <a:ext uri="{FF2B5EF4-FFF2-40B4-BE49-F238E27FC236}">
                <a16:creationId xmlns:a16="http://schemas.microsoft.com/office/drawing/2014/main" id="{CE471E50-D988-3CDC-088A-613BA6783137}"/>
              </a:ext>
            </a:extLst>
          </p:cNvPr>
          <p:cNvPicPr>
            <a:picLocks noGrp="1" noChangeAspect="1"/>
          </p:cNvPicPr>
          <p:nvPr>
            <p:ph idx="1"/>
          </p:nvPr>
        </p:nvPicPr>
        <p:blipFill rotWithShape="1">
          <a:blip r:embed="rId2"/>
          <a:srcRect r="-1" b="15708"/>
          <a:stretch>
            <a:fillRect/>
          </a:stretch>
        </p:blipFill>
        <p:spPr>
          <a:xfrm>
            <a:off x="20" y="10"/>
            <a:ext cx="12188932" cy="6857990"/>
          </a:xfrm>
          <a:prstGeom prst="rect">
            <a:avLst/>
          </a:prstGeom>
        </p:spPr>
      </p:pic>
      <p:sp>
        <p:nvSpPr>
          <p:cNvPr id="33" name="Rectangle 5">
            <a:extLst>
              <a:ext uri="{FF2B5EF4-FFF2-40B4-BE49-F238E27FC236}">
                <a16:creationId xmlns:a16="http://schemas.microsoft.com/office/drawing/2014/main" id="{96FFB859-0BF4-44C8-92CE-827BC0BED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31686" y="432884"/>
            <a:ext cx="1111320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9B143C0B-F9B3-478D-E029-22077DABB57C}"/>
              </a:ext>
            </a:extLst>
          </p:cNvPr>
          <p:cNvSpPr>
            <a:spLocks noGrp="1"/>
          </p:cNvSpPr>
          <p:nvPr>
            <p:ph type="title"/>
          </p:nvPr>
        </p:nvSpPr>
        <p:spPr>
          <a:xfrm>
            <a:off x="191388" y="3269414"/>
            <a:ext cx="4990548" cy="2854794"/>
          </a:xfrm>
        </p:spPr>
        <p:txBody>
          <a:bodyPr vert="horz" lIns="0" tIns="0" rIns="0" bIns="0" rtlCol="0" anchor="b" anchorCtr="0">
            <a:normAutofit fontScale="90000"/>
          </a:bodyPr>
          <a:lstStyle/>
          <a:p>
            <a:br>
              <a:rPr lang="en-US" sz="4400" b="1" dirty="0">
                <a:solidFill>
                  <a:schemeClr val="bg1"/>
                </a:solidFill>
                <a:latin typeface="Aptos Display" panose="020B0004020202020204" pitchFamily="34" charset="0"/>
              </a:rPr>
            </a:br>
            <a:br>
              <a:rPr lang="en-US" sz="4400" b="1" dirty="0">
                <a:solidFill>
                  <a:schemeClr val="bg1"/>
                </a:solidFill>
                <a:latin typeface="Aptos Display" panose="020B0004020202020204" pitchFamily="34" charset="0"/>
              </a:rPr>
            </a:br>
            <a:r>
              <a:rPr lang="en-US" sz="4400" b="1" dirty="0">
                <a:solidFill>
                  <a:schemeClr val="bg1"/>
                </a:solidFill>
                <a:latin typeface="Aptos Display" panose="020B0004020202020204" pitchFamily="34" charset="0"/>
              </a:rPr>
              <a:t>What do you want to </a:t>
            </a:r>
            <a:br>
              <a:rPr lang="en-US" sz="4400" b="1" dirty="0">
                <a:solidFill>
                  <a:schemeClr val="bg1"/>
                </a:solidFill>
                <a:latin typeface="Aptos Display" panose="020B0004020202020204" pitchFamily="34" charset="0"/>
              </a:rPr>
            </a:br>
            <a:r>
              <a:rPr lang="en-US" sz="4400" b="1" dirty="0">
                <a:solidFill>
                  <a:schemeClr val="bg1"/>
                </a:solidFill>
                <a:latin typeface="Aptos Display" panose="020B0004020202020204" pitchFamily="34" charset="0"/>
              </a:rPr>
              <a:t>remember and Try?</a:t>
            </a:r>
          </a:p>
        </p:txBody>
      </p:sp>
      <p:cxnSp>
        <p:nvCxnSpPr>
          <p:cNvPr id="35" name="Straight Connector 34">
            <a:extLst>
              <a:ext uri="{FF2B5EF4-FFF2-40B4-BE49-F238E27FC236}">
                <a16:creationId xmlns:a16="http://schemas.microsoft.com/office/drawing/2014/main" id="{9E7C23BC-DAA6-40E1-8166-B8C4439D1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5">
            <a:extLst>
              <a:ext uri="{FF2B5EF4-FFF2-40B4-BE49-F238E27FC236}">
                <a16:creationId xmlns:a16="http://schemas.microsoft.com/office/drawing/2014/main" id="{AA3C88C9-7D12-4F69-958C-2A345F963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431686" y="6210884"/>
            <a:ext cx="111132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9" name="Rectangle 5">
            <a:extLst>
              <a:ext uri="{FF2B5EF4-FFF2-40B4-BE49-F238E27FC236}">
                <a16:creationId xmlns:a16="http://schemas.microsoft.com/office/drawing/2014/main" id="{D6F31C7F-BCF9-4876-B103-B1470FB2E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544886" y="432884"/>
            <a:ext cx="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 name="Footer Placeholder 4">
            <a:extLst>
              <a:ext uri="{FF2B5EF4-FFF2-40B4-BE49-F238E27FC236}">
                <a16:creationId xmlns:a16="http://schemas.microsoft.com/office/drawing/2014/main" id="{D20409E1-F507-4D9F-3053-D1827DCC9D64}"/>
              </a:ext>
            </a:extLst>
          </p:cNvPr>
          <p:cNvSpPr>
            <a:spLocks noGrp="1"/>
          </p:cNvSpPr>
          <p:nvPr>
            <p:ph type="ftr" sz="quarter" idx="11"/>
          </p:nvPr>
        </p:nvSpPr>
        <p:spPr>
          <a:xfrm>
            <a:off x="3308350" y="6401999"/>
            <a:ext cx="5575300" cy="369332"/>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C26B55A1-2A52-AB07-F4EA-45B510E8A0F6}"/>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850929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rgbClr val="FFC000"/>
                </a:solidFill>
              </a:rPr>
              <a:t>Bonus Tool</a:t>
            </a:r>
            <a:br>
              <a:rPr lang="en-US" sz="4400" b="1" dirty="0">
                <a:solidFill>
                  <a:srgbClr val="FFC000"/>
                </a:solidFill>
              </a:rPr>
            </a:br>
            <a:r>
              <a:rPr lang="en-US" sz="4400" dirty="0"/>
              <a:t>Gratitude</a:t>
            </a:r>
          </a:p>
        </p:txBody>
      </p:sp>
      <p:sp>
        <p:nvSpPr>
          <p:cNvPr id="3" name="Content Placeholder 2"/>
          <p:cNvSpPr>
            <a:spLocks noGrp="1"/>
          </p:cNvSpPr>
          <p:nvPr>
            <p:ph idx="1"/>
          </p:nvPr>
        </p:nvSpPr>
        <p:spPr>
          <a:xfrm>
            <a:off x="881743" y="2188396"/>
            <a:ext cx="6672943" cy="4458984"/>
          </a:xfrm>
        </p:spPr>
        <p:txBody>
          <a:bodyPr>
            <a:no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Do you want to increase optimism, improve life satisfaction, be healthier, exercise more, and be happier?</a:t>
            </a:r>
          </a:p>
          <a:p>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dirty="0">
                <a:latin typeface="Calibri" panose="020F0502020204030204" pitchFamily="34" charset="0"/>
                <a:ea typeface="Calibri" panose="020F0502020204030204" pitchFamily="34" charset="0"/>
                <a:cs typeface="Calibri" panose="020F0502020204030204" pitchFamily="34" charset="0"/>
              </a:rPr>
              <a:t>Weave intentional gratitude into your life</a:t>
            </a:r>
          </a:p>
          <a:p>
            <a:endParaRPr lang="en-US" sz="3000" dirty="0"/>
          </a:p>
        </p:txBody>
      </p:sp>
      <p:pic>
        <p:nvPicPr>
          <p:cNvPr id="5" name="Picture 4">
            <a:extLst>
              <a:ext uri="{FF2B5EF4-FFF2-40B4-BE49-F238E27FC236}">
                <a16:creationId xmlns:a16="http://schemas.microsoft.com/office/drawing/2014/main" id="{6CAB2E71-B35A-4E99-927E-8AC0CC6F81C5}"/>
              </a:ext>
            </a:extLst>
          </p:cNvPr>
          <p:cNvPicPr>
            <a:picLocks noChangeAspect="1"/>
          </p:cNvPicPr>
          <p:nvPr/>
        </p:nvPicPr>
        <p:blipFill>
          <a:blip r:embed="rId3"/>
          <a:stretch>
            <a:fillRect/>
          </a:stretch>
        </p:blipFill>
        <p:spPr>
          <a:xfrm>
            <a:off x="8321039" y="0"/>
            <a:ext cx="3870961" cy="6858000"/>
          </a:xfrm>
          <a:prstGeom prst="rect">
            <a:avLst/>
          </a:prstGeom>
        </p:spPr>
      </p:pic>
    </p:spTree>
    <p:extLst>
      <p:ext uri="{BB962C8B-B14F-4D97-AF65-F5344CB8AC3E}">
        <p14:creationId xmlns:p14="http://schemas.microsoft.com/office/powerpoint/2010/main" val="3758673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p:cNvGrpSpPr/>
        <p:nvPr/>
      </p:nvGrpSpPr>
      <p:grpSpPr>
        <a:xfrm>
          <a:off x="0" y="0"/>
          <a:ext cx="0" cy="0"/>
          <a:chOff x="0" y="0"/>
          <a:chExt cx="0" cy="0"/>
        </a:xfrm>
      </p:grpSpPr>
      <p:pic>
        <p:nvPicPr>
          <p:cNvPr id="979" name="Picture 97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81" name="Picture 98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983" name="Oval 98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985" name="Picture 98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987" name="Picture 98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989" name="Rectangle 98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991" name="Rectangle 990">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DF1F8549-00F9-7275-FFC7-9B94E69F4C03}"/>
              </a:ext>
            </a:extLst>
          </p:cNvPr>
          <p:cNvPicPr>
            <a:picLocks noChangeAspect="1"/>
          </p:cNvPicPr>
          <p:nvPr/>
        </p:nvPicPr>
        <p:blipFill>
          <a:blip r:embed="rId7">
            <a:alphaModFix amt="35000"/>
          </a:blip>
          <a:srcRect b="15730"/>
          <a:stretch>
            <a:fillRect/>
          </a:stretch>
        </p:blipFill>
        <p:spPr>
          <a:xfrm>
            <a:off x="20" y="-1"/>
            <a:ext cx="12191980" cy="6858000"/>
          </a:xfrm>
          <a:prstGeom prst="rect">
            <a:avLst/>
          </a:prstGeom>
        </p:spPr>
      </p:pic>
      <p:sp>
        <p:nvSpPr>
          <p:cNvPr id="973" name="Google Shape;973;p17"/>
          <p:cNvSpPr txBox="1">
            <a:spLocks noGrp="1"/>
          </p:cNvSpPr>
          <p:nvPr>
            <p:ph type="title"/>
          </p:nvPr>
        </p:nvSpPr>
        <p:spPr>
          <a:xfrm>
            <a:off x="646111" y="452718"/>
            <a:ext cx="9404723" cy="1400530"/>
          </a:xfrm>
          <a:prstGeom prst="rect">
            <a:avLst/>
          </a:prstGeom>
        </p:spPr>
        <p:txBody>
          <a:bodyPr spcFirstLastPara="1" vert="horz" lIns="91440" tIns="45720" rIns="91440" bIns="45720" rtlCol="0" anchor="t" anchorCtr="0">
            <a:normAutofit/>
          </a:bodyPr>
          <a:lstStyle/>
          <a:p>
            <a:pPr>
              <a:buClr>
                <a:schemeClr val="dk1"/>
              </a:buClr>
              <a:buSzPts val="1100"/>
            </a:pPr>
            <a:r>
              <a:rPr lang="en-US" sz="6000" b="1">
                <a:solidFill>
                  <a:srgbClr val="FFFF00"/>
                </a:solidFill>
              </a:rPr>
              <a:t>Gratitude Practices</a:t>
            </a:r>
          </a:p>
        </p:txBody>
      </p:sp>
      <p:sp>
        <p:nvSpPr>
          <p:cNvPr id="974" name="Google Shape;974;p17"/>
          <p:cNvSpPr txBox="1"/>
          <p:nvPr/>
        </p:nvSpPr>
        <p:spPr>
          <a:xfrm>
            <a:off x="1103312" y="2052918"/>
            <a:ext cx="8946541" cy="4195481"/>
          </a:xfrm>
          <a:prstGeom prst="rect">
            <a:avLst/>
          </a:prstGeom>
        </p:spPr>
        <p:txBody>
          <a:bodyPr spcFirstLastPara="1" vert="horz" lIns="91440" tIns="45720" rIns="91440" bIns="45720" rtlCol="0" anchorCtr="0">
            <a:normAutofit/>
          </a:bodyPr>
          <a:lstStyle/>
          <a:p>
            <a:pPr marL="457200" marR="0" lvl="0" indent="-4572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rPr>
              <a:t>Gratitude List </a:t>
            </a:r>
            <a:endPar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sym typeface="Montserrat Light"/>
            </a:endParaRPr>
          </a:p>
          <a:p>
            <a:pPr marL="457200" marR="0" lvl="0" indent="-4572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rPr>
              <a:t>Gratitude Jar</a:t>
            </a:r>
            <a:endPar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sym typeface="Montserrat Light"/>
            </a:endParaRPr>
          </a:p>
          <a:p>
            <a:pPr marL="457200" marR="0" lvl="0" indent="-4572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rPr>
              <a:t>Gratitude Photography</a:t>
            </a:r>
            <a:endPar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sym typeface="Montserrat Light"/>
            </a:endParaRPr>
          </a:p>
          <a:p>
            <a:pPr marL="457200" marR="0" lvl="0" indent="-4572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rPr>
              <a:t>Gratitude Tree or Wall</a:t>
            </a:r>
            <a:endPar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sym typeface="Montserrat Light"/>
            </a:endParaRPr>
          </a:p>
          <a:p>
            <a:pPr marL="457200" marR="0" lvl="0" indent="-4572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rPr>
              <a:t>Reverse Gratitude</a:t>
            </a:r>
            <a:endPar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sym typeface="Montserrat Light"/>
            </a:endParaRPr>
          </a:p>
          <a:p>
            <a:pPr marL="457200" marR="0" lvl="0" indent="-4572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sym typeface="Montserrat Light"/>
              </a:rPr>
              <a:t>Gratitude Letter Writing</a:t>
            </a:r>
            <a:endParaRPr kumimoji="0" lang="en-US" sz="32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60504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sz="5400" b="1" dirty="0">
                <a:solidFill>
                  <a:srgbClr val="FFFF00"/>
                </a:solidFill>
              </a:rPr>
              <a:t>How Anxiety Works</a:t>
            </a:r>
            <a:endParaRPr lang="en-US" sz="5400" b="1" dirty="0">
              <a:solidFill>
                <a:schemeClr val="bg1"/>
              </a:solidFill>
            </a:endParaRP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69" y="685805"/>
            <a:ext cx="5495655" cy="5865997"/>
          </a:xfrm>
        </p:spPr>
        <p:txBody>
          <a:bodyPr>
            <a:normAutofit lnSpcReduction="10000"/>
          </a:bodyPr>
          <a:lstStyle/>
          <a:p>
            <a:pPr marL="0" indent="0">
              <a:buNone/>
            </a:pPr>
            <a:r>
              <a:rPr lang="en-US" sz="4300" dirty="0">
                <a:solidFill>
                  <a:srgbClr val="FFFF00"/>
                </a:solidFill>
              </a:rPr>
              <a:t>Fight or Flight or Freeze?</a:t>
            </a:r>
          </a:p>
          <a:p>
            <a:r>
              <a:rPr lang="en-US" sz="3600" dirty="0">
                <a:solidFill>
                  <a:schemeClr val="bg1"/>
                </a:solidFill>
              </a:rPr>
              <a:t>Male rats</a:t>
            </a:r>
          </a:p>
          <a:p>
            <a:r>
              <a:rPr lang="en-US" sz="3600" dirty="0">
                <a:solidFill>
                  <a:schemeClr val="bg1"/>
                </a:solidFill>
              </a:rPr>
              <a:t>What about female rats?</a:t>
            </a:r>
          </a:p>
          <a:p>
            <a:r>
              <a:rPr lang="en-US" sz="3600" dirty="0">
                <a:solidFill>
                  <a:schemeClr val="bg1"/>
                </a:solidFill>
              </a:rPr>
              <a:t>What about all humans?</a:t>
            </a:r>
          </a:p>
          <a:p>
            <a:r>
              <a:rPr lang="en-US" sz="3600" dirty="0">
                <a:solidFill>
                  <a:schemeClr val="bg1"/>
                </a:solidFill>
              </a:rPr>
              <a:t>Amygdala hijack?</a:t>
            </a:r>
          </a:p>
          <a:p>
            <a:r>
              <a:rPr lang="en-US" sz="3600" dirty="0">
                <a:solidFill>
                  <a:schemeClr val="bg1"/>
                </a:solidFill>
              </a:rPr>
              <a:t>Brain shutdown?</a:t>
            </a:r>
          </a:p>
          <a:p>
            <a:r>
              <a:rPr lang="en-US" sz="3600" dirty="0">
                <a:solidFill>
                  <a:schemeClr val="bg1"/>
                </a:solidFill>
              </a:rPr>
              <a:t>Adolescent brains?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300" b="0" i="0" u="none" strike="noStrike" kern="1200" cap="none" spc="0" normalizeH="0" baseline="0" noProof="0" dirty="0">
                <a:ln>
                  <a:noFill/>
                </a:ln>
                <a:solidFill>
                  <a:srgbClr val="FFFF00"/>
                </a:solidFill>
                <a:effectLst/>
                <a:uLnTx/>
                <a:uFillTx/>
                <a:latin typeface="Calibri" panose="020F0502020204030204"/>
                <a:ea typeface="+mn-ea"/>
                <a:cs typeface="+mn-cs"/>
              </a:rPr>
              <a:t>Anxiety is mostly driven by your thoughts</a:t>
            </a:r>
          </a:p>
          <a:p>
            <a:endParaRPr lang="en-US" sz="3600" dirty="0">
              <a:solidFill>
                <a:schemeClr val="bg1"/>
              </a:solidFill>
            </a:endParaRPr>
          </a:p>
        </p:txBody>
      </p:sp>
      <p:pic>
        <p:nvPicPr>
          <p:cNvPr id="3" name="Picture 2">
            <a:extLst>
              <a:ext uri="{FF2B5EF4-FFF2-40B4-BE49-F238E27FC236}">
                <a16:creationId xmlns:a16="http://schemas.microsoft.com/office/drawing/2014/main" id="{70A62A0F-297A-4424-3226-5F3014D521C5}"/>
              </a:ext>
            </a:extLst>
          </p:cNvPr>
          <p:cNvPicPr>
            <a:picLocks noChangeAspect="1"/>
          </p:cNvPicPr>
          <p:nvPr/>
        </p:nvPicPr>
        <p:blipFill>
          <a:blip r:embed="rId4"/>
          <a:stretch>
            <a:fillRect/>
          </a:stretch>
        </p:blipFill>
        <p:spPr>
          <a:xfrm>
            <a:off x="4671668" y="822316"/>
            <a:ext cx="1691544" cy="1127696"/>
          </a:xfrm>
          <a:prstGeom prst="rect">
            <a:avLst/>
          </a:prstGeom>
        </p:spPr>
      </p:pic>
    </p:spTree>
    <p:extLst>
      <p:ext uri="{BB962C8B-B14F-4D97-AF65-F5344CB8AC3E}">
        <p14:creationId xmlns:p14="http://schemas.microsoft.com/office/powerpoint/2010/main" val="27460538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a:extLst>
            <a:ext uri="{FF2B5EF4-FFF2-40B4-BE49-F238E27FC236}">
              <a16:creationId xmlns:a16="http://schemas.microsoft.com/office/drawing/2014/main" id="{4BF44958-2FCA-CA49-931C-879E0FF889ED}"/>
            </a:ext>
          </a:extLst>
        </p:cNvPr>
        <p:cNvGrpSpPr/>
        <p:nvPr/>
      </p:nvGrpSpPr>
      <p:grpSpPr>
        <a:xfrm>
          <a:off x="0" y="0"/>
          <a:ext cx="0" cy="0"/>
          <a:chOff x="0" y="0"/>
          <a:chExt cx="0" cy="0"/>
        </a:xfrm>
      </p:grpSpPr>
      <p:sp>
        <p:nvSpPr>
          <p:cNvPr id="979" name="Rectangle 978">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2734A69A-1F57-E388-F19D-0ECE2C817495}"/>
              </a:ext>
            </a:extLst>
          </p:cNvPr>
          <p:cNvPicPr>
            <a:picLocks noChangeAspect="1"/>
          </p:cNvPicPr>
          <p:nvPr/>
        </p:nvPicPr>
        <p:blipFill>
          <a:blip r:embed="rId3"/>
          <a:srcRect b="6250"/>
          <a:stretch>
            <a:fillRect/>
          </a:stretch>
        </p:blipFill>
        <p:spPr>
          <a:xfrm>
            <a:off x="20" y="10"/>
            <a:ext cx="12191980" cy="6857990"/>
          </a:xfrm>
          <a:prstGeom prst="rect">
            <a:avLst/>
          </a:prstGeom>
        </p:spPr>
      </p:pic>
      <p:sp>
        <p:nvSpPr>
          <p:cNvPr id="981" name="Rectangle 980">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a:extLst>
              <a:ext uri="{FF2B5EF4-FFF2-40B4-BE49-F238E27FC236}">
                <a16:creationId xmlns:a16="http://schemas.microsoft.com/office/drawing/2014/main" id="{EBB39A69-9917-8F9D-FD03-1E314EB2695D}"/>
              </a:ext>
            </a:extLst>
          </p:cNvPr>
          <p:cNvSpPr txBox="1">
            <a:spLocks noGrp="1"/>
          </p:cNvSpPr>
          <p:nvPr>
            <p:ph type="title"/>
          </p:nvPr>
        </p:nvSpPr>
        <p:spPr>
          <a:xfrm>
            <a:off x="423746" y="512957"/>
            <a:ext cx="11206975" cy="1405053"/>
          </a:xfrm>
          <a:prstGeom prst="rect">
            <a:avLst/>
          </a:prstGeom>
        </p:spPr>
        <p:txBody>
          <a:bodyPr spcFirstLastPara="1" vert="horz" lIns="91440" tIns="45720" rIns="91440" bIns="45720" rtlCol="0" anchor="b" anchorCtr="0">
            <a:noAutofit/>
          </a:bodyPr>
          <a:lstStyle/>
          <a:p>
            <a:pPr>
              <a:buClr>
                <a:schemeClr val="dk1"/>
              </a:buClr>
              <a:buSzPts val="1100"/>
            </a:pPr>
            <a:r>
              <a:rPr lang="en-US" sz="4800" b="1" dirty="0">
                <a:solidFill>
                  <a:srgbClr val="FFFF00"/>
                </a:solidFill>
              </a:rPr>
              <a:t>Five Steps to Being Calmer</a:t>
            </a:r>
            <a:br>
              <a:rPr lang="en-US" sz="4800" b="1" dirty="0">
                <a:solidFill>
                  <a:schemeClr val="bg1"/>
                </a:solidFill>
              </a:rPr>
            </a:br>
            <a:endParaRPr lang="en-US" sz="4800" b="1" dirty="0">
              <a:solidFill>
                <a:schemeClr val="bg1"/>
              </a:solidFill>
            </a:endParaRPr>
          </a:p>
        </p:txBody>
      </p:sp>
      <p:sp>
        <p:nvSpPr>
          <p:cNvPr id="974" name="Google Shape;974;p17">
            <a:extLst>
              <a:ext uri="{FF2B5EF4-FFF2-40B4-BE49-F238E27FC236}">
                <a16:creationId xmlns:a16="http://schemas.microsoft.com/office/drawing/2014/main" id="{93E62AB8-F22F-921F-CA3E-B2FE3576E1E8}"/>
              </a:ext>
            </a:extLst>
          </p:cNvPr>
          <p:cNvSpPr txBox="1"/>
          <p:nvPr/>
        </p:nvSpPr>
        <p:spPr>
          <a:xfrm>
            <a:off x="297540" y="1918010"/>
            <a:ext cx="8043572" cy="4824797"/>
          </a:xfrm>
          <a:prstGeom prst="rect">
            <a:avLst/>
          </a:prstGeom>
        </p:spPr>
        <p:txBody>
          <a:bodyPr spcFirstLastPara="1" vert="horz" lIns="91440" tIns="45720" rIns="91440" bIns="45720" rtlCol="0" anchorCtr="0">
            <a:normAutofit fontScale="92500" lnSpcReduction="20000"/>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Find your calming </a:t>
            </a:r>
            <a:r>
              <a:rPr kumimoji="0" lang="en-US" sz="3200" b="0" i="1"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thing</a:t>
            </a:r>
            <a:r>
              <a:rPr kumimoji="0" lang="en-US" sz="3200" b="0" i="1"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 </a:t>
            </a: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 And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practice</a:t>
            </a: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endParaRPr kumimoji="0" lang="en-US" sz="3200" b="0" i="1"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Manage your thoughts</a:t>
            </a: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 about yourself and your triggers</a:t>
            </a: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endPar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When you feel anxious—and you will—</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Make a plan </a:t>
            </a: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for how do you WANT to deal with it.</a:t>
            </a: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endPar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Your brain may be compromised, but with pre-planning,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you can keep it functioning</a:t>
            </a: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 </a:t>
            </a: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endPar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Use your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values</a:t>
            </a: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 to face down anxiety</a:t>
            </a:r>
            <a:endPar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p:txBody>
      </p:sp>
      <p:sp>
        <p:nvSpPr>
          <p:cNvPr id="983" name="Rectangle 98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1243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Not just inside a person but also between and among people and within and between communities</a:t>
            </a:r>
          </a:p>
        </p:txBody>
      </p:sp>
      <p:sp>
        <p:nvSpPr>
          <p:cNvPr id="6" name="TextBox 5"/>
          <p:cNvSpPr txBox="1"/>
          <p:nvPr/>
        </p:nvSpPr>
        <p:spPr>
          <a:xfrm>
            <a:off x="990600" y="5126347"/>
            <a:ext cx="582475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Conoley</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C. W., &amp; </a:t>
            </a: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Scheel</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M.J. (2018). </a:t>
            </a:r>
            <a:r>
              <a:rPr kumimoji="0" lang="en-US" sz="1800" b="0" i="1" u="none" strike="noStrike" kern="1200" cap="none" spc="0" normalizeH="0" baseline="0" noProof="0" dirty="0">
                <a:ln>
                  <a:noFill/>
                </a:ln>
                <a:solidFill>
                  <a:prstClr val="black"/>
                </a:solidFill>
                <a:effectLst/>
                <a:uLnTx/>
                <a:uFillTx/>
                <a:latin typeface="Tw Cen MT" panose="020B0602020104020603"/>
                <a:ea typeface="+mn-ea"/>
                <a:cs typeface="+mn-cs"/>
              </a:rPr>
              <a:t>Goal focused positive psychotherapy: A strengths-based approach. Oxford University Press. </a:t>
            </a: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Tw Cen MT" panose="020B0602020104020603"/>
                <a:ea typeface="+mn-ea"/>
                <a:cs typeface="+mn-cs"/>
              </a:rPr>
              <a:t>How Positive Psychotherapy Works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Tw Cen MT" panose="020B0602020104020603"/>
                <a:ea typeface="+mn-ea"/>
                <a:cs typeface="+mn-cs"/>
              </a:rPr>
              <a:t>What Shall We Grow?</a:t>
            </a:r>
          </a:p>
        </p:txBody>
      </p:sp>
    </p:spTree>
    <p:extLst>
      <p:ext uri="{BB962C8B-B14F-4D97-AF65-F5344CB8AC3E}">
        <p14:creationId xmlns:p14="http://schemas.microsoft.com/office/powerpoint/2010/main" val="68887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4.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7.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7057</TotalTime>
  <Words>1622</Words>
  <Application>Microsoft Office PowerPoint</Application>
  <PresentationFormat>Widescreen</PresentationFormat>
  <Paragraphs>231</Paragraphs>
  <Slides>44</Slides>
  <Notes>25</Notes>
  <HiddenSlides>0</HiddenSlides>
  <MMClips>0</MMClips>
  <ScaleCrop>false</ScaleCrop>
  <HeadingPairs>
    <vt:vector size="6" baseType="variant">
      <vt:variant>
        <vt:lpstr>Fonts Used</vt:lpstr>
      </vt:variant>
      <vt:variant>
        <vt:i4>18</vt:i4>
      </vt:variant>
      <vt:variant>
        <vt:lpstr>Theme</vt:lpstr>
      </vt:variant>
      <vt:variant>
        <vt:i4>7</vt:i4>
      </vt:variant>
      <vt:variant>
        <vt:lpstr>Slide Titles</vt:lpstr>
      </vt:variant>
      <vt:variant>
        <vt:i4>44</vt:i4>
      </vt:variant>
    </vt:vector>
  </HeadingPairs>
  <TitlesOfParts>
    <vt:vector size="69" baseType="lpstr">
      <vt:lpstr>Abadi</vt:lpstr>
      <vt:lpstr>Aptos</vt:lpstr>
      <vt:lpstr>Aptos Display</vt:lpstr>
      <vt:lpstr>Arial</vt:lpstr>
      <vt:lpstr>Arial Nova</vt:lpstr>
      <vt:lpstr>Avenir Next LT Pro Light</vt:lpstr>
      <vt:lpstr>Calibri</vt:lpstr>
      <vt:lpstr>Calibri Light</vt:lpstr>
      <vt:lpstr>Century Gothic</vt:lpstr>
      <vt:lpstr>Corbel</vt:lpstr>
      <vt:lpstr>Courier New</vt:lpstr>
      <vt:lpstr>Franklin Gothic Medium</vt:lpstr>
      <vt:lpstr>Gill Sans MT</vt:lpstr>
      <vt:lpstr>Lucida Handwriting</vt:lpstr>
      <vt:lpstr>Rockwell Nova Light</vt:lpstr>
      <vt:lpstr>Tw Cen MT</vt:lpstr>
      <vt:lpstr>Wingdings</vt:lpstr>
      <vt:lpstr>Wingdings 3</vt:lpstr>
      <vt:lpstr>LeafVTI</vt:lpstr>
      <vt:lpstr>Office Theme</vt:lpstr>
      <vt:lpstr>Theme1</vt:lpstr>
      <vt:lpstr>Gallery</vt:lpstr>
      <vt:lpstr>1_Office Theme</vt:lpstr>
      <vt:lpstr>Ion</vt:lpstr>
      <vt:lpstr>1_Gallery</vt:lpstr>
      <vt:lpstr>Tools for Living your best life  A happiness Primer</vt:lpstr>
      <vt:lpstr>Gratitude </vt:lpstr>
      <vt:lpstr>Preparation</vt:lpstr>
      <vt:lpstr>Remember . . .</vt:lpstr>
      <vt:lpstr>Part One     Knowledge is Power</vt:lpstr>
      <vt:lpstr> Let’s Explore Brain Science   Activity: Mindful Moments </vt:lpstr>
      <vt:lpstr>Four Big Principles in Psychology</vt:lpstr>
      <vt:lpstr>What is Happiness?</vt:lpstr>
      <vt:lpstr>PowerPoint Presentation</vt:lpstr>
      <vt:lpstr>The Best Definition?</vt:lpstr>
      <vt:lpstr>The Best Definition and You?</vt:lpstr>
      <vt:lpstr>Activity</vt:lpstr>
      <vt:lpstr>     Flip the Happiness</vt:lpstr>
      <vt:lpstr>Part Two   Emotional Education and Managing Emotions</vt:lpstr>
      <vt:lpstr>  Just Say No. . . </vt:lpstr>
      <vt:lpstr>The Three-Step Emotional Change Technique  [We do not do toxic positivity]</vt:lpstr>
      <vt:lpstr>The Three-Step Emotional Change Technique </vt:lpstr>
      <vt:lpstr>The Three-Step Emotional Change Technique </vt:lpstr>
      <vt:lpstr>The Three-Step Emotional Change Technique </vt:lpstr>
      <vt:lpstr>Part Three    Happiness Tools</vt:lpstr>
      <vt:lpstr>Tool #1: Three Good Things</vt:lpstr>
      <vt:lpstr>Why?    This seems to be the way our brains are built</vt:lpstr>
      <vt:lpstr>Three Good Things</vt:lpstr>
      <vt:lpstr>Why Three Good Things Works</vt:lpstr>
      <vt:lpstr>PowerPoint Presentation</vt:lpstr>
      <vt:lpstr>The Opposite of Savoring</vt:lpstr>
      <vt:lpstr>PowerPoint Presentation</vt:lpstr>
      <vt:lpstr>PowerPoint Presentation</vt:lpstr>
      <vt:lpstr>Tool #3    Sleeping Well</vt:lpstr>
      <vt:lpstr>Understanding Sleep Problems</vt:lpstr>
      <vt:lpstr>Many Paths to Almost Sleep  (aka Relaxation)</vt:lpstr>
      <vt:lpstr>Tool #4: Coping with Triggers</vt:lpstr>
      <vt:lpstr>One Volunteer Please</vt:lpstr>
      <vt:lpstr>Automatic Thoughts Aren’t All That Positive</vt:lpstr>
      <vt:lpstr>Be Ready for Your ATs</vt:lpstr>
      <vt:lpstr>Bonus 1: Positive Distractions</vt:lpstr>
      <vt:lpstr>Conclusion:  The Magic of Intentionality</vt:lpstr>
      <vt:lpstr>Final Review</vt:lpstr>
      <vt:lpstr>  What do you want to  remember and Try?</vt:lpstr>
      <vt:lpstr>Bonus Tool Gratitude</vt:lpstr>
      <vt:lpstr>Gratitude Practices</vt:lpstr>
      <vt:lpstr>How Anxiety Works</vt:lpstr>
      <vt:lpstr>Five Steps to Being Calmer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153</cp:revision>
  <dcterms:created xsi:type="dcterms:W3CDTF">2020-07-24T22:22:05Z</dcterms:created>
  <dcterms:modified xsi:type="dcterms:W3CDTF">2025-09-27T19:17:33Z</dcterms:modified>
</cp:coreProperties>
</file>