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58" r:id="rId2"/>
    <p:sldMasterId id="2147483770" r:id="rId3"/>
    <p:sldMasterId id="2147483772" r:id="rId4"/>
    <p:sldMasterId id="2147483789" r:id="rId5"/>
    <p:sldMasterId id="2147483807" r:id="rId6"/>
  </p:sldMasterIdLst>
  <p:notesMasterIdLst>
    <p:notesMasterId r:id="rId43"/>
  </p:notesMasterIdLst>
  <p:sldIdLst>
    <p:sldId id="308" r:id="rId7"/>
    <p:sldId id="257" r:id="rId8"/>
    <p:sldId id="303" r:id="rId9"/>
    <p:sldId id="288" r:id="rId10"/>
    <p:sldId id="258" r:id="rId11"/>
    <p:sldId id="274" r:id="rId12"/>
    <p:sldId id="937" r:id="rId13"/>
    <p:sldId id="349" r:id="rId14"/>
    <p:sldId id="350" r:id="rId15"/>
    <p:sldId id="351" r:id="rId16"/>
    <p:sldId id="352" r:id="rId17"/>
    <p:sldId id="946" r:id="rId18"/>
    <p:sldId id="936" r:id="rId19"/>
    <p:sldId id="947" r:id="rId20"/>
    <p:sldId id="948" r:id="rId21"/>
    <p:sldId id="949" r:id="rId22"/>
    <p:sldId id="483" r:id="rId23"/>
    <p:sldId id="463" r:id="rId24"/>
    <p:sldId id="323" r:id="rId25"/>
    <p:sldId id="935" r:id="rId26"/>
    <p:sldId id="474" r:id="rId27"/>
    <p:sldId id="438" r:id="rId28"/>
    <p:sldId id="436" r:id="rId29"/>
    <p:sldId id="344" r:id="rId30"/>
    <p:sldId id="941" r:id="rId31"/>
    <p:sldId id="942" r:id="rId32"/>
    <p:sldId id="943" r:id="rId33"/>
    <p:sldId id="934" r:id="rId34"/>
    <p:sldId id="279" r:id="rId35"/>
    <p:sldId id="932" r:id="rId36"/>
    <p:sldId id="256" r:id="rId37"/>
    <p:sldId id="355" r:id="rId38"/>
    <p:sldId id="364" r:id="rId39"/>
    <p:sldId id="956" r:id="rId40"/>
    <p:sldId id="365" r:id="rId41"/>
    <p:sldId id="36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5A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9" autoAdjust="0"/>
    <p:restoredTop sz="94660"/>
  </p:normalViewPr>
  <p:slideViewPr>
    <p:cSldViewPr snapToGrid="0">
      <p:cViewPr varScale="1">
        <p:scale>
          <a:sx n="63" d="100"/>
          <a:sy n="63" d="100"/>
        </p:scale>
        <p:origin x="7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4/26/2025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a:t>
            </a:r>
            <a:r>
              <a:rPr lang="en-US" dirty="0" err="1"/>
              <a:t>Conoley</a:t>
            </a:r>
            <a:r>
              <a:rPr lang="en-US" baseline="0" dirty="0"/>
              <a:t> &amp; </a:t>
            </a:r>
            <a:r>
              <a:rPr lang="en-US" baseline="0" dirty="0" err="1"/>
              <a:t>Scheel</a:t>
            </a:r>
            <a:r>
              <a:rPr lang="en-US" baseline="0" dirty="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15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887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982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50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363634389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476671108"/>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74774668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86873586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390347679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8934033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3382708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29113650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394389690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8918357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2004986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804228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4250168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40681470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2641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927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8336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1629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9366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7329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0430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4265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1057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1402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043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4/26/2025</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114703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E9E201B7-EDC6-F5E7-2765-8F4187A7F326}"/>
              </a:ext>
            </a:extLst>
          </p:cNvPr>
          <p:cNvSpPr>
            <a:spLocks/>
          </p:cNvSpPr>
          <p:nvPr/>
        </p:nvSpPr>
        <p:spPr bwMode="auto">
          <a:xfrm>
            <a:off x="0" y="4324351"/>
            <a:ext cx="1744133" cy="778933"/>
          </a:xfrm>
          <a:custGeom>
            <a:avLst/>
            <a:gdLst>
              <a:gd name="T0" fmla="*/ 2147483646 w 372"/>
              <a:gd name="T1" fmla="*/ 2055961687 h 166"/>
              <a:gd name="T2" fmla="*/ 2147483646 w 372"/>
              <a:gd name="T3" fmla="*/ 2031189495 h 166"/>
              <a:gd name="T4" fmla="*/ 2147483646 w 372"/>
              <a:gd name="T5" fmla="*/ 2018805159 h 166"/>
              <a:gd name="T6" fmla="*/ 2147483646 w 372"/>
              <a:gd name="T7" fmla="*/ 1077521707 h 166"/>
              <a:gd name="T8" fmla="*/ 2147483646 w 372"/>
              <a:gd name="T9" fmla="*/ 966055643 h 166"/>
              <a:gd name="T10" fmla="*/ 2147483646 w 372"/>
              <a:gd name="T11" fmla="*/ 37156528 h 166"/>
              <a:gd name="T12" fmla="*/ 2147483646 w 372"/>
              <a:gd name="T13" fmla="*/ 24772192 h 166"/>
              <a:gd name="T14" fmla="*/ 2147483646 w 372"/>
              <a:gd name="T15" fmla="*/ 0 h 166"/>
              <a:gd name="T16" fmla="*/ 0 w 372"/>
              <a:gd name="T17" fmla="*/ 0 h 166"/>
              <a:gd name="T18" fmla="*/ 0 w 372"/>
              <a:gd name="T19" fmla="*/ 2055961687 h 166"/>
              <a:gd name="T20" fmla="*/ 2147483646 w 372"/>
              <a:gd name="T21" fmla="*/ 2055961687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ctrTitle"/>
          </p:nvPr>
        </p:nvSpPr>
        <p:spPr>
          <a:xfrm>
            <a:off x="2589214"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4" y="4777380"/>
            <a:ext cx="8915399" cy="1126283"/>
          </a:xfrm>
        </p:spPr>
        <p:txBody>
          <a:bodyPr/>
          <a:lstStyle>
            <a:lvl1pPr marL="0" indent="0" algn="l">
              <a:buNone/>
              <a:defRPr>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1AA7BFB7-32F1-8552-C824-48A349FE3A9A}"/>
              </a:ext>
            </a:extLst>
          </p:cNvPr>
          <p:cNvSpPr>
            <a:spLocks noGrp="1"/>
          </p:cNvSpPr>
          <p:nvPr>
            <p:ph type="dt" sz="half" idx="10"/>
          </p:nvPr>
        </p:nvSpPr>
        <p:spPr/>
        <p:txBody>
          <a:bodyPr/>
          <a:lstStyle>
            <a:lvl1pPr>
              <a:defRPr/>
            </a:lvl1pPr>
          </a:lstStyle>
          <a:p>
            <a:pPr>
              <a:defRPr/>
            </a:pPr>
            <a:fld id="{E9DC6D16-61C0-47EA-AA73-EE5B44488CA5}" type="datetimeFigureOut">
              <a:rPr lang="en-US"/>
              <a:pPr>
                <a:defRPr/>
              </a:pPr>
              <a:t>4/26/2025</a:t>
            </a:fld>
            <a:endParaRPr lang="en-US"/>
          </a:p>
        </p:txBody>
      </p:sp>
      <p:sp>
        <p:nvSpPr>
          <p:cNvPr id="6" name="Footer Placeholder 4">
            <a:extLst>
              <a:ext uri="{FF2B5EF4-FFF2-40B4-BE49-F238E27FC236}">
                <a16:creationId xmlns:a16="http://schemas.microsoft.com/office/drawing/2014/main" id="{A3E8D1AB-B955-A8A7-83ED-37FFF89963A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C2B774-C806-AFC9-5234-376F8CC2CAE8}"/>
              </a:ext>
            </a:extLst>
          </p:cNvPr>
          <p:cNvSpPr>
            <a:spLocks noGrp="1"/>
          </p:cNvSpPr>
          <p:nvPr>
            <p:ph type="sldNum" sz="quarter" idx="12"/>
          </p:nvPr>
        </p:nvSpPr>
        <p:spPr>
          <a:xfrm>
            <a:off x="531285" y="4529667"/>
            <a:ext cx="781049" cy="364067"/>
          </a:xfrm>
        </p:spPr>
        <p:txBody>
          <a:bodyPr/>
          <a:lstStyle>
            <a:lvl1pPr>
              <a:defRPr/>
            </a:lvl1pPr>
          </a:lstStyle>
          <a:p>
            <a:fld id="{4EBC6E0B-1FF6-4AA5-B766-72CD951EEF9B}" type="slidenum">
              <a:rPr lang="en-US" altLang="en-US"/>
              <a:pPr/>
              <a:t>‹#›</a:t>
            </a:fld>
            <a:endParaRPr lang="en-US" altLang="en-US"/>
          </a:p>
        </p:txBody>
      </p:sp>
    </p:spTree>
    <p:extLst>
      <p:ext uri="{BB962C8B-B14F-4D97-AF65-F5344CB8AC3E}">
        <p14:creationId xmlns:p14="http://schemas.microsoft.com/office/powerpoint/2010/main" val="17580832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D84F83F2-F349-A9E7-379F-F3465BFBFC62}"/>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187F323-1ECC-9046-BACB-63119E3461E8}"/>
              </a:ext>
            </a:extLst>
          </p:cNvPr>
          <p:cNvSpPr>
            <a:spLocks noGrp="1"/>
          </p:cNvSpPr>
          <p:nvPr>
            <p:ph type="dt" sz="half" idx="10"/>
          </p:nvPr>
        </p:nvSpPr>
        <p:spPr/>
        <p:txBody>
          <a:bodyPr/>
          <a:lstStyle>
            <a:lvl1pPr>
              <a:defRPr/>
            </a:lvl1pPr>
          </a:lstStyle>
          <a:p>
            <a:pPr>
              <a:defRPr/>
            </a:pPr>
            <a:fld id="{EBFCB4DA-57F1-410A-AEFF-8F5F574656D9}" type="datetimeFigureOut">
              <a:rPr lang="en-US"/>
              <a:pPr>
                <a:defRPr/>
              </a:pPr>
              <a:t>4/26/2025</a:t>
            </a:fld>
            <a:endParaRPr lang="en-US"/>
          </a:p>
        </p:txBody>
      </p:sp>
      <p:sp>
        <p:nvSpPr>
          <p:cNvPr id="6" name="Footer Placeholder 4">
            <a:extLst>
              <a:ext uri="{FF2B5EF4-FFF2-40B4-BE49-F238E27FC236}">
                <a16:creationId xmlns:a16="http://schemas.microsoft.com/office/drawing/2014/main" id="{190E531A-13FF-3E9D-E89B-6D04C467FE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FA81111-8C6E-30FD-5A63-54873F5A3369}"/>
              </a:ext>
            </a:extLst>
          </p:cNvPr>
          <p:cNvSpPr>
            <a:spLocks noGrp="1"/>
          </p:cNvSpPr>
          <p:nvPr>
            <p:ph type="sldNum" sz="quarter" idx="12"/>
          </p:nvPr>
        </p:nvSpPr>
        <p:spPr/>
        <p:txBody>
          <a:bodyPr/>
          <a:lstStyle>
            <a:lvl1pPr>
              <a:defRPr/>
            </a:lvl1pPr>
          </a:lstStyle>
          <a:p>
            <a:fld id="{101CE3B5-8D82-40E2-93F0-1E6E4FC3CFE5}" type="slidenum">
              <a:rPr lang="en-US" altLang="en-US"/>
              <a:pPr/>
              <a:t>‹#›</a:t>
            </a:fld>
            <a:endParaRPr lang="en-US" altLang="en-US"/>
          </a:p>
        </p:txBody>
      </p:sp>
    </p:spTree>
    <p:extLst>
      <p:ext uri="{BB962C8B-B14F-4D97-AF65-F5344CB8AC3E}">
        <p14:creationId xmlns:p14="http://schemas.microsoft.com/office/powerpoint/2010/main" val="17331038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B1BD744D-66E9-84C0-E266-450FF3AD8E20}"/>
              </a:ext>
            </a:extLst>
          </p:cNvPr>
          <p:cNvSpPr>
            <a:spLocks/>
          </p:cNvSpPr>
          <p:nvPr/>
        </p:nvSpPr>
        <p:spPr bwMode="auto">
          <a:xfrm flipV="1">
            <a:off x="-4233" y="31792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4" y="2058751"/>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4" y="3530129"/>
            <a:ext cx="8915399" cy="860400"/>
          </a:xfrm>
        </p:spPr>
        <p:txBody>
          <a:bodyPr/>
          <a:lstStyle>
            <a:lvl1pPr marL="0" indent="0" algn="l">
              <a:buNone/>
              <a:defRPr sz="2000">
                <a:solidFill>
                  <a:schemeClr val="tx1">
                    <a:lumMod val="65000"/>
                    <a:lumOff val="3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5" name="Date Placeholder 3">
            <a:extLst>
              <a:ext uri="{FF2B5EF4-FFF2-40B4-BE49-F238E27FC236}">
                <a16:creationId xmlns:a16="http://schemas.microsoft.com/office/drawing/2014/main" id="{72BBA87D-BB76-7926-0A0E-C2DBEF818C14}"/>
              </a:ext>
            </a:extLst>
          </p:cNvPr>
          <p:cNvSpPr>
            <a:spLocks noGrp="1"/>
          </p:cNvSpPr>
          <p:nvPr>
            <p:ph type="dt" sz="half" idx="10"/>
          </p:nvPr>
        </p:nvSpPr>
        <p:spPr/>
        <p:txBody>
          <a:bodyPr/>
          <a:lstStyle>
            <a:lvl1pPr>
              <a:defRPr/>
            </a:lvl1pPr>
          </a:lstStyle>
          <a:p>
            <a:pPr>
              <a:defRPr/>
            </a:pPr>
            <a:fld id="{25310102-2EBD-4314-A916-59C9B21F4ABF}" type="datetimeFigureOut">
              <a:rPr lang="en-US"/>
              <a:pPr>
                <a:defRPr/>
              </a:pPr>
              <a:t>4/26/2025</a:t>
            </a:fld>
            <a:endParaRPr lang="en-US"/>
          </a:p>
        </p:txBody>
      </p:sp>
      <p:sp>
        <p:nvSpPr>
          <p:cNvPr id="6" name="Footer Placeholder 4">
            <a:extLst>
              <a:ext uri="{FF2B5EF4-FFF2-40B4-BE49-F238E27FC236}">
                <a16:creationId xmlns:a16="http://schemas.microsoft.com/office/drawing/2014/main" id="{44E18C28-0282-BDA3-FA90-4B9908CA8F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B22B78B-82F4-F471-4C88-6F68E0D6443C}"/>
              </a:ext>
            </a:extLst>
          </p:cNvPr>
          <p:cNvSpPr>
            <a:spLocks noGrp="1"/>
          </p:cNvSpPr>
          <p:nvPr>
            <p:ph type="sldNum" sz="quarter" idx="12"/>
          </p:nvPr>
        </p:nvSpPr>
        <p:spPr>
          <a:xfrm>
            <a:off x="531285" y="3244851"/>
            <a:ext cx="781049" cy="364067"/>
          </a:xfrm>
        </p:spPr>
        <p:txBody>
          <a:bodyPr/>
          <a:lstStyle>
            <a:lvl1pPr>
              <a:defRPr/>
            </a:lvl1pPr>
          </a:lstStyle>
          <a:p>
            <a:fld id="{9F64E737-2956-49F8-B14D-F28B694F026B}" type="slidenum">
              <a:rPr lang="en-US" altLang="en-US"/>
              <a:pPr/>
              <a:t>‹#›</a:t>
            </a:fld>
            <a:endParaRPr lang="en-US" altLang="en-US"/>
          </a:p>
        </p:txBody>
      </p:sp>
    </p:spTree>
    <p:extLst>
      <p:ext uri="{BB962C8B-B14F-4D97-AF65-F5344CB8AC3E}">
        <p14:creationId xmlns:p14="http://schemas.microsoft.com/office/powerpoint/2010/main" val="4219646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42E76833-76E0-14F7-DB37-41FFDE130C17}"/>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1"/>
            <a:ext cx="4313864"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F907420-A0C0-D444-6651-D68C33253C22}"/>
              </a:ext>
            </a:extLst>
          </p:cNvPr>
          <p:cNvSpPr>
            <a:spLocks noGrp="1"/>
          </p:cNvSpPr>
          <p:nvPr>
            <p:ph type="dt" sz="half" idx="10"/>
          </p:nvPr>
        </p:nvSpPr>
        <p:spPr/>
        <p:txBody>
          <a:bodyPr/>
          <a:lstStyle>
            <a:lvl1pPr>
              <a:defRPr/>
            </a:lvl1pPr>
          </a:lstStyle>
          <a:p>
            <a:pPr>
              <a:defRPr/>
            </a:pPr>
            <a:fld id="{65E44A29-F84B-4755-B698-D58B91988937}" type="datetimeFigureOut">
              <a:rPr lang="en-US"/>
              <a:pPr>
                <a:defRPr/>
              </a:pPr>
              <a:t>4/26/2025</a:t>
            </a:fld>
            <a:endParaRPr lang="en-US"/>
          </a:p>
        </p:txBody>
      </p:sp>
      <p:sp>
        <p:nvSpPr>
          <p:cNvPr id="6" name="Footer Placeholder 5">
            <a:extLst>
              <a:ext uri="{FF2B5EF4-FFF2-40B4-BE49-F238E27FC236}">
                <a16:creationId xmlns:a16="http://schemas.microsoft.com/office/drawing/2014/main" id="{731D7DDC-B490-E473-4DAA-3BDC0852F4B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71A2B3F-B48C-5354-277F-42340A36B571}"/>
              </a:ext>
            </a:extLst>
          </p:cNvPr>
          <p:cNvSpPr>
            <a:spLocks noGrp="1"/>
          </p:cNvSpPr>
          <p:nvPr>
            <p:ph type="sldNum" sz="quarter" idx="12"/>
          </p:nvPr>
        </p:nvSpPr>
        <p:spPr/>
        <p:txBody>
          <a:bodyPr/>
          <a:lstStyle>
            <a:lvl1pPr>
              <a:defRPr/>
            </a:lvl1pPr>
          </a:lstStyle>
          <a:p>
            <a:fld id="{25A50E81-6035-4398-A4E5-BAED2F91AC52}" type="slidenum">
              <a:rPr lang="en-US" altLang="en-US"/>
              <a:pPr/>
              <a:t>‹#›</a:t>
            </a:fld>
            <a:endParaRPr lang="en-US" altLang="en-US"/>
          </a:p>
        </p:txBody>
      </p:sp>
    </p:spTree>
    <p:extLst>
      <p:ext uri="{BB962C8B-B14F-4D97-AF65-F5344CB8AC3E}">
        <p14:creationId xmlns:p14="http://schemas.microsoft.com/office/powerpoint/2010/main" val="3238987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503A2F12-2907-E52B-914C-420A433CD3E0}"/>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4" y="1972703"/>
            <a:ext cx="3992732" cy="576263"/>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7"/>
            <a:ext cx="4342893" cy="335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30" y="1969475"/>
            <a:ext cx="3999001" cy="576263"/>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9"/>
            <a:ext cx="4338675" cy="335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592DC45-F1BB-9D14-B139-9DA0C8211EB7}"/>
              </a:ext>
            </a:extLst>
          </p:cNvPr>
          <p:cNvSpPr>
            <a:spLocks noGrp="1"/>
          </p:cNvSpPr>
          <p:nvPr>
            <p:ph type="dt" sz="half" idx="10"/>
          </p:nvPr>
        </p:nvSpPr>
        <p:spPr/>
        <p:txBody>
          <a:bodyPr/>
          <a:lstStyle>
            <a:lvl1pPr>
              <a:defRPr/>
            </a:lvl1pPr>
          </a:lstStyle>
          <a:p>
            <a:pPr>
              <a:defRPr/>
            </a:pPr>
            <a:fld id="{AD6AF0F9-69A2-490D-9AC4-358324CB7C2A}" type="datetimeFigureOut">
              <a:rPr lang="en-US"/>
              <a:pPr>
                <a:defRPr/>
              </a:pPr>
              <a:t>4/26/2025</a:t>
            </a:fld>
            <a:endParaRPr lang="en-US"/>
          </a:p>
        </p:txBody>
      </p:sp>
      <p:sp>
        <p:nvSpPr>
          <p:cNvPr id="8" name="Footer Placeholder 7">
            <a:extLst>
              <a:ext uri="{FF2B5EF4-FFF2-40B4-BE49-F238E27FC236}">
                <a16:creationId xmlns:a16="http://schemas.microsoft.com/office/drawing/2014/main" id="{C312072F-B941-5026-45DD-AF812520149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7952081-B557-BE32-B1C5-B1383AFA7B45}"/>
              </a:ext>
            </a:extLst>
          </p:cNvPr>
          <p:cNvSpPr>
            <a:spLocks noGrp="1"/>
          </p:cNvSpPr>
          <p:nvPr>
            <p:ph type="sldNum" sz="quarter" idx="12"/>
          </p:nvPr>
        </p:nvSpPr>
        <p:spPr/>
        <p:txBody>
          <a:bodyPr/>
          <a:lstStyle>
            <a:lvl1pPr>
              <a:defRPr/>
            </a:lvl1pPr>
          </a:lstStyle>
          <a:p>
            <a:fld id="{05384D47-0374-4346-9FD6-1F34F9023D2B}" type="slidenum">
              <a:rPr lang="en-US" altLang="en-US"/>
              <a:pPr/>
              <a:t>‹#›</a:t>
            </a:fld>
            <a:endParaRPr lang="en-US" altLang="en-US"/>
          </a:p>
        </p:txBody>
      </p:sp>
    </p:spTree>
    <p:extLst>
      <p:ext uri="{BB962C8B-B14F-4D97-AF65-F5344CB8AC3E}">
        <p14:creationId xmlns:p14="http://schemas.microsoft.com/office/powerpoint/2010/main" val="651107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B70313D1-FC8C-21CB-E10F-47917289817C}"/>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id="{9F3A2A0B-ACDA-C418-216E-C0C9819E8B7A}"/>
              </a:ext>
            </a:extLst>
          </p:cNvPr>
          <p:cNvSpPr>
            <a:spLocks noGrp="1"/>
          </p:cNvSpPr>
          <p:nvPr>
            <p:ph type="dt" sz="half" idx="10"/>
          </p:nvPr>
        </p:nvSpPr>
        <p:spPr/>
        <p:txBody>
          <a:bodyPr/>
          <a:lstStyle>
            <a:lvl1pPr>
              <a:defRPr/>
            </a:lvl1pPr>
          </a:lstStyle>
          <a:p>
            <a:pPr>
              <a:defRPr/>
            </a:pPr>
            <a:fld id="{9D297814-1A32-4BB7-8395-691160EE0806}" type="datetimeFigureOut">
              <a:rPr lang="en-US"/>
              <a:pPr>
                <a:defRPr/>
              </a:pPr>
              <a:t>4/26/2025</a:t>
            </a:fld>
            <a:endParaRPr lang="en-US"/>
          </a:p>
        </p:txBody>
      </p:sp>
      <p:sp>
        <p:nvSpPr>
          <p:cNvPr id="5" name="Footer Placeholder 3">
            <a:extLst>
              <a:ext uri="{FF2B5EF4-FFF2-40B4-BE49-F238E27FC236}">
                <a16:creationId xmlns:a16="http://schemas.microsoft.com/office/drawing/2014/main" id="{203DD368-0768-D858-7B01-2BB5E8E968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ABF7377E-3397-FE75-ACCF-FEDCE4F36933}"/>
              </a:ext>
            </a:extLst>
          </p:cNvPr>
          <p:cNvSpPr>
            <a:spLocks noGrp="1"/>
          </p:cNvSpPr>
          <p:nvPr>
            <p:ph type="sldNum" sz="quarter" idx="12"/>
          </p:nvPr>
        </p:nvSpPr>
        <p:spPr/>
        <p:txBody>
          <a:bodyPr/>
          <a:lstStyle>
            <a:lvl1pPr>
              <a:defRPr/>
            </a:lvl1pPr>
          </a:lstStyle>
          <a:p>
            <a:fld id="{E3380545-3EA9-474E-93FC-B39C8B7A326F}" type="slidenum">
              <a:rPr lang="en-US" altLang="en-US"/>
              <a:pPr/>
              <a:t>‹#›</a:t>
            </a:fld>
            <a:endParaRPr lang="en-US" altLang="en-US"/>
          </a:p>
        </p:txBody>
      </p:sp>
    </p:spTree>
    <p:extLst>
      <p:ext uri="{BB962C8B-B14F-4D97-AF65-F5344CB8AC3E}">
        <p14:creationId xmlns:p14="http://schemas.microsoft.com/office/powerpoint/2010/main" val="288962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1840314A-F452-910A-3E7F-636B5EB6BB61}"/>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3" name="Date Placeholder 1">
            <a:extLst>
              <a:ext uri="{FF2B5EF4-FFF2-40B4-BE49-F238E27FC236}">
                <a16:creationId xmlns:a16="http://schemas.microsoft.com/office/drawing/2014/main" id="{4F50DDEE-270F-6C74-2967-F009E7CA980B}"/>
              </a:ext>
            </a:extLst>
          </p:cNvPr>
          <p:cNvSpPr>
            <a:spLocks noGrp="1"/>
          </p:cNvSpPr>
          <p:nvPr>
            <p:ph type="dt" sz="half" idx="10"/>
          </p:nvPr>
        </p:nvSpPr>
        <p:spPr/>
        <p:txBody>
          <a:bodyPr/>
          <a:lstStyle>
            <a:lvl1pPr>
              <a:defRPr/>
            </a:lvl1pPr>
          </a:lstStyle>
          <a:p>
            <a:pPr>
              <a:defRPr/>
            </a:pPr>
            <a:fld id="{BE736DE2-BD77-4CCA-87D9-293E68C7C4D2}" type="datetimeFigureOut">
              <a:rPr lang="en-US"/>
              <a:pPr>
                <a:defRPr/>
              </a:pPr>
              <a:t>4/26/2025</a:t>
            </a:fld>
            <a:endParaRPr lang="en-US"/>
          </a:p>
        </p:txBody>
      </p:sp>
      <p:sp>
        <p:nvSpPr>
          <p:cNvPr id="4" name="Footer Placeholder 2">
            <a:extLst>
              <a:ext uri="{FF2B5EF4-FFF2-40B4-BE49-F238E27FC236}">
                <a16:creationId xmlns:a16="http://schemas.microsoft.com/office/drawing/2014/main" id="{2E657D5D-4C29-949C-DECA-96D8B9F5A5B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03567D87-353F-9D2F-6A08-89E788778D81}"/>
              </a:ext>
            </a:extLst>
          </p:cNvPr>
          <p:cNvSpPr>
            <a:spLocks noGrp="1"/>
          </p:cNvSpPr>
          <p:nvPr>
            <p:ph type="sldNum" sz="quarter" idx="12"/>
          </p:nvPr>
        </p:nvSpPr>
        <p:spPr/>
        <p:txBody>
          <a:bodyPr/>
          <a:lstStyle>
            <a:lvl1pPr>
              <a:defRPr/>
            </a:lvl1pPr>
          </a:lstStyle>
          <a:p>
            <a:fld id="{CEB32AD1-BB46-4D7F-9CAB-F7E7F351928A}" type="slidenum">
              <a:rPr lang="en-US" altLang="en-US"/>
              <a:pPr/>
              <a:t>‹#›</a:t>
            </a:fld>
            <a:endParaRPr lang="en-US" altLang="en-US"/>
          </a:p>
        </p:txBody>
      </p:sp>
    </p:spTree>
    <p:extLst>
      <p:ext uri="{BB962C8B-B14F-4D97-AF65-F5344CB8AC3E}">
        <p14:creationId xmlns:p14="http://schemas.microsoft.com/office/powerpoint/2010/main" val="3218190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49C2B0D9-BC26-2FFA-E2D2-A962FB7DC1C0}"/>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4"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9"/>
            <a:ext cx="5181600" cy="5414963"/>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4" y="1598614"/>
            <a:ext cx="3505199" cy="4262436"/>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6" name="Date Placeholder 4">
            <a:extLst>
              <a:ext uri="{FF2B5EF4-FFF2-40B4-BE49-F238E27FC236}">
                <a16:creationId xmlns:a16="http://schemas.microsoft.com/office/drawing/2014/main" id="{4A340395-A8D3-9041-5C2D-626C635FB288}"/>
              </a:ext>
            </a:extLst>
          </p:cNvPr>
          <p:cNvSpPr>
            <a:spLocks noGrp="1"/>
          </p:cNvSpPr>
          <p:nvPr>
            <p:ph type="dt" sz="half" idx="10"/>
          </p:nvPr>
        </p:nvSpPr>
        <p:spPr/>
        <p:txBody>
          <a:bodyPr/>
          <a:lstStyle>
            <a:lvl1pPr>
              <a:defRPr/>
            </a:lvl1pPr>
          </a:lstStyle>
          <a:p>
            <a:pPr>
              <a:defRPr/>
            </a:pPr>
            <a:fld id="{9493931B-0251-485C-8CEF-CC980264F72C}" type="datetimeFigureOut">
              <a:rPr lang="en-US"/>
              <a:pPr>
                <a:defRPr/>
              </a:pPr>
              <a:t>4/26/2025</a:t>
            </a:fld>
            <a:endParaRPr lang="en-US"/>
          </a:p>
        </p:txBody>
      </p:sp>
      <p:sp>
        <p:nvSpPr>
          <p:cNvPr id="7" name="Footer Placeholder 5">
            <a:extLst>
              <a:ext uri="{FF2B5EF4-FFF2-40B4-BE49-F238E27FC236}">
                <a16:creationId xmlns:a16="http://schemas.microsoft.com/office/drawing/2014/main" id="{16499D7B-3B3E-415B-048A-2BE4A9B1C6F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565D532F-F067-1D66-D217-4185D5A0CC2D}"/>
              </a:ext>
            </a:extLst>
          </p:cNvPr>
          <p:cNvSpPr>
            <a:spLocks noGrp="1"/>
          </p:cNvSpPr>
          <p:nvPr>
            <p:ph type="sldNum" sz="quarter" idx="12"/>
          </p:nvPr>
        </p:nvSpPr>
        <p:spPr/>
        <p:txBody>
          <a:bodyPr/>
          <a:lstStyle>
            <a:lvl1pPr>
              <a:defRPr/>
            </a:lvl1pPr>
          </a:lstStyle>
          <a:p>
            <a:fld id="{89DD2329-4F9A-4295-9A3C-4433E13D610B}" type="slidenum">
              <a:rPr lang="en-US" altLang="en-US"/>
              <a:pPr/>
              <a:t>‹#›</a:t>
            </a:fld>
            <a:endParaRPr lang="en-US" altLang="en-US"/>
          </a:p>
        </p:txBody>
      </p:sp>
    </p:spTree>
    <p:extLst>
      <p:ext uri="{BB962C8B-B14F-4D97-AF65-F5344CB8AC3E}">
        <p14:creationId xmlns:p14="http://schemas.microsoft.com/office/powerpoint/2010/main" val="1480396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209DFDA-2A17-0E2E-AC9A-59AD3AE97559}"/>
              </a:ext>
            </a:extLst>
          </p:cNvPr>
          <p:cNvSpPr>
            <a:spLocks/>
          </p:cNvSpPr>
          <p:nvPr/>
        </p:nvSpPr>
        <p:spPr bwMode="auto">
          <a:xfrm flipV="1">
            <a:off x="-4233" y="4912784"/>
            <a:ext cx="1589617" cy="505883"/>
          </a:xfrm>
          <a:custGeom>
            <a:avLst/>
            <a:gdLst>
              <a:gd name="T0" fmla="*/ 153695052 w 9248"/>
              <a:gd name="T1" fmla="*/ 6767268 h 10000"/>
              <a:gd name="T2" fmla="*/ 131541522 w 9248"/>
              <a:gd name="T3" fmla="*/ 270635 h 10000"/>
              <a:gd name="T4" fmla="*/ 131059635 w 9248"/>
              <a:gd name="T5" fmla="*/ 135298 h 10000"/>
              <a:gd name="T6" fmla="*/ 129680236 w 9248"/>
              <a:gd name="T7" fmla="*/ 0 h 10000"/>
              <a:gd name="T8" fmla="*/ 120905198 w 9248"/>
              <a:gd name="T9" fmla="*/ 0 h 10000"/>
              <a:gd name="T10" fmla="*/ 0 w 9248"/>
              <a:gd name="T11" fmla="*/ 100772 h 10000"/>
              <a:gd name="T12" fmla="*/ 415496 w 9248"/>
              <a:gd name="T13" fmla="*/ 14395347 h 10000"/>
              <a:gd name="T14" fmla="*/ 120905198 w 9248"/>
              <a:gd name="T15" fmla="*/ 14346402 h 10000"/>
              <a:gd name="T16" fmla="*/ 129680236 w 9248"/>
              <a:gd name="T17" fmla="*/ 14346402 h 10000"/>
              <a:gd name="T18" fmla="*/ 131059635 w 9248"/>
              <a:gd name="T19" fmla="*/ 14211104 h 10000"/>
              <a:gd name="T20" fmla="*/ 131541522 w 9248"/>
              <a:gd name="T21" fmla="*/ 14075768 h 10000"/>
              <a:gd name="T22" fmla="*/ 153695052 w 9248"/>
              <a:gd name="T23" fmla="*/ 7579134 h 10000"/>
              <a:gd name="T24" fmla="*/ 153695052 w 9248"/>
              <a:gd name="T25" fmla="*/ 6767268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3" y="4800600"/>
            <a:ext cx="8915400" cy="566739"/>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1"/>
          </a:xfrm>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589213" y="5367339"/>
            <a:ext cx="8915400" cy="493712"/>
          </a:xfrm>
        </p:spPr>
        <p:txBody>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6" name="Date Placeholder 4">
            <a:extLst>
              <a:ext uri="{FF2B5EF4-FFF2-40B4-BE49-F238E27FC236}">
                <a16:creationId xmlns:a16="http://schemas.microsoft.com/office/drawing/2014/main" id="{AD636689-FD22-074B-C0C7-65E0686E134C}"/>
              </a:ext>
            </a:extLst>
          </p:cNvPr>
          <p:cNvSpPr>
            <a:spLocks noGrp="1"/>
          </p:cNvSpPr>
          <p:nvPr>
            <p:ph type="dt" sz="half" idx="10"/>
          </p:nvPr>
        </p:nvSpPr>
        <p:spPr/>
        <p:txBody>
          <a:bodyPr/>
          <a:lstStyle>
            <a:lvl1pPr>
              <a:defRPr/>
            </a:lvl1pPr>
          </a:lstStyle>
          <a:p>
            <a:pPr>
              <a:defRPr/>
            </a:pPr>
            <a:fld id="{9070C162-A6A2-4A50-A0EE-4952D36B4E24}" type="datetimeFigureOut">
              <a:rPr lang="en-US"/>
              <a:pPr>
                <a:defRPr/>
              </a:pPr>
              <a:t>4/26/2025</a:t>
            </a:fld>
            <a:endParaRPr lang="en-US"/>
          </a:p>
        </p:txBody>
      </p:sp>
      <p:sp>
        <p:nvSpPr>
          <p:cNvPr id="7" name="Footer Placeholder 5">
            <a:extLst>
              <a:ext uri="{FF2B5EF4-FFF2-40B4-BE49-F238E27FC236}">
                <a16:creationId xmlns:a16="http://schemas.microsoft.com/office/drawing/2014/main" id="{AFA462F5-596C-999A-825C-3B47415FE19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935F919C-0FDD-B00F-02C4-3EAE87875638}"/>
              </a:ext>
            </a:extLst>
          </p:cNvPr>
          <p:cNvSpPr>
            <a:spLocks noGrp="1"/>
          </p:cNvSpPr>
          <p:nvPr>
            <p:ph type="sldNum" sz="quarter" idx="12"/>
          </p:nvPr>
        </p:nvSpPr>
        <p:spPr>
          <a:xfrm>
            <a:off x="531285" y="4982633"/>
            <a:ext cx="781049" cy="366184"/>
          </a:xfrm>
        </p:spPr>
        <p:txBody>
          <a:bodyPr/>
          <a:lstStyle>
            <a:lvl1pPr>
              <a:defRPr/>
            </a:lvl1pPr>
          </a:lstStyle>
          <a:p>
            <a:fld id="{92857009-42E5-40E3-8A83-ECEE8A9DCF03}" type="slidenum">
              <a:rPr lang="en-US" altLang="en-US"/>
              <a:pPr/>
              <a:t>‹#›</a:t>
            </a:fld>
            <a:endParaRPr lang="en-US" altLang="en-US"/>
          </a:p>
        </p:txBody>
      </p:sp>
    </p:spTree>
    <p:extLst>
      <p:ext uri="{BB962C8B-B14F-4D97-AF65-F5344CB8AC3E}">
        <p14:creationId xmlns:p14="http://schemas.microsoft.com/office/powerpoint/2010/main" val="2584411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EE815925-D8D0-DBEE-D8BD-D5F0D68FC96B}"/>
              </a:ext>
            </a:extLst>
          </p:cNvPr>
          <p:cNvSpPr>
            <a:spLocks/>
          </p:cNvSpPr>
          <p:nvPr/>
        </p:nvSpPr>
        <p:spPr bwMode="auto">
          <a:xfrm flipV="1">
            <a:off x="-4233" y="31792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4"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4" y="4354047"/>
            <a:ext cx="8915399" cy="1555864"/>
          </a:xfrm>
        </p:spPr>
        <p:txBody>
          <a:bodyPr anchor="ctr"/>
          <a:lstStyle>
            <a:lvl1pPr marL="0" indent="0" algn="l">
              <a:buNone/>
              <a:defRPr sz="1800">
                <a:solidFill>
                  <a:schemeClr val="tx1">
                    <a:lumMod val="65000"/>
                    <a:lumOff val="3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5" name="Date Placeholder 3">
            <a:extLst>
              <a:ext uri="{FF2B5EF4-FFF2-40B4-BE49-F238E27FC236}">
                <a16:creationId xmlns:a16="http://schemas.microsoft.com/office/drawing/2014/main" id="{BE1D59DF-3F01-AB32-76BB-13F3F3ED3836}"/>
              </a:ext>
            </a:extLst>
          </p:cNvPr>
          <p:cNvSpPr>
            <a:spLocks noGrp="1"/>
          </p:cNvSpPr>
          <p:nvPr>
            <p:ph type="dt" sz="half" idx="10"/>
          </p:nvPr>
        </p:nvSpPr>
        <p:spPr/>
        <p:txBody>
          <a:bodyPr/>
          <a:lstStyle>
            <a:lvl1pPr>
              <a:defRPr/>
            </a:lvl1pPr>
          </a:lstStyle>
          <a:p>
            <a:pPr>
              <a:defRPr/>
            </a:pPr>
            <a:fld id="{CECAD416-9B6F-4615-A78D-76178A6A1F5E}" type="datetimeFigureOut">
              <a:rPr lang="en-US"/>
              <a:pPr>
                <a:defRPr/>
              </a:pPr>
              <a:t>4/26/2025</a:t>
            </a:fld>
            <a:endParaRPr lang="en-US"/>
          </a:p>
        </p:txBody>
      </p:sp>
      <p:sp>
        <p:nvSpPr>
          <p:cNvPr id="6" name="Footer Placeholder 4">
            <a:extLst>
              <a:ext uri="{FF2B5EF4-FFF2-40B4-BE49-F238E27FC236}">
                <a16:creationId xmlns:a16="http://schemas.microsoft.com/office/drawing/2014/main" id="{02847738-ABB5-C4FF-B325-43968185177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85247D-9E1B-A271-843B-5839DD6150EF}"/>
              </a:ext>
            </a:extLst>
          </p:cNvPr>
          <p:cNvSpPr>
            <a:spLocks noGrp="1"/>
          </p:cNvSpPr>
          <p:nvPr>
            <p:ph type="sldNum" sz="quarter" idx="12"/>
          </p:nvPr>
        </p:nvSpPr>
        <p:spPr>
          <a:xfrm>
            <a:off x="531285" y="3244851"/>
            <a:ext cx="781049" cy="364067"/>
          </a:xfrm>
        </p:spPr>
        <p:txBody>
          <a:bodyPr/>
          <a:lstStyle>
            <a:lvl1pPr>
              <a:defRPr/>
            </a:lvl1pPr>
          </a:lstStyle>
          <a:p>
            <a:fld id="{22CE643E-B8C5-479E-B04B-897078243812}" type="slidenum">
              <a:rPr lang="en-US" altLang="en-US"/>
              <a:pPr/>
              <a:t>‹#›</a:t>
            </a:fld>
            <a:endParaRPr lang="en-US" altLang="en-US"/>
          </a:p>
        </p:txBody>
      </p:sp>
    </p:spTree>
    <p:extLst>
      <p:ext uri="{BB962C8B-B14F-4D97-AF65-F5344CB8AC3E}">
        <p14:creationId xmlns:p14="http://schemas.microsoft.com/office/powerpoint/2010/main" val="8813727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C46DEAD6-9D39-71C8-BCB0-E2889D0F187F}"/>
              </a:ext>
            </a:extLst>
          </p:cNvPr>
          <p:cNvSpPr>
            <a:spLocks/>
          </p:cNvSpPr>
          <p:nvPr/>
        </p:nvSpPr>
        <p:spPr bwMode="auto">
          <a:xfrm flipV="1">
            <a:off x="-4233" y="31792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5" name="TextBox 36">
            <a:extLst>
              <a:ext uri="{FF2B5EF4-FFF2-40B4-BE49-F238E27FC236}">
                <a16:creationId xmlns:a16="http://schemas.microsoft.com/office/drawing/2014/main" id="{960DF3D4-A998-4C1E-7F0E-0DA566B66CB7}"/>
              </a:ext>
            </a:extLst>
          </p:cNvPr>
          <p:cNvSpPr txBox="1">
            <a:spLocks noChangeArrowheads="1"/>
          </p:cNvSpPr>
          <p:nvPr/>
        </p:nvSpPr>
        <p:spPr bwMode="auto">
          <a:xfrm>
            <a:off x="2468033" y="647700"/>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defRPr/>
            </a:pPr>
            <a:r>
              <a:rPr lang="en-US" altLang="en-US" sz="8000">
                <a:solidFill>
                  <a:schemeClr val="accent1"/>
                </a:solidFill>
                <a:latin typeface="Arial" panose="020B0604020202020204" pitchFamily="34" charset="0"/>
              </a:rPr>
              <a:t>“</a:t>
            </a:r>
          </a:p>
        </p:txBody>
      </p:sp>
      <p:sp>
        <p:nvSpPr>
          <p:cNvPr id="6" name="TextBox 37">
            <a:extLst>
              <a:ext uri="{FF2B5EF4-FFF2-40B4-BE49-F238E27FC236}">
                <a16:creationId xmlns:a16="http://schemas.microsoft.com/office/drawing/2014/main" id="{73D3215B-7EBA-462D-5805-A77EDD90DFC0}"/>
              </a:ext>
            </a:extLst>
          </p:cNvPr>
          <p:cNvSpPr txBox="1">
            <a:spLocks noChangeArrowheads="1"/>
          </p:cNvSpPr>
          <p:nvPr/>
        </p:nvSpPr>
        <p:spPr bwMode="auto">
          <a:xfrm>
            <a:off x="11114617" y="2906184"/>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defRPr/>
            </a:pPr>
            <a:r>
              <a:rPr lang="en-US" altLang="en-US" sz="8000">
                <a:solidFill>
                  <a:schemeClr val="accent1"/>
                </a:solidFill>
                <a:latin typeface="Arial" panose="020B0604020202020204" pitchFamily="34" charset="0"/>
              </a:rPr>
              <a:t>”</a:t>
            </a:r>
          </a:p>
        </p:txBody>
      </p:sp>
      <p:sp>
        <p:nvSpPr>
          <p:cNvPr id="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p:txBody>
      </p:sp>
      <p:sp>
        <p:nvSpPr>
          <p:cNvPr id="3" name="Text Placeholder 2"/>
          <p:cNvSpPr>
            <a:spLocks noGrp="1"/>
          </p:cNvSpPr>
          <p:nvPr>
            <p:ph type="body" idx="1"/>
          </p:nvPr>
        </p:nvSpPr>
        <p:spPr>
          <a:xfrm>
            <a:off x="2589214" y="4354047"/>
            <a:ext cx="8915399" cy="1555864"/>
          </a:xfrm>
        </p:spPr>
        <p:txBody>
          <a:bodyPr anchor="ctr"/>
          <a:lstStyle>
            <a:lvl1pPr marL="0" indent="0" algn="l">
              <a:buNone/>
              <a:defRPr sz="1800">
                <a:solidFill>
                  <a:schemeClr val="tx1">
                    <a:lumMod val="65000"/>
                    <a:lumOff val="3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5CCBDC49-3F4D-6F01-40F5-EA66087EB27D}"/>
              </a:ext>
            </a:extLst>
          </p:cNvPr>
          <p:cNvSpPr>
            <a:spLocks noGrp="1"/>
          </p:cNvSpPr>
          <p:nvPr>
            <p:ph type="dt" sz="half" idx="14"/>
          </p:nvPr>
        </p:nvSpPr>
        <p:spPr/>
        <p:txBody>
          <a:bodyPr/>
          <a:lstStyle>
            <a:lvl1pPr>
              <a:defRPr/>
            </a:lvl1pPr>
          </a:lstStyle>
          <a:p>
            <a:pPr>
              <a:defRPr/>
            </a:pPr>
            <a:fld id="{284A6C21-8C42-4C1E-9D94-ECD0065122B1}" type="datetimeFigureOut">
              <a:rPr lang="en-US"/>
              <a:pPr>
                <a:defRPr/>
              </a:pPr>
              <a:t>4/26/2025</a:t>
            </a:fld>
            <a:endParaRPr lang="en-US"/>
          </a:p>
        </p:txBody>
      </p:sp>
      <p:sp>
        <p:nvSpPr>
          <p:cNvPr id="8" name="Footer Placeholder 4">
            <a:extLst>
              <a:ext uri="{FF2B5EF4-FFF2-40B4-BE49-F238E27FC236}">
                <a16:creationId xmlns:a16="http://schemas.microsoft.com/office/drawing/2014/main" id="{4307EAE2-636B-8A7A-4FD4-1132FA36752F}"/>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E3EE430-E007-DB05-E3C1-8240B1A21DF5}"/>
              </a:ext>
            </a:extLst>
          </p:cNvPr>
          <p:cNvSpPr>
            <a:spLocks noGrp="1"/>
          </p:cNvSpPr>
          <p:nvPr>
            <p:ph type="sldNum" sz="quarter" idx="16"/>
          </p:nvPr>
        </p:nvSpPr>
        <p:spPr>
          <a:xfrm>
            <a:off x="531285" y="3244851"/>
            <a:ext cx="781049" cy="364067"/>
          </a:xfrm>
        </p:spPr>
        <p:txBody>
          <a:bodyPr/>
          <a:lstStyle>
            <a:lvl1pPr>
              <a:defRPr/>
            </a:lvl1pPr>
          </a:lstStyle>
          <a:p>
            <a:fld id="{F044B310-C750-47C0-B0F3-3EFAA6CD1B39}" type="slidenum">
              <a:rPr lang="en-US" altLang="en-US"/>
              <a:pPr/>
              <a:t>‹#›</a:t>
            </a:fld>
            <a:endParaRPr lang="en-US" altLang="en-US"/>
          </a:p>
        </p:txBody>
      </p:sp>
    </p:spTree>
    <p:extLst>
      <p:ext uri="{BB962C8B-B14F-4D97-AF65-F5344CB8AC3E}">
        <p14:creationId xmlns:p14="http://schemas.microsoft.com/office/powerpoint/2010/main" val="18021292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5708F201-2D8E-4B2E-302C-5BCD403A1739}"/>
              </a:ext>
            </a:extLst>
          </p:cNvPr>
          <p:cNvSpPr>
            <a:spLocks/>
          </p:cNvSpPr>
          <p:nvPr/>
        </p:nvSpPr>
        <p:spPr bwMode="auto">
          <a:xfrm flipV="1">
            <a:off x="-4233" y="4912784"/>
            <a:ext cx="1589617" cy="505883"/>
          </a:xfrm>
          <a:custGeom>
            <a:avLst/>
            <a:gdLst>
              <a:gd name="T0" fmla="*/ 153695052 w 9248"/>
              <a:gd name="T1" fmla="*/ 6767268 h 10000"/>
              <a:gd name="T2" fmla="*/ 131541522 w 9248"/>
              <a:gd name="T3" fmla="*/ 270635 h 10000"/>
              <a:gd name="T4" fmla="*/ 131059635 w 9248"/>
              <a:gd name="T5" fmla="*/ 135298 h 10000"/>
              <a:gd name="T6" fmla="*/ 129680236 w 9248"/>
              <a:gd name="T7" fmla="*/ 0 h 10000"/>
              <a:gd name="T8" fmla="*/ 120905198 w 9248"/>
              <a:gd name="T9" fmla="*/ 0 h 10000"/>
              <a:gd name="T10" fmla="*/ 0 w 9248"/>
              <a:gd name="T11" fmla="*/ 100772 h 10000"/>
              <a:gd name="T12" fmla="*/ 415496 w 9248"/>
              <a:gd name="T13" fmla="*/ 14395347 h 10000"/>
              <a:gd name="T14" fmla="*/ 120905198 w 9248"/>
              <a:gd name="T15" fmla="*/ 14346402 h 10000"/>
              <a:gd name="T16" fmla="*/ 129680236 w 9248"/>
              <a:gd name="T17" fmla="*/ 14346402 h 10000"/>
              <a:gd name="T18" fmla="*/ 131059635 w 9248"/>
              <a:gd name="T19" fmla="*/ 14211104 h 10000"/>
              <a:gd name="T20" fmla="*/ 131541522 w 9248"/>
              <a:gd name="T21" fmla="*/ 14075768 h 10000"/>
              <a:gd name="T22" fmla="*/ 153695052 w 9248"/>
              <a:gd name="T23" fmla="*/ 7579134 h 10000"/>
              <a:gd name="T24" fmla="*/ 153695052 w 9248"/>
              <a:gd name="T25" fmla="*/ 6767268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1"/>
            <a:ext cx="8915400" cy="729623"/>
          </a:xfrm>
        </p:spPr>
        <p:txBody>
          <a:bodyPr/>
          <a:lstStyle>
            <a:lvl1pPr>
              <a:buNone/>
              <a:defRPr lang="en-US">
                <a:solidFill>
                  <a:schemeClr val="tx1">
                    <a:lumMod val="65000"/>
                    <a:lumOff val="35000"/>
                  </a:schemeClr>
                </a:solidFill>
              </a:defRPr>
            </a:lvl1pPr>
          </a:lstStyle>
          <a:p>
            <a:pPr lvl="0"/>
            <a:r>
              <a:rPr lang="en-US"/>
              <a:t>Edit Master text styles</a:t>
            </a:r>
          </a:p>
        </p:txBody>
      </p:sp>
      <p:sp>
        <p:nvSpPr>
          <p:cNvPr id="5" name="Date Placeholder 4">
            <a:extLst>
              <a:ext uri="{FF2B5EF4-FFF2-40B4-BE49-F238E27FC236}">
                <a16:creationId xmlns:a16="http://schemas.microsoft.com/office/drawing/2014/main" id="{547EB879-D3F5-41FD-73EF-EBA5DBBE5968}"/>
              </a:ext>
            </a:extLst>
          </p:cNvPr>
          <p:cNvSpPr>
            <a:spLocks noGrp="1"/>
          </p:cNvSpPr>
          <p:nvPr>
            <p:ph type="dt" sz="half" idx="10"/>
          </p:nvPr>
        </p:nvSpPr>
        <p:spPr/>
        <p:txBody>
          <a:bodyPr/>
          <a:lstStyle>
            <a:lvl1pPr>
              <a:defRPr/>
            </a:lvl1pPr>
          </a:lstStyle>
          <a:p>
            <a:pPr>
              <a:defRPr/>
            </a:pPr>
            <a:fld id="{B259DBC9-4525-4304-B196-7D41FC778675}" type="datetimeFigureOut">
              <a:rPr lang="en-US"/>
              <a:pPr>
                <a:defRPr/>
              </a:pPr>
              <a:t>4/26/2025</a:t>
            </a:fld>
            <a:endParaRPr lang="en-US"/>
          </a:p>
        </p:txBody>
      </p:sp>
      <p:sp>
        <p:nvSpPr>
          <p:cNvPr id="6" name="Footer Placeholder 5">
            <a:extLst>
              <a:ext uri="{FF2B5EF4-FFF2-40B4-BE49-F238E27FC236}">
                <a16:creationId xmlns:a16="http://schemas.microsoft.com/office/drawing/2014/main" id="{CEB1A040-57F1-8455-6759-73D25F81D2E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E9BB0E4-092E-A1C1-B3E7-4D8D2CD082EB}"/>
              </a:ext>
            </a:extLst>
          </p:cNvPr>
          <p:cNvSpPr>
            <a:spLocks noGrp="1"/>
          </p:cNvSpPr>
          <p:nvPr>
            <p:ph type="sldNum" sz="quarter" idx="12"/>
          </p:nvPr>
        </p:nvSpPr>
        <p:spPr>
          <a:xfrm>
            <a:off x="531285" y="4982633"/>
            <a:ext cx="781049" cy="366184"/>
          </a:xfrm>
        </p:spPr>
        <p:txBody>
          <a:bodyPr/>
          <a:lstStyle>
            <a:lvl1pPr>
              <a:defRPr/>
            </a:lvl1pPr>
          </a:lstStyle>
          <a:p>
            <a:fld id="{2CD87BD9-FCDF-4A88-AFC1-B0ECA27A16C3}" type="slidenum">
              <a:rPr lang="en-US" altLang="en-US"/>
              <a:pPr/>
              <a:t>‹#›</a:t>
            </a:fld>
            <a:endParaRPr lang="en-US" altLang="en-US"/>
          </a:p>
        </p:txBody>
      </p:sp>
    </p:spTree>
    <p:extLst>
      <p:ext uri="{BB962C8B-B14F-4D97-AF65-F5344CB8AC3E}">
        <p14:creationId xmlns:p14="http://schemas.microsoft.com/office/powerpoint/2010/main" val="13574746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92D77D4F-8409-93B4-8AFE-E3743B45B534}"/>
              </a:ext>
            </a:extLst>
          </p:cNvPr>
          <p:cNvSpPr>
            <a:spLocks/>
          </p:cNvSpPr>
          <p:nvPr/>
        </p:nvSpPr>
        <p:spPr bwMode="auto">
          <a:xfrm flipV="1">
            <a:off x="-4233" y="4912784"/>
            <a:ext cx="1589617" cy="505883"/>
          </a:xfrm>
          <a:custGeom>
            <a:avLst/>
            <a:gdLst>
              <a:gd name="T0" fmla="*/ 153695052 w 9248"/>
              <a:gd name="T1" fmla="*/ 6767268 h 10000"/>
              <a:gd name="T2" fmla="*/ 131541522 w 9248"/>
              <a:gd name="T3" fmla="*/ 270635 h 10000"/>
              <a:gd name="T4" fmla="*/ 131059635 w 9248"/>
              <a:gd name="T5" fmla="*/ 135298 h 10000"/>
              <a:gd name="T6" fmla="*/ 129680236 w 9248"/>
              <a:gd name="T7" fmla="*/ 0 h 10000"/>
              <a:gd name="T8" fmla="*/ 120905198 w 9248"/>
              <a:gd name="T9" fmla="*/ 0 h 10000"/>
              <a:gd name="T10" fmla="*/ 0 w 9248"/>
              <a:gd name="T11" fmla="*/ 100772 h 10000"/>
              <a:gd name="T12" fmla="*/ 415496 w 9248"/>
              <a:gd name="T13" fmla="*/ 14395347 h 10000"/>
              <a:gd name="T14" fmla="*/ 120905198 w 9248"/>
              <a:gd name="T15" fmla="*/ 14346402 h 10000"/>
              <a:gd name="T16" fmla="*/ 129680236 w 9248"/>
              <a:gd name="T17" fmla="*/ 14346402 h 10000"/>
              <a:gd name="T18" fmla="*/ 131059635 w 9248"/>
              <a:gd name="T19" fmla="*/ 14211104 h 10000"/>
              <a:gd name="T20" fmla="*/ 131541522 w 9248"/>
              <a:gd name="T21" fmla="*/ 14075768 h 10000"/>
              <a:gd name="T22" fmla="*/ 153695052 w 9248"/>
              <a:gd name="T23" fmla="*/ 7579134 h 10000"/>
              <a:gd name="T24" fmla="*/ 153695052 w 9248"/>
              <a:gd name="T25" fmla="*/ 6767268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3" name="TextBox 36">
            <a:extLst>
              <a:ext uri="{FF2B5EF4-FFF2-40B4-BE49-F238E27FC236}">
                <a16:creationId xmlns:a16="http://schemas.microsoft.com/office/drawing/2014/main" id="{9AB15A93-FA30-E932-49E1-E1C0F8AADC4F}"/>
              </a:ext>
            </a:extLst>
          </p:cNvPr>
          <p:cNvSpPr txBox="1">
            <a:spLocks noChangeArrowheads="1"/>
          </p:cNvSpPr>
          <p:nvPr/>
        </p:nvSpPr>
        <p:spPr bwMode="auto">
          <a:xfrm>
            <a:off x="2468033" y="647700"/>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defRPr/>
            </a:pPr>
            <a:r>
              <a:rPr lang="en-US" altLang="en-US" sz="8000">
                <a:solidFill>
                  <a:schemeClr val="accent1"/>
                </a:solidFill>
                <a:latin typeface="Arial" panose="020B0604020202020204" pitchFamily="34" charset="0"/>
              </a:rPr>
              <a:t>“</a:t>
            </a:r>
          </a:p>
        </p:txBody>
      </p:sp>
      <p:sp>
        <p:nvSpPr>
          <p:cNvPr id="5" name="TextBox 37">
            <a:extLst>
              <a:ext uri="{FF2B5EF4-FFF2-40B4-BE49-F238E27FC236}">
                <a16:creationId xmlns:a16="http://schemas.microsoft.com/office/drawing/2014/main" id="{94EBBF40-9FB9-280E-59EE-BB7AE596E6FF}"/>
              </a:ext>
            </a:extLst>
          </p:cNvPr>
          <p:cNvSpPr txBox="1">
            <a:spLocks noChangeArrowheads="1"/>
          </p:cNvSpPr>
          <p:nvPr/>
        </p:nvSpPr>
        <p:spPr bwMode="auto">
          <a:xfrm>
            <a:off x="11114617" y="2906184"/>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defRPr/>
            </a:pPr>
            <a:r>
              <a:rPr lang="en-US" altLang="en-US" sz="8000">
                <a:solidFill>
                  <a:schemeClr val="accent1"/>
                </a:solidFill>
                <a:latin typeface="Arial" panose="020B0604020202020204" pitchFamily="34" charset="0"/>
              </a:rPr>
              <a:t>”</a:t>
            </a:r>
          </a:p>
        </p:txBody>
      </p:sp>
      <p:sp>
        <p:nvSpPr>
          <p:cNvPr id="12" name="Title 1"/>
          <p:cNvSpPr>
            <a:spLocks noGrp="1"/>
          </p:cNvSpPr>
          <p:nvPr>
            <p:ph type="title"/>
          </p:nvPr>
        </p:nvSpPr>
        <p:spPr>
          <a:xfrm>
            <a:off x="2849950" y="609600"/>
            <a:ext cx="839392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1"/>
            <a:ext cx="8915400" cy="729623"/>
          </a:xfrm>
        </p:spPr>
        <p:txBody>
          <a:bodyPr/>
          <a:lstStyle>
            <a:lvl1pPr>
              <a:buNone/>
              <a:defRPr lang="en-US">
                <a:solidFill>
                  <a:schemeClr val="tx1">
                    <a:lumMod val="65000"/>
                    <a:lumOff val="35000"/>
                  </a:schemeClr>
                </a:solidFill>
              </a:defRPr>
            </a:lvl1pPr>
          </a:lstStyle>
          <a:p>
            <a:pPr lvl="0"/>
            <a:r>
              <a:rPr lang="en-US"/>
              <a:t>Edit Master text styles</a:t>
            </a:r>
          </a:p>
        </p:txBody>
      </p:sp>
      <p:sp>
        <p:nvSpPr>
          <p:cNvPr id="6" name="Date Placeholder 4">
            <a:extLst>
              <a:ext uri="{FF2B5EF4-FFF2-40B4-BE49-F238E27FC236}">
                <a16:creationId xmlns:a16="http://schemas.microsoft.com/office/drawing/2014/main" id="{08C54239-AB23-F097-8B27-280B561B641B}"/>
              </a:ext>
            </a:extLst>
          </p:cNvPr>
          <p:cNvSpPr>
            <a:spLocks noGrp="1"/>
          </p:cNvSpPr>
          <p:nvPr>
            <p:ph type="dt" sz="half" idx="14"/>
          </p:nvPr>
        </p:nvSpPr>
        <p:spPr/>
        <p:txBody>
          <a:bodyPr/>
          <a:lstStyle>
            <a:lvl1pPr>
              <a:defRPr/>
            </a:lvl1pPr>
          </a:lstStyle>
          <a:p>
            <a:pPr>
              <a:defRPr/>
            </a:pPr>
            <a:fld id="{B5EE65B3-64F3-4266-A453-83BADBF3496E}" type="datetimeFigureOut">
              <a:rPr lang="en-US"/>
              <a:pPr>
                <a:defRPr/>
              </a:pPr>
              <a:t>4/26/2025</a:t>
            </a:fld>
            <a:endParaRPr lang="en-US"/>
          </a:p>
        </p:txBody>
      </p:sp>
      <p:sp>
        <p:nvSpPr>
          <p:cNvPr id="7" name="Footer Placeholder 5">
            <a:extLst>
              <a:ext uri="{FF2B5EF4-FFF2-40B4-BE49-F238E27FC236}">
                <a16:creationId xmlns:a16="http://schemas.microsoft.com/office/drawing/2014/main" id="{B26002A2-2365-2197-D4BA-F45FBDC7E4CA}"/>
              </a:ext>
            </a:extLst>
          </p:cNvPr>
          <p:cNvSpPr>
            <a:spLocks noGrp="1"/>
          </p:cNvSpPr>
          <p:nvPr>
            <p:ph type="ftr" sz="quarter" idx="15"/>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7D1BBFB7-0F7F-04B2-908B-DCF2193718B3}"/>
              </a:ext>
            </a:extLst>
          </p:cNvPr>
          <p:cNvSpPr>
            <a:spLocks noGrp="1"/>
          </p:cNvSpPr>
          <p:nvPr>
            <p:ph type="sldNum" sz="quarter" idx="16"/>
          </p:nvPr>
        </p:nvSpPr>
        <p:spPr>
          <a:xfrm>
            <a:off x="531285" y="4982633"/>
            <a:ext cx="781049" cy="366184"/>
          </a:xfrm>
        </p:spPr>
        <p:txBody>
          <a:bodyPr/>
          <a:lstStyle>
            <a:lvl1pPr>
              <a:defRPr/>
            </a:lvl1pPr>
          </a:lstStyle>
          <a:p>
            <a:fld id="{43C3199D-CCBB-4043-9578-E33F577CCCA8}" type="slidenum">
              <a:rPr lang="en-US" altLang="en-US"/>
              <a:pPr/>
              <a:t>‹#›</a:t>
            </a:fld>
            <a:endParaRPr lang="en-US" altLang="en-US"/>
          </a:p>
        </p:txBody>
      </p:sp>
    </p:spTree>
    <p:extLst>
      <p:ext uri="{BB962C8B-B14F-4D97-AF65-F5344CB8AC3E}">
        <p14:creationId xmlns:p14="http://schemas.microsoft.com/office/powerpoint/2010/main" val="2101682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0A3E0ED9-8C7A-52E7-166A-081CFB0EA079}"/>
              </a:ext>
            </a:extLst>
          </p:cNvPr>
          <p:cNvSpPr>
            <a:spLocks/>
          </p:cNvSpPr>
          <p:nvPr/>
        </p:nvSpPr>
        <p:spPr bwMode="auto">
          <a:xfrm flipV="1">
            <a:off x="-4233" y="4912784"/>
            <a:ext cx="1589617" cy="505883"/>
          </a:xfrm>
          <a:custGeom>
            <a:avLst/>
            <a:gdLst>
              <a:gd name="T0" fmla="*/ 153695052 w 9248"/>
              <a:gd name="T1" fmla="*/ 6767268 h 10000"/>
              <a:gd name="T2" fmla="*/ 131541522 w 9248"/>
              <a:gd name="T3" fmla="*/ 270635 h 10000"/>
              <a:gd name="T4" fmla="*/ 131059635 w 9248"/>
              <a:gd name="T5" fmla="*/ 135298 h 10000"/>
              <a:gd name="T6" fmla="*/ 129680236 w 9248"/>
              <a:gd name="T7" fmla="*/ 0 h 10000"/>
              <a:gd name="T8" fmla="*/ 120905198 w 9248"/>
              <a:gd name="T9" fmla="*/ 0 h 10000"/>
              <a:gd name="T10" fmla="*/ 0 w 9248"/>
              <a:gd name="T11" fmla="*/ 100772 h 10000"/>
              <a:gd name="T12" fmla="*/ 415496 w 9248"/>
              <a:gd name="T13" fmla="*/ 14395347 h 10000"/>
              <a:gd name="T14" fmla="*/ 120905198 w 9248"/>
              <a:gd name="T15" fmla="*/ 14346402 h 10000"/>
              <a:gd name="T16" fmla="*/ 129680236 w 9248"/>
              <a:gd name="T17" fmla="*/ 14346402 h 10000"/>
              <a:gd name="T18" fmla="*/ 131059635 w 9248"/>
              <a:gd name="T19" fmla="*/ 14211104 h 10000"/>
              <a:gd name="T20" fmla="*/ 131541522 w 9248"/>
              <a:gd name="T21" fmla="*/ 14075768 h 10000"/>
              <a:gd name="T22" fmla="*/ 153695052 w 9248"/>
              <a:gd name="T23" fmla="*/ 7579134 h 10000"/>
              <a:gd name="T24" fmla="*/ 153695052 w 9248"/>
              <a:gd name="T25" fmla="*/ 6767268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89214"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1"/>
            <a:ext cx="8915400" cy="729623"/>
          </a:xfrm>
        </p:spPr>
        <p:txBody>
          <a:bodyPr/>
          <a:lstStyle>
            <a:lvl1pPr>
              <a:buNone/>
              <a:defRPr lang="en-US">
                <a:solidFill>
                  <a:schemeClr val="tx1">
                    <a:lumMod val="65000"/>
                    <a:lumOff val="35000"/>
                  </a:schemeClr>
                </a:solidFill>
              </a:defRPr>
            </a:lvl1pPr>
          </a:lstStyle>
          <a:p>
            <a:pPr lvl="0"/>
            <a:r>
              <a:rPr lang="en-US"/>
              <a:t>Edit Master text styles</a:t>
            </a:r>
          </a:p>
        </p:txBody>
      </p:sp>
      <p:sp>
        <p:nvSpPr>
          <p:cNvPr id="5" name="Date Placeholder 4">
            <a:extLst>
              <a:ext uri="{FF2B5EF4-FFF2-40B4-BE49-F238E27FC236}">
                <a16:creationId xmlns:a16="http://schemas.microsoft.com/office/drawing/2014/main" id="{83B6243D-969B-8480-A53B-43F283BF7DF4}"/>
              </a:ext>
            </a:extLst>
          </p:cNvPr>
          <p:cNvSpPr>
            <a:spLocks noGrp="1"/>
          </p:cNvSpPr>
          <p:nvPr>
            <p:ph type="dt" sz="half" idx="14"/>
          </p:nvPr>
        </p:nvSpPr>
        <p:spPr/>
        <p:txBody>
          <a:bodyPr/>
          <a:lstStyle>
            <a:lvl1pPr>
              <a:defRPr/>
            </a:lvl1pPr>
          </a:lstStyle>
          <a:p>
            <a:pPr>
              <a:defRPr/>
            </a:pPr>
            <a:fld id="{F1E0DED6-8E97-498A-AD60-5EC9B75B9BDC}" type="datetimeFigureOut">
              <a:rPr lang="en-US"/>
              <a:pPr>
                <a:defRPr/>
              </a:pPr>
              <a:t>4/26/2025</a:t>
            </a:fld>
            <a:endParaRPr lang="en-US"/>
          </a:p>
        </p:txBody>
      </p:sp>
      <p:sp>
        <p:nvSpPr>
          <p:cNvPr id="6" name="Footer Placeholder 5">
            <a:extLst>
              <a:ext uri="{FF2B5EF4-FFF2-40B4-BE49-F238E27FC236}">
                <a16:creationId xmlns:a16="http://schemas.microsoft.com/office/drawing/2014/main" id="{75855BED-1F8D-72FD-D480-BE8D765E493D}"/>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725D213C-05CE-FE0F-551F-AC654CD1BB28}"/>
              </a:ext>
            </a:extLst>
          </p:cNvPr>
          <p:cNvSpPr>
            <a:spLocks noGrp="1"/>
          </p:cNvSpPr>
          <p:nvPr>
            <p:ph type="sldNum" sz="quarter" idx="16"/>
          </p:nvPr>
        </p:nvSpPr>
        <p:spPr>
          <a:xfrm>
            <a:off x="531285" y="4982633"/>
            <a:ext cx="781049" cy="366184"/>
          </a:xfrm>
        </p:spPr>
        <p:txBody>
          <a:bodyPr/>
          <a:lstStyle>
            <a:lvl1pPr>
              <a:defRPr/>
            </a:lvl1pPr>
          </a:lstStyle>
          <a:p>
            <a:fld id="{CE4797A4-D967-4EDF-ADEF-36F09A01995E}" type="slidenum">
              <a:rPr lang="en-US" altLang="en-US"/>
              <a:pPr/>
              <a:t>‹#›</a:t>
            </a:fld>
            <a:endParaRPr lang="en-US" altLang="en-US"/>
          </a:p>
        </p:txBody>
      </p:sp>
    </p:spTree>
    <p:extLst>
      <p:ext uri="{BB962C8B-B14F-4D97-AF65-F5344CB8AC3E}">
        <p14:creationId xmlns:p14="http://schemas.microsoft.com/office/powerpoint/2010/main" val="36736127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C0CC038B-EAF8-036E-4CD5-CA71818E5CE7}"/>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CBB3C241-6F13-C530-6F71-FCF1B17884FA}"/>
              </a:ext>
            </a:extLst>
          </p:cNvPr>
          <p:cNvSpPr>
            <a:spLocks noGrp="1"/>
          </p:cNvSpPr>
          <p:nvPr>
            <p:ph type="dt" sz="half" idx="10"/>
          </p:nvPr>
        </p:nvSpPr>
        <p:spPr/>
        <p:txBody>
          <a:bodyPr/>
          <a:lstStyle>
            <a:lvl1pPr>
              <a:defRPr/>
            </a:lvl1pPr>
          </a:lstStyle>
          <a:p>
            <a:pPr>
              <a:defRPr/>
            </a:pPr>
            <a:fld id="{21D6E0C9-11A8-4A8F-AB86-5C045205A78A}" type="datetimeFigureOut">
              <a:rPr lang="en-US"/>
              <a:pPr>
                <a:defRPr/>
              </a:pPr>
              <a:t>4/26/2025</a:t>
            </a:fld>
            <a:endParaRPr lang="en-US"/>
          </a:p>
        </p:txBody>
      </p:sp>
      <p:sp>
        <p:nvSpPr>
          <p:cNvPr id="6" name="Footer Placeholder 4">
            <a:extLst>
              <a:ext uri="{FF2B5EF4-FFF2-40B4-BE49-F238E27FC236}">
                <a16:creationId xmlns:a16="http://schemas.microsoft.com/office/drawing/2014/main" id="{CDBE7125-EED9-A606-6CDF-DF82C65BC3F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8C7CEA2-5A52-B97B-28C9-56E1F620E773}"/>
              </a:ext>
            </a:extLst>
          </p:cNvPr>
          <p:cNvSpPr>
            <a:spLocks noGrp="1"/>
          </p:cNvSpPr>
          <p:nvPr>
            <p:ph type="sldNum" sz="quarter" idx="12"/>
          </p:nvPr>
        </p:nvSpPr>
        <p:spPr/>
        <p:txBody>
          <a:bodyPr/>
          <a:lstStyle>
            <a:lvl1pPr>
              <a:defRPr/>
            </a:lvl1pPr>
          </a:lstStyle>
          <a:p>
            <a:fld id="{15F23D7D-544C-4B2B-BA21-8FAAF9A87B07}" type="slidenum">
              <a:rPr lang="en-US" altLang="en-US"/>
              <a:pPr/>
              <a:t>‹#›</a:t>
            </a:fld>
            <a:endParaRPr lang="en-US" altLang="en-US"/>
          </a:p>
        </p:txBody>
      </p:sp>
    </p:spTree>
    <p:extLst>
      <p:ext uri="{BB962C8B-B14F-4D97-AF65-F5344CB8AC3E}">
        <p14:creationId xmlns:p14="http://schemas.microsoft.com/office/powerpoint/2010/main" val="1036748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BE31901E-9466-1D45-1E9E-47AC8ED4D28D}"/>
              </a:ext>
            </a:extLst>
          </p:cNvPr>
          <p:cNvSpPr>
            <a:spLocks/>
          </p:cNvSpPr>
          <p:nvPr/>
        </p:nvSpPr>
        <p:spPr bwMode="auto">
          <a:xfrm flipV="1">
            <a:off x="-4233" y="715434"/>
            <a:ext cx="1589617" cy="505884"/>
          </a:xfrm>
          <a:custGeom>
            <a:avLst/>
            <a:gdLst>
              <a:gd name="T0" fmla="*/ 153695052 w 9248"/>
              <a:gd name="T1" fmla="*/ 6767286 h 10000"/>
              <a:gd name="T2" fmla="*/ 131541522 w 9248"/>
              <a:gd name="T3" fmla="*/ 270635 h 10000"/>
              <a:gd name="T4" fmla="*/ 131059635 w 9248"/>
              <a:gd name="T5" fmla="*/ 135299 h 10000"/>
              <a:gd name="T6" fmla="*/ 129680236 w 9248"/>
              <a:gd name="T7" fmla="*/ 0 h 10000"/>
              <a:gd name="T8" fmla="*/ 120905198 w 9248"/>
              <a:gd name="T9" fmla="*/ 0 h 10000"/>
              <a:gd name="T10" fmla="*/ 0 w 9248"/>
              <a:gd name="T11" fmla="*/ 100772 h 10000"/>
              <a:gd name="T12" fmla="*/ 415496 w 9248"/>
              <a:gd name="T13" fmla="*/ 14395422 h 10000"/>
              <a:gd name="T14" fmla="*/ 120905198 w 9248"/>
              <a:gd name="T15" fmla="*/ 14346478 h 10000"/>
              <a:gd name="T16" fmla="*/ 129680236 w 9248"/>
              <a:gd name="T17" fmla="*/ 14346478 h 10000"/>
              <a:gd name="T18" fmla="*/ 131059635 w 9248"/>
              <a:gd name="T19" fmla="*/ 14211180 h 10000"/>
              <a:gd name="T20" fmla="*/ 131541522 w 9248"/>
              <a:gd name="T21" fmla="*/ 14075843 h 10000"/>
              <a:gd name="T22" fmla="*/ 153695052 w 9248"/>
              <a:gd name="T23" fmla="*/ 7579192 h 10000"/>
              <a:gd name="T24" fmla="*/ 153695052 w 9248"/>
              <a:gd name="T25" fmla="*/ 676728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Vertical Title 1"/>
          <p:cNvSpPr>
            <a:spLocks noGrp="1"/>
          </p:cNvSpPr>
          <p:nvPr>
            <p:ph type="title" orient="vert"/>
          </p:nvPr>
        </p:nvSpPr>
        <p:spPr>
          <a:xfrm>
            <a:off x="9294813" y="627406"/>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6"/>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8A7EE14-DA5C-1C28-CC89-C329A3F9F57F}"/>
              </a:ext>
            </a:extLst>
          </p:cNvPr>
          <p:cNvSpPr>
            <a:spLocks noGrp="1"/>
          </p:cNvSpPr>
          <p:nvPr>
            <p:ph type="dt" sz="half" idx="10"/>
          </p:nvPr>
        </p:nvSpPr>
        <p:spPr/>
        <p:txBody>
          <a:bodyPr/>
          <a:lstStyle>
            <a:lvl1pPr>
              <a:defRPr/>
            </a:lvl1pPr>
          </a:lstStyle>
          <a:p>
            <a:pPr>
              <a:defRPr/>
            </a:pPr>
            <a:fld id="{93BB6E90-55B6-45A2-A39E-9B881D070902}" type="datetimeFigureOut">
              <a:rPr lang="en-US"/>
              <a:pPr>
                <a:defRPr/>
              </a:pPr>
              <a:t>4/26/2025</a:t>
            </a:fld>
            <a:endParaRPr lang="en-US"/>
          </a:p>
        </p:txBody>
      </p:sp>
      <p:sp>
        <p:nvSpPr>
          <p:cNvPr id="6" name="Footer Placeholder 4">
            <a:extLst>
              <a:ext uri="{FF2B5EF4-FFF2-40B4-BE49-F238E27FC236}">
                <a16:creationId xmlns:a16="http://schemas.microsoft.com/office/drawing/2014/main" id="{8C0079A5-3E6B-7D61-3B1C-227D3FFB76E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73EED9A-D5DB-579F-17C3-5B662BAF0F94}"/>
              </a:ext>
            </a:extLst>
          </p:cNvPr>
          <p:cNvSpPr>
            <a:spLocks noGrp="1"/>
          </p:cNvSpPr>
          <p:nvPr>
            <p:ph type="sldNum" sz="quarter" idx="12"/>
          </p:nvPr>
        </p:nvSpPr>
        <p:spPr/>
        <p:txBody>
          <a:bodyPr/>
          <a:lstStyle>
            <a:lvl1pPr>
              <a:defRPr/>
            </a:lvl1pPr>
          </a:lstStyle>
          <a:p>
            <a:fld id="{978F0ADF-6943-43A9-AD2C-E51341873B8E}" type="slidenum">
              <a:rPr lang="en-US" altLang="en-US"/>
              <a:pPr/>
              <a:t>‹#›</a:t>
            </a:fld>
            <a:endParaRPr lang="en-US" altLang="en-US"/>
          </a:p>
        </p:txBody>
      </p:sp>
    </p:spTree>
    <p:extLst>
      <p:ext uri="{BB962C8B-B14F-4D97-AF65-F5344CB8AC3E}">
        <p14:creationId xmlns:p14="http://schemas.microsoft.com/office/powerpoint/2010/main" val="24639592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27416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13968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03949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9145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83791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81400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18050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5972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829634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13867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081816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052930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5986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142111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4/26/2025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3005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1352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09528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138227657"/>
      </p:ext>
    </p:extLst>
  </p:cSld>
  <p:clrMapOvr>
    <a:masterClrMapping/>
  </p:clrMapOvr>
  <p:hf sldNum="0"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2521881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69961019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57965456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9411376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12926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2568443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3324835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79000677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1248967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2227839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89744984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6197564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2233759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7D15900-9A35-4DA0-A4C0-F5BCB462F7AF}"/>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9D4D78C-5EAB-4400-982B-F2B4716CA337}"/>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6FDEEA0-4398-40D6-A92E-8284CD2A2F91}"/>
              </a:ext>
            </a:extLst>
          </p:cNvPr>
          <p:cNvSpPr>
            <a:spLocks noGrp="1"/>
          </p:cNvSpPr>
          <p:nvPr>
            <p:ph type="sldNum" sz="quarter" idx="16"/>
          </p:nvPr>
        </p:nvSpPr>
        <p:spPr/>
        <p:txBody>
          <a:bodyPr/>
          <a:lstStyle>
            <a:lvl1pPr>
              <a:defRPr/>
            </a:lvl1pPr>
          </a:lstStyle>
          <a:p>
            <a:pPr>
              <a:defRPr/>
            </a:pPr>
            <a:fld id="{D4A91DD1-6865-4E8F-998B-D1CB1680E0CE}" type="slidenum">
              <a:rPr lang="en-US" altLang="en-US"/>
              <a:pPr>
                <a:defRPr/>
              </a:pPr>
              <a:t>‹#›</a:t>
            </a:fld>
            <a:endParaRPr lang="en-US" altLang="en-US"/>
          </a:p>
        </p:txBody>
      </p:sp>
    </p:spTree>
    <p:extLst>
      <p:ext uri="{BB962C8B-B14F-4D97-AF65-F5344CB8AC3E}">
        <p14:creationId xmlns:p14="http://schemas.microsoft.com/office/powerpoint/2010/main" val="7181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2.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4.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theme" Target="../theme/theme5.xml"/><Relationship Id="rId3" Type="http://schemas.openxmlformats.org/officeDocument/2006/relationships/slideLayout" Target="../slideLayouts/slideLayout45.xml"/><Relationship Id="rId21" Type="http://schemas.openxmlformats.org/officeDocument/2006/relationships/image" Target="../media/image6.png"/><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image" Target="../media/image5.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image" Target="../media/image4.png"/><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6" Type="http://schemas.openxmlformats.org/officeDocument/2006/relationships/theme" Target="../theme/theme6.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64735823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4/26/2025</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894695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4897330"/>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grpSp>
        <p:nvGrpSpPr>
          <p:cNvPr id="1026" name="Group 22">
            <a:extLst>
              <a:ext uri="{FF2B5EF4-FFF2-40B4-BE49-F238E27FC236}">
                <a16:creationId xmlns:a16="http://schemas.microsoft.com/office/drawing/2014/main" id="{513AF67D-7DCA-38B0-CF18-9A0A46BE56AF}"/>
              </a:ext>
            </a:extLst>
          </p:cNvPr>
          <p:cNvGrpSpPr>
            <a:grpSpLocks/>
          </p:cNvGrpSpPr>
          <p:nvPr/>
        </p:nvGrpSpPr>
        <p:grpSpPr bwMode="auto">
          <a:xfrm>
            <a:off x="1" y="228600"/>
            <a:ext cx="2851151" cy="6637867"/>
            <a:chOff x="2487613" y="285750"/>
            <a:chExt cx="2428875" cy="5654676"/>
          </a:xfrm>
        </p:grpSpPr>
        <p:sp>
          <p:nvSpPr>
            <p:cNvPr id="1046" name="Freeform 11">
              <a:extLst>
                <a:ext uri="{FF2B5EF4-FFF2-40B4-BE49-F238E27FC236}">
                  <a16:creationId xmlns:a16="http://schemas.microsoft.com/office/drawing/2014/main" id="{2975140E-C038-90A2-D5B6-66C03182F40B}"/>
                </a:ext>
              </a:extLst>
            </p:cNvPr>
            <p:cNvSpPr>
              <a:spLocks/>
            </p:cNvSpPr>
            <p:nvPr/>
          </p:nvSpPr>
          <p:spPr bwMode="auto">
            <a:xfrm>
              <a:off x="2487613" y="2284413"/>
              <a:ext cx="85725" cy="533400"/>
            </a:xfrm>
            <a:custGeom>
              <a:avLst/>
              <a:gdLst>
                <a:gd name="T0" fmla="*/ 334035256 w 22"/>
                <a:gd name="T1" fmla="*/ 2092026176 h 136"/>
                <a:gd name="T2" fmla="*/ 258117975 w 22"/>
                <a:gd name="T3" fmla="*/ 1230604787 h 136"/>
                <a:gd name="T4" fmla="*/ 0 w 22"/>
                <a:gd name="T5" fmla="*/ 0 h 136"/>
                <a:gd name="T6" fmla="*/ 0 w 22"/>
                <a:gd name="T7" fmla="*/ 538388859 h 136"/>
                <a:gd name="T8" fmla="*/ 303669123 w 22"/>
                <a:gd name="T9" fmla="*/ 1907434478 h 136"/>
                <a:gd name="T10" fmla="*/ 334035256 w 22"/>
                <a:gd name="T11" fmla="*/ 209202617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7" name="Freeform 12">
              <a:extLst>
                <a:ext uri="{FF2B5EF4-FFF2-40B4-BE49-F238E27FC236}">
                  <a16:creationId xmlns:a16="http://schemas.microsoft.com/office/drawing/2014/main" id="{74E4F02A-5799-DECE-D0C5-46695D3FC3D8}"/>
                </a:ext>
              </a:extLst>
            </p:cNvPr>
            <p:cNvSpPr>
              <a:spLocks/>
            </p:cNvSpPr>
            <p:nvPr/>
          </p:nvSpPr>
          <p:spPr bwMode="auto">
            <a:xfrm>
              <a:off x="2597151" y="2779713"/>
              <a:ext cx="550863" cy="1978025"/>
            </a:xfrm>
            <a:custGeom>
              <a:avLst/>
              <a:gdLst>
                <a:gd name="T0" fmla="*/ 1331463414 w 140"/>
                <a:gd name="T1" fmla="*/ 2147483646 h 504"/>
                <a:gd name="T2" fmla="*/ 2147483646 w 140"/>
                <a:gd name="T3" fmla="*/ 2147483646 h 504"/>
                <a:gd name="T4" fmla="*/ 2147483646 w 140"/>
                <a:gd name="T5" fmla="*/ 2147483646 h 504"/>
                <a:gd name="T6" fmla="*/ 1470804210 w 140"/>
                <a:gd name="T7" fmla="*/ 2147483646 h 504"/>
                <a:gd name="T8" fmla="*/ 0 w 140"/>
                <a:gd name="T9" fmla="*/ 0 h 504"/>
                <a:gd name="T10" fmla="*/ 92891241 w 140"/>
                <a:gd name="T11" fmla="*/ 939577574 h 504"/>
                <a:gd name="T12" fmla="*/ 1331463414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8" name="Freeform 13">
              <a:extLst>
                <a:ext uri="{FF2B5EF4-FFF2-40B4-BE49-F238E27FC236}">
                  <a16:creationId xmlns:a16="http://schemas.microsoft.com/office/drawing/2014/main" id="{C6690500-9FB1-E16A-BFC3-D0BFCD27A456}"/>
                </a:ext>
              </a:extLst>
            </p:cNvPr>
            <p:cNvSpPr>
              <a:spLocks/>
            </p:cNvSpPr>
            <p:nvPr/>
          </p:nvSpPr>
          <p:spPr bwMode="auto">
            <a:xfrm>
              <a:off x="3175001" y="4730750"/>
              <a:ext cx="519113" cy="1209675"/>
            </a:xfrm>
            <a:custGeom>
              <a:avLst/>
              <a:gdLst>
                <a:gd name="T0" fmla="*/ 123725864 w 132"/>
                <a:gd name="T1" fmla="*/ 339357040 h 308"/>
                <a:gd name="T2" fmla="*/ 0 w 132"/>
                <a:gd name="T3" fmla="*/ 0 h 308"/>
                <a:gd name="T4" fmla="*/ 0 w 132"/>
                <a:gd name="T5" fmla="*/ 447336244 h 308"/>
                <a:gd name="T6" fmla="*/ 1051683611 w 132"/>
                <a:gd name="T7" fmla="*/ 2147483646 h 308"/>
                <a:gd name="T8" fmla="*/ 1902309252 w 132"/>
                <a:gd name="T9" fmla="*/ 2147483646 h 308"/>
                <a:gd name="T10" fmla="*/ 2041502324 w 132"/>
                <a:gd name="T11" fmla="*/ 2147483646 h 308"/>
                <a:gd name="T12" fmla="*/ 1190876683 w 132"/>
                <a:gd name="T13" fmla="*/ 2147483646 h 308"/>
                <a:gd name="T14" fmla="*/ 123725864 w 132"/>
                <a:gd name="T15" fmla="*/ 339357040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9" name="Freeform 14">
              <a:extLst>
                <a:ext uri="{FF2B5EF4-FFF2-40B4-BE49-F238E27FC236}">
                  <a16:creationId xmlns:a16="http://schemas.microsoft.com/office/drawing/2014/main" id="{9ADFBBF9-157F-73AD-A58F-3E81A4414830}"/>
                </a:ext>
              </a:extLst>
            </p:cNvPr>
            <p:cNvSpPr>
              <a:spLocks/>
            </p:cNvSpPr>
            <p:nvPr/>
          </p:nvSpPr>
          <p:spPr bwMode="auto">
            <a:xfrm>
              <a:off x="3305176" y="5630863"/>
              <a:ext cx="146050" cy="309563"/>
            </a:xfrm>
            <a:custGeom>
              <a:avLst/>
              <a:gdLst>
                <a:gd name="T0" fmla="*/ 436271086 w 37"/>
                <a:gd name="T1" fmla="*/ 1213028493 h 79"/>
                <a:gd name="T2" fmla="*/ 576502770 w 37"/>
                <a:gd name="T3" fmla="*/ 1213028493 h 79"/>
                <a:gd name="T4" fmla="*/ 0 w 37"/>
                <a:gd name="T5" fmla="*/ 0 h 79"/>
                <a:gd name="T6" fmla="*/ 436271086 w 37"/>
                <a:gd name="T7" fmla="*/ 1213028493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0" name="Freeform 15">
              <a:extLst>
                <a:ext uri="{FF2B5EF4-FFF2-40B4-BE49-F238E27FC236}">
                  <a16:creationId xmlns:a16="http://schemas.microsoft.com/office/drawing/2014/main" id="{8D8B9F36-FAB0-D891-0F12-BC5D405C6EC4}"/>
                </a:ext>
              </a:extLst>
            </p:cNvPr>
            <p:cNvSpPr>
              <a:spLocks/>
            </p:cNvSpPr>
            <p:nvPr/>
          </p:nvSpPr>
          <p:spPr bwMode="auto">
            <a:xfrm>
              <a:off x="2573338" y="2817813"/>
              <a:ext cx="700088" cy="2835275"/>
            </a:xfrm>
            <a:custGeom>
              <a:avLst/>
              <a:gdLst>
                <a:gd name="T0" fmla="*/ 2147483646 w 178"/>
                <a:gd name="T1" fmla="*/ 2147483646 h 722"/>
                <a:gd name="T2" fmla="*/ 1794416005 w 178"/>
                <a:gd name="T3" fmla="*/ 2147483646 h 722"/>
                <a:gd name="T4" fmla="*/ 618763733 w 178"/>
                <a:gd name="T5" fmla="*/ 2147483646 h 722"/>
                <a:gd name="T6" fmla="*/ 185629513 w 178"/>
                <a:gd name="T7" fmla="*/ 786478582 h 722"/>
                <a:gd name="T8" fmla="*/ 0 w 178"/>
                <a:gd name="T9" fmla="*/ 0 h 722"/>
                <a:gd name="T10" fmla="*/ 510482144 w 178"/>
                <a:gd name="T11" fmla="*/ 2147483646 h 722"/>
                <a:gd name="T12" fmla="*/ 1655192887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1" name="Freeform 16">
              <a:extLst>
                <a:ext uri="{FF2B5EF4-FFF2-40B4-BE49-F238E27FC236}">
                  <a16:creationId xmlns:a16="http://schemas.microsoft.com/office/drawing/2014/main" id="{C8A1430F-D785-EABC-9BB6-2C9D974CB05C}"/>
                </a:ext>
              </a:extLst>
            </p:cNvPr>
            <p:cNvSpPr>
              <a:spLocks/>
            </p:cNvSpPr>
            <p:nvPr/>
          </p:nvSpPr>
          <p:spPr bwMode="auto">
            <a:xfrm>
              <a:off x="2506663" y="285750"/>
              <a:ext cx="90488" cy="2493963"/>
            </a:xfrm>
            <a:custGeom>
              <a:avLst/>
              <a:gdLst>
                <a:gd name="T0" fmla="*/ 170263008 w 23"/>
                <a:gd name="T1" fmla="*/ 2147483646 h 635"/>
                <a:gd name="T2" fmla="*/ 185740390 w 23"/>
                <a:gd name="T3" fmla="*/ 2147483646 h 635"/>
                <a:gd name="T4" fmla="*/ 340526015 w 23"/>
                <a:gd name="T5" fmla="*/ 2147483646 h 635"/>
                <a:gd name="T6" fmla="*/ 356003398 w 23"/>
                <a:gd name="T7" fmla="*/ 2147483646 h 635"/>
                <a:gd name="T8" fmla="*/ 263131235 w 23"/>
                <a:gd name="T9" fmla="*/ 2147483646 h 635"/>
                <a:gd name="T10" fmla="*/ 77390846 w 23"/>
                <a:gd name="T11" fmla="*/ 2147483646 h 635"/>
                <a:gd name="T12" fmla="*/ 232176471 w 23"/>
                <a:gd name="T13" fmla="*/ 0 h 635"/>
                <a:gd name="T14" fmla="*/ 185740390 w 23"/>
                <a:gd name="T15" fmla="*/ 0 h 635"/>
                <a:gd name="T16" fmla="*/ 15477382 w 23"/>
                <a:gd name="T17" fmla="*/ 2147483646 h 635"/>
                <a:gd name="T18" fmla="*/ 170263008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2" name="Freeform 17">
              <a:extLst>
                <a:ext uri="{FF2B5EF4-FFF2-40B4-BE49-F238E27FC236}">
                  <a16:creationId xmlns:a16="http://schemas.microsoft.com/office/drawing/2014/main" id="{87C0BBF2-85BE-3E14-0704-111A22F3FC2A}"/>
                </a:ext>
              </a:extLst>
            </p:cNvPr>
            <p:cNvSpPr>
              <a:spLocks/>
            </p:cNvSpPr>
            <p:nvPr/>
          </p:nvSpPr>
          <p:spPr bwMode="auto">
            <a:xfrm>
              <a:off x="2554288" y="2598738"/>
              <a:ext cx="66675" cy="420688"/>
            </a:xfrm>
            <a:custGeom>
              <a:avLst/>
              <a:gdLst>
                <a:gd name="T0" fmla="*/ 0 w 17"/>
                <a:gd name="T1" fmla="*/ 0 h 107"/>
                <a:gd name="T2" fmla="*/ 76911574 w 17"/>
                <a:gd name="T3" fmla="*/ 865646159 h 107"/>
                <a:gd name="T4" fmla="*/ 261503272 w 17"/>
                <a:gd name="T5" fmla="*/ 1654003676 h 107"/>
                <a:gd name="T6" fmla="*/ 169209384 w 17"/>
                <a:gd name="T7" fmla="*/ 711068875 h 107"/>
                <a:gd name="T8" fmla="*/ 153827069 w 17"/>
                <a:gd name="T9" fmla="*/ 664694903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3" name="Freeform 18">
              <a:extLst>
                <a:ext uri="{FF2B5EF4-FFF2-40B4-BE49-F238E27FC236}">
                  <a16:creationId xmlns:a16="http://schemas.microsoft.com/office/drawing/2014/main" id="{DD26B7A9-E3E2-4933-7A25-20F73DB6A321}"/>
                </a:ext>
              </a:extLst>
            </p:cNvPr>
            <p:cNvSpPr>
              <a:spLocks/>
            </p:cNvSpPr>
            <p:nvPr/>
          </p:nvSpPr>
          <p:spPr bwMode="auto">
            <a:xfrm>
              <a:off x="3143251" y="4757738"/>
              <a:ext cx="161925" cy="873125"/>
            </a:xfrm>
            <a:custGeom>
              <a:avLst/>
              <a:gdLst>
                <a:gd name="T0" fmla="*/ 0 w 41"/>
                <a:gd name="T1" fmla="*/ 0 h 222"/>
                <a:gd name="T2" fmla="*/ 77988609 w 41"/>
                <a:gd name="T3" fmla="*/ 1438567829 h 222"/>
                <a:gd name="T4" fmla="*/ 265162061 w 41"/>
                <a:gd name="T5" fmla="*/ 2147483646 h 222"/>
                <a:gd name="T6" fmla="*/ 374342954 w 41"/>
                <a:gd name="T7" fmla="*/ 2147483646 h 222"/>
                <a:gd name="T8" fmla="*/ 639505015 w 41"/>
                <a:gd name="T9" fmla="*/ 2147483646 h 222"/>
                <a:gd name="T10" fmla="*/ 592712640 w 41"/>
                <a:gd name="T11" fmla="*/ 2147483646 h 222"/>
                <a:gd name="T12" fmla="*/ 202769594 w 41"/>
                <a:gd name="T13" fmla="*/ 1423099358 h 222"/>
                <a:gd name="T14" fmla="*/ 124780985 w 41"/>
                <a:gd name="T15" fmla="*/ 340306368 h 222"/>
                <a:gd name="T16" fmla="*/ 109184843 w 41"/>
                <a:gd name="T17" fmla="*/ 278432483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4" name="Freeform 19">
              <a:extLst>
                <a:ext uri="{FF2B5EF4-FFF2-40B4-BE49-F238E27FC236}">
                  <a16:creationId xmlns:a16="http://schemas.microsoft.com/office/drawing/2014/main" id="{C4C227CC-D0EC-3563-4AA8-2CFDBC749221}"/>
                </a:ext>
              </a:extLst>
            </p:cNvPr>
            <p:cNvSpPr>
              <a:spLocks/>
            </p:cNvSpPr>
            <p:nvPr/>
          </p:nvSpPr>
          <p:spPr bwMode="auto">
            <a:xfrm>
              <a:off x="3148013" y="1282700"/>
              <a:ext cx="1768475" cy="3448050"/>
            </a:xfrm>
            <a:custGeom>
              <a:avLst/>
              <a:gdLst>
                <a:gd name="T0" fmla="*/ 108112772 w 450"/>
                <a:gd name="T1" fmla="*/ 2147483646 h 878"/>
                <a:gd name="T2" fmla="*/ 772222294 w 450"/>
                <a:gd name="T3" fmla="*/ 2147483646 h 878"/>
                <a:gd name="T4" fmla="*/ 2147483646 w 450"/>
                <a:gd name="T5" fmla="*/ 2147483646 h 878"/>
                <a:gd name="T6" fmla="*/ 2147483646 w 450"/>
                <a:gd name="T7" fmla="*/ 2147483646 h 878"/>
                <a:gd name="T8" fmla="*/ 2147483646 w 450"/>
                <a:gd name="T9" fmla="*/ 1372614510 h 878"/>
                <a:gd name="T10" fmla="*/ 2147483646 w 450"/>
                <a:gd name="T11" fmla="*/ 678594305 h 878"/>
                <a:gd name="T12" fmla="*/ 2147483646 w 450"/>
                <a:gd name="T13" fmla="*/ 15421973 h 878"/>
                <a:gd name="T14" fmla="*/ 2147483646 w 450"/>
                <a:gd name="T15" fmla="*/ 0 h 878"/>
                <a:gd name="T16" fmla="*/ 2147483646 w 450"/>
                <a:gd name="T17" fmla="*/ 663172332 h 878"/>
                <a:gd name="T18" fmla="*/ 2147483646 w 450"/>
                <a:gd name="T19" fmla="*/ 1357188610 h 878"/>
                <a:gd name="T20" fmla="*/ 2147483646 w 450"/>
                <a:gd name="T21" fmla="*/ 2147483646 h 878"/>
                <a:gd name="T22" fmla="*/ 2147483646 w 450"/>
                <a:gd name="T23" fmla="*/ 2147483646 h 878"/>
                <a:gd name="T24" fmla="*/ 695002815 w 450"/>
                <a:gd name="T25" fmla="*/ 2147483646 h 878"/>
                <a:gd name="T26" fmla="*/ 0 w 450"/>
                <a:gd name="T27" fmla="*/ 2147483646 h 878"/>
                <a:gd name="T28" fmla="*/ 0 w 450"/>
                <a:gd name="T29" fmla="*/ 2147483646 h 878"/>
                <a:gd name="T30" fmla="*/ 108112772 w 450"/>
                <a:gd name="T31" fmla="*/ 2147483646 h 878"/>
                <a:gd name="T32" fmla="*/ 108112772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5" name="Freeform 20">
              <a:extLst>
                <a:ext uri="{FF2B5EF4-FFF2-40B4-BE49-F238E27FC236}">
                  <a16:creationId xmlns:a16="http://schemas.microsoft.com/office/drawing/2014/main" id="{E999F021-B7A7-51A6-EA38-F6A79375E8A6}"/>
                </a:ext>
              </a:extLst>
            </p:cNvPr>
            <p:cNvSpPr>
              <a:spLocks/>
            </p:cNvSpPr>
            <p:nvPr/>
          </p:nvSpPr>
          <p:spPr bwMode="auto">
            <a:xfrm>
              <a:off x="3273426" y="5653088"/>
              <a:ext cx="138113" cy="287338"/>
            </a:xfrm>
            <a:custGeom>
              <a:avLst/>
              <a:gdLst>
                <a:gd name="T0" fmla="*/ 0 w 35"/>
                <a:gd name="T1" fmla="*/ 0 h 73"/>
                <a:gd name="T2" fmla="*/ 404860502 w 35"/>
                <a:gd name="T3" fmla="*/ 1131001729 h 73"/>
                <a:gd name="T4" fmla="*/ 545005736 w 35"/>
                <a:gd name="T5" fmla="*/ 1131001729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6" name="Freeform 21">
              <a:extLst>
                <a:ext uri="{FF2B5EF4-FFF2-40B4-BE49-F238E27FC236}">
                  <a16:creationId xmlns:a16="http://schemas.microsoft.com/office/drawing/2014/main" id="{33A557BC-4290-5F32-F13F-EA185245837B}"/>
                </a:ext>
              </a:extLst>
            </p:cNvPr>
            <p:cNvSpPr>
              <a:spLocks/>
            </p:cNvSpPr>
            <p:nvPr/>
          </p:nvSpPr>
          <p:spPr bwMode="auto">
            <a:xfrm>
              <a:off x="3143251" y="4656138"/>
              <a:ext cx="31750" cy="188913"/>
            </a:xfrm>
            <a:custGeom>
              <a:avLst/>
              <a:gdLst>
                <a:gd name="T0" fmla="*/ 110255844 w 8"/>
                <a:gd name="T1" fmla="*/ 681543004 h 48"/>
                <a:gd name="T2" fmla="*/ 126007813 w 8"/>
                <a:gd name="T3" fmla="*/ 743502533 h 48"/>
                <a:gd name="T4" fmla="*/ 126007813 w 8"/>
                <a:gd name="T5" fmla="*/ 294302840 h 48"/>
                <a:gd name="T6" fmla="*/ 15751969 w 8"/>
                <a:gd name="T7" fmla="*/ 0 h 48"/>
                <a:gd name="T8" fmla="*/ 0 w 8"/>
                <a:gd name="T9" fmla="*/ 402731031 h 48"/>
                <a:gd name="T10" fmla="*/ 110255844 w 8"/>
                <a:gd name="T11" fmla="*/ 68154300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57" name="Freeform 22">
              <a:extLst>
                <a:ext uri="{FF2B5EF4-FFF2-40B4-BE49-F238E27FC236}">
                  <a16:creationId xmlns:a16="http://schemas.microsoft.com/office/drawing/2014/main" id="{166713A0-B868-175B-C328-3B09DBAA56AE}"/>
                </a:ext>
              </a:extLst>
            </p:cNvPr>
            <p:cNvSpPr>
              <a:spLocks/>
            </p:cNvSpPr>
            <p:nvPr/>
          </p:nvSpPr>
          <p:spPr bwMode="auto">
            <a:xfrm>
              <a:off x="3211513" y="5410200"/>
              <a:ext cx="203200" cy="530225"/>
            </a:xfrm>
            <a:custGeom>
              <a:avLst/>
              <a:gdLst>
                <a:gd name="T0" fmla="*/ 106891015 w 52"/>
                <a:gd name="T1" fmla="*/ 277669014 h 135"/>
                <a:gd name="T2" fmla="*/ 0 w 52"/>
                <a:gd name="T3" fmla="*/ 0 h 135"/>
                <a:gd name="T4" fmla="*/ 183239508 w 52"/>
                <a:gd name="T5" fmla="*/ 740445466 h 135"/>
                <a:gd name="T6" fmla="*/ 244320646 w 52"/>
                <a:gd name="T7" fmla="*/ 956412000 h 135"/>
                <a:gd name="T8" fmla="*/ 778771815 w 52"/>
                <a:gd name="T9" fmla="*/ 2082507782 h 135"/>
                <a:gd name="T10" fmla="*/ 794043077 w 52"/>
                <a:gd name="T11" fmla="*/ 2082507782 h 135"/>
                <a:gd name="T12" fmla="*/ 366482923 w 52"/>
                <a:gd name="T13" fmla="*/ 863854353 h 135"/>
                <a:gd name="T14" fmla="*/ 106891015 w 52"/>
                <a:gd name="T15" fmla="*/ 277669014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grpSp>
      <p:grpSp>
        <p:nvGrpSpPr>
          <p:cNvPr id="1027" name="Group 9">
            <a:extLst>
              <a:ext uri="{FF2B5EF4-FFF2-40B4-BE49-F238E27FC236}">
                <a16:creationId xmlns:a16="http://schemas.microsoft.com/office/drawing/2014/main" id="{A39174FF-5C14-CDDE-431F-D90B3BBFF1C4}"/>
              </a:ext>
            </a:extLst>
          </p:cNvPr>
          <p:cNvGrpSpPr>
            <a:grpSpLocks/>
          </p:cNvGrpSpPr>
          <p:nvPr/>
        </p:nvGrpSpPr>
        <p:grpSpPr bwMode="auto">
          <a:xfrm>
            <a:off x="27518" y="1"/>
            <a:ext cx="2355849" cy="6853767"/>
            <a:chOff x="6627813" y="194833"/>
            <a:chExt cx="1952625" cy="5678918"/>
          </a:xfrm>
        </p:grpSpPr>
        <p:sp>
          <p:nvSpPr>
            <p:cNvPr id="1034" name="Freeform 27">
              <a:extLst>
                <a:ext uri="{FF2B5EF4-FFF2-40B4-BE49-F238E27FC236}">
                  <a16:creationId xmlns:a16="http://schemas.microsoft.com/office/drawing/2014/main" id="{682C4D80-1BA3-6334-FAAC-FCD247F48F67}"/>
                </a:ext>
              </a:extLst>
            </p:cNvPr>
            <p:cNvSpPr>
              <a:spLocks/>
            </p:cNvSpPr>
            <p:nvPr/>
          </p:nvSpPr>
          <p:spPr bwMode="auto">
            <a:xfrm>
              <a:off x="6627813" y="194833"/>
              <a:ext cx="409575" cy="3646488"/>
            </a:xfrm>
            <a:custGeom>
              <a:avLst/>
              <a:gdLst>
                <a:gd name="T0" fmla="*/ 110684661 w 103"/>
                <a:gd name="T1" fmla="*/ 2147483646 h 920"/>
                <a:gd name="T2" fmla="*/ 411117865 w 103"/>
                <a:gd name="T3" fmla="*/ 2147483646 h 920"/>
                <a:gd name="T4" fmla="*/ 901295634 w 103"/>
                <a:gd name="T5" fmla="*/ 2147483646 h 920"/>
                <a:gd name="T6" fmla="*/ 1597032336 w 103"/>
                <a:gd name="T7" fmla="*/ 2147483646 h 920"/>
                <a:gd name="T8" fmla="*/ 1628657093 w 103"/>
                <a:gd name="T9" fmla="*/ 2147483646 h 920"/>
                <a:gd name="T10" fmla="*/ 1565407579 w 103"/>
                <a:gd name="T11" fmla="*/ 2147483646 h 920"/>
                <a:gd name="T12" fmla="*/ 1565407579 w 103"/>
                <a:gd name="T13" fmla="*/ 2147483646 h 920"/>
                <a:gd name="T14" fmla="*/ 996169906 w 103"/>
                <a:gd name="T15" fmla="*/ 2147483646 h 920"/>
                <a:gd name="T16" fmla="*/ 474367379 w 103"/>
                <a:gd name="T17" fmla="*/ 2147483646 h 920"/>
                <a:gd name="T18" fmla="*/ 142309418 w 103"/>
                <a:gd name="T19" fmla="*/ 2147483646 h 920"/>
                <a:gd name="T20" fmla="*/ 47435147 w 103"/>
                <a:gd name="T21" fmla="*/ 1445313264 h 920"/>
                <a:gd name="T22" fmla="*/ 15810390 w 103"/>
                <a:gd name="T23" fmla="*/ 0 h 920"/>
                <a:gd name="T24" fmla="*/ 0 w 103"/>
                <a:gd name="T25" fmla="*/ 0 h 920"/>
                <a:gd name="T26" fmla="*/ 15810390 w 103"/>
                <a:gd name="T27" fmla="*/ 1445313264 h 920"/>
                <a:gd name="T28" fmla="*/ 110684661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35" name="Freeform 28">
              <a:extLst>
                <a:ext uri="{FF2B5EF4-FFF2-40B4-BE49-F238E27FC236}">
                  <a16:creationId xmlns:a16="http://schemas.microsoft.com/office/drawing/2014/main" id="{330FFCC1-105E-51D0-511C-245361C5E351}"/>
                </a:ext>
              </a:extLst>
            </p:cNvPr>
            <p:cNvSpPr>
              <a:spLocks/>
            </p:cNvSpPr>
            <p:nvPr/>
          </p:nvSpPr>
          <p:spPr bwMode="auto">
            <a:xfrm>
              <a:off x="7061201" y="3771900"/>
              <a:ext cx="350838" cy="1309688"/>
            </a:xfrm>
            <a:custGeom>
              <a:avLst/>
              <a:gdLst>
                <a:gd name="T0" fmla="*/ 842409880 w 88"/>
                <a:gd name="T1" fmla="*/ 2147483646 h 330"/>
                <a:gd name="T2" fmla="*/ 1398719344 w 88"/>
                <a:gd name="T3" fmla="*/ 2147483646 h 330"/>
                <a:gd name="T4" fmla="*/ 1398719344 w 88"/>
                <a:gd name="T5" fmla="*/ 2147483646 h 330"/>
                <a:gd name="T6" fmla="*/ 1398719344 w 88"/>
                <a:gd name="T7" fmla="*/ 2147483646 h 330"/>
                <a:gd name="T8" fmla="*/ 985460087 w 88"/>
                <a:gd name="T9" fmla="*/ 2147483646 h 330"/>
                <a:gd name="T10" fmla="*/ 0 w 88"/>
                <a:gd name="T11" fmla="*/ 0 h 330"/>
                <a:gd name="T12" fmla="*/ 111263488 w 88"/>
                <a:gd name="T13" fmla="*/ 992310910 h 330"/>
                <a:gd name="T14" fmla="*/ 842409880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36" name="Freeform 29">
              <a:extLst>
                <a:ext uri="{FF2B5EF4-FFF2-40B4-BE49-F238E27FC236}">
                  <a16:creationId xmlns:a16="http://schemas.microsoft.com/office/drawing/2014/main" id="{C0D72D14-FD4D-862F-5180-F7EE455DA989}"/>
                </a:ext>
              </a:extLst>
            </p:cNvPr>
            <p:cNvSpPr>
              <a:spLocks/>
            </p:cNvSpPr>
            <p:nvPr/>
          </p:nvSpPr>
          <p:spPr bwMode="auto">
            <a:xfrm>
              <a:off x="7439026" y="5053013"/>
              <a:ext cx="357188" cy="820738"/>
            </a:xfrm>
            <a:custGeom>
              <a:avLst/>
              <a:gdLst>
                <a:gd name="T0" fmla="*/ 94507976 w 90"/>
                <a:gd name="T1" fmla="*/ 235809526 h 207"/>
                <a:gd name="T2" fmla="*/ 0 w 90"/>
                <a:gd name="T3" fmla="*/ 0 h 207"/>
                <a:gd name="T4" fmla="*/ 15751991 w 90"/>
                <a:gd name="T5" fmla="*/ 455898152 h 207"/>
                <a:gd name="T6" fmla="*/ 661543926 w 90"/>
                <a:gd name="T7" fmla="*/ 1996514571 h 207"/>
                <a:gd name="T8" fmla="*/ 1260079889 w 90"/>
                <a:gd name="T9" fmla="*/ 2147483646 h 207"/>
                <a:gd name="T10" fmla="*/ 1417591859 w 90"/>
                <a:gd name="T11" fmla="*/ 2147483646 h 207"/>
                <a:gd name="T12" fmla="*/ 787551915 w 90"/>
                <a:gd name="T13" fmla="*/ 1933630974 h 207"/>
                <a:gd name="T14" fmla="*/ 94507976 w 90"/>
                <a:gd name="T15" fmla="*/ 23580952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37" name="Freeform 30">
              <a:extLst>
                <a:ext uri="{FF2B5EF4-FFF2-40B4-BE49-F238E27FC236}">
                  <a16:creationId xmlns:a16="http://schemas.microsoft.com/office/drawing/2014/main" id="{48427EC5-4D95-15A0-207C-F9B8D0F65158}"/>
                </a:ext>
              </a:extLst>
            </p:cNvPr>
            <p:cNvSpPr>
              <a:spLocks/>
            </p:cNvSpPr>
            <p:nvPr/>
          </p:nvSpPr>
          <p:spPr bwMode="auto">
            <a:xfrm>
              <a:off x="7037388" y="3811588"/>
              <a:ext cx="457200" cy="1852613"/>
            </a:xfrm>
            <a:custGeom>
              <a:avLst/>
              <a:gdLst>
                <a:gd name="T0" fmla="*/ 1596387350 w 115"/>
                <a:gd name="T1" fmla="*/ 2147483646 h 467"/>
                <a:gd name="T2" fmla="*/ 1232853715 w 115"/>
                <a:gd name="T3" fmla="*/ 2147483646 h 467"/>
                <a:gd name="T4" fmla="*/ 458368842 w 115"/>
                <a:gd name="T5" fmla="*/ 2147483646 h 467"/>
                <a:gd name="T6" fmla="*/ 205473631 w 115"/>
                <a:gd name="T7" fmla="*/ 834088423 h 467"/>
                <a:gd name="T8" fmla="*/ 0 w 115"/>
                <a:gd name="T9" fmla="*/ 0 h 467"/>
                <a:gd name="T10" fmla="*/ 331923224 w 115"/>
                <a:gd name="T11" fmla="*/ 2147483646 h 467"/>
                <a:gd name="T12" fmla="*/ 1090600904 w 115"/>
                <a:gd name="T13" fmla="*/ 2147483646 h 467"/>
                <a:gd name="T14" fmla="*/ 1627997760 w 115"/>
                <a:gd name="T15" fmla="*/ 2147483646 h 467"/>
                <a:gd name="T16" fmla="*/ 1817668174 w 115"/>
                <a:gd name="T17" fmla="*/ 2147483646 h 467"/>
                <a:gd name="T18" fmla="*/ 1770250570 w 115"/>
                <a:gd name="T19" fmla="*/ 2147483646 h 467"/>
                <a:gd name="T20" fmla="*/ 1596387350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38" name="Freeform 31">
              <a:extLst>
                <a:ext uri="{FF2B5EF4-FFF2-40B4-BE49-F238E27FC236}">
                  <a16:creationId xmlns:a16="http://schemas.microsoft.com/office/drawing/2014/main" id="{82B42063-7478-D13E-CC2D-D922D5C641E6}"/>
                </a:ext>
              </a:extLst>
            </p:cNvPr>
            <p:cNvSpPr>
              <a:spLocks/>
            </p:cNvSpPr>
            <p:nvPr/>
          </p:nvSpPr>
          <p:spPr bwMode="auto">
            <a:xfrm>
              <a:off x="6992938" y="1263650"/>
              <a:ext cx="144463" cy="2508250"/>
            </a:xfrm>
            <a:custGeom>
              <a:avLst/>
              <a:gdLst>
                <a:gd name="T0" fmla="*/ 273753372 w 36"/>
                <a:gd name="T1" fmla="*/ 2147483646 h 633"/>
                <a:gd name="T2" fmla="*/ 209338926 w 36"/>
                <a:gd name="T3" fmla="*/ 2147483646 h 633"/>
                <a:gd name="T4" fmla="*/ 80514045 w 36"/>
                <a:gd name="T5" fmla="*/ 2147483646 h 633"/>
                <a:gd name="T6" fmla="*/ 209338926 w 36"/>
                <a:gd name="T7" fmla="*/ 2147483646 h 633"/>
                <a:gd name="T8" fmla="*/ 354267417 w 36"/>
                <a:gd name="T9" fmla="*/ 1554425528 h 633"/>
                <a:gd name="T10" fmla="*/ 579709955 w 36"/>
                <a:gd name="T11" fmla="*/ 0 h 633"/>
                <a:gd name="T12" fmla="*/ 563606343 w 36"/>
                <a:gd name="T13" fmla="*/ 0 h 633"/>
                <a:gd name="T14" fmla="*/ 322060194 w 36"/>
                <a:gd name="T15" fmla="*/ 1554425528 h 633"/>
                <a:gd name="T16" fmla="*/ 161032104 w 36"/>
                <a:gd name="T17" fmla="*/ 2147483646 h 633"/>
                <a:gd name="T18" fmla="*/ 16103612 w 36"/>
                <a:gd name="T19" fmla="*/ 2147483646 h 633"/>
                <a:gd name="T20" fmla="*/ 112721269 w 36"/>
                <a:gd name="T21" fmla="*/ 2147483646 h 633"/>
                <a:gd name="T22" fmla="*/ 257649761 w 36"/>
                <a:gd name="T23" fmla="*/ 2147483646 h 633"/>
                <a:gd name="T24" fmla="*/ 273753372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39" name="Freeform 32">
              <a:extLst>
                <a:ext uri="{FF2B5EF4-FFF2-40B4-BE49-F238E27FC236}">
                  <a16:creationId xmlns:a16="http://schemas.microsoft.com/office/drawing/2014/main" id="{9F9A63F3-E57E-5B09-BB20-765D9552DBAC}"/>
                </a:ext>
              </a:extLst>
            </p:cNvPr>
            <p:cNvSpPr>
              <a:spLocks/>
            </p:cNvSpPr>
            <p:nvPr/>
          </p:nvSpPr>
          <p:spPr bwMode="auto">
            <a:xfrm>
              <a:off x="7526338" y="5640388"/>
              <a:ext cx="111125" cy="233363"/>
            </a:xfrm>
            <a:custGeom>
              <a:avLst/>
              <a:gdLst>
                <a:gd name="T0" fmla="*/ 346523469 w 28"/>
                <a:gd name="T1" fmla="*/ 923021860 h 59"/>
                <a:gd name="T2" fmla="*/ 441027344 w 28"/>
                <a:gd name="T3" fmla="*/ 923021860 h 59"/>
                <a:gd name="T4" fmla="*/ 0 w 28"/>
                <a:gd name="T5" fmla="*/ 0 h 59"/>
                <a:gd name="T6" fmla="*/ 346523469 w 28"/>
                <a:gd name="T7" fmla="*/ 92302186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0" name="Freeform 33">
              <a:extLst>
                <a:ext uri="{FF2B5EF4-FFF2-40B4-BE49-F238E27FC236}">
                  <a16:creationId xmlns:a16="http://schemas.microsoft.com/office/drawing/2014/main" id="{958B0FA6-2D24-B560-ED46-D2DC439EF94B}"/>
                </a:ext>
              </a:extLst>
            </p:cNvPr>
            <p:cNvSpPr>
              <a:spLocks/>
            </p:cNvSpPr>
            <p:nvPr/>
          </p:nvSpPr>
          <p:spPr bwMode="auto">
            <a:xfrm>
              <a:off x="7021513" y="3598863"/>
              <a:ext cx="68263" cy="423863"/>
            </a:xfrm>
            <a:custGeom>
              <a:avLst/>
              <a:gdLst>
                <a:gd name="T0" fmla="*/ 64496489 w 17"/>
                <a:gd name="T1" fmla="*/ 847377402 h 107"/>
                <a:gd name="T2" fmla="*/ 274108069 w 17"/>
                <a:gd name="T3" fmla="*/ 1679063951 h 107"/>
                <a:gd name="T4" fmla="*/ 161241221 w 17"/>
                <a:gd name="T5" fmla="*/ 690456982 h 107"/>
                <a:gd name="T6" fmla="*/ 145115092 w 17"/>
                <a:gd name="T7" fmla="*/ 674762167 h 107"/>
                <a:gd name="T8" fmla="*/ 0 w 17"/>
                <a:gd name="T9" fmla="*/ 0 h 107"/>
                <a:gd name="T10" fmla="*/ 0 w 17"/>
                <a:gd name="T11" fmla="*/ 125538713 h 107"/>
                <a:gd name="T12" fmla="*/ 64496489 w 17"/>
                <a:gd name="T13" fmla="*/ 847377402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1" name="Freeform 34">
              <a:extLst>
                <a:ext uri="{FF2B5EF4-FFF2-40B4-BE49-F238E27FC236}">
                  <a16:creationId xmlns:a16="http://schemas.microsoft.com/office/drawing/2014/main" id="{6C38E9A8-AC80-232D-930A-B7FA9222B7CC}"/>
                </a:ext>
              </a:extLst>
            </p:cNvPr>
            <p:cNvSpPr>
              <a:spLocks/>
            </p:cNvSpPr>
            <p:nvPr/>
          </p:nvSpPr>
          <p:spPr bwMode="auto">
            <a:xfrm>
              <a:off x="7412038" y="2801938"/>
              <a:ext cx="1168400" cy="2251075"/>
            </a:xfrm>
            <a:custGeom>
              <a:avLst/>
              <a:gdLst>
                <a:gd name="T0" fmla="*/ 126350140 w 294"/>
                <a:gd name="T1" fmla="*/ 2147483646 h 568"/>
                <a:gd name="T2" fmla="*/ 552784347 w 294"/>
                <a:gd name="T3" fmla="*/ 2147483646 h 568"/>
                <a:gd name="T4" fmla="*/ 1563593416 w 294"/>
                <a:gd name="T5" fmla="*/ 2147483646 h 568"/>
                <a:gd name="T6" fmla="*/ 2147483646 w 294"/>
                <a:gd name="T7" fmla="*/ 1869089766 h 568"/>
                <a:gd name="T8" fmla="*/ 2147483646 w 294"/>
                <a:gd name="T9" fmla="*/ 910983896 h 568"/>
                <a:gd name="T10" fmla="*/ 2147483646 w 294"/>
                <a:gd name="T11" fmla="*/ 439783962 h 568"/>
                <a:gd name="T12" fmla="*/ 2147483646 w 294"/>
                <a:gd name="T13" fmla="*/ 0 h 568"/>
                <a:gd name="T14" fmla="*/ 2147483646 w 294"/>
                <a:gd name="T15" fmla="*/ 0 h 568"/>
                <a:gd name="T16" fmla="*/ 2147483646 w 294"/>
                <a:gd name="T17" fmla="*/ 424077958 h 568"/>
                <a:gd name="T18" fmla="*/ 2147483646 w 294"/>
                <a:gd name="T19" fmla="*/ 879571888 h 568"/>
                <a:gd name="T20" fmla="*/ 2147483646 w 294"/>
                <a:gd name="T21" fmla="*/ 1837677758 h 568"/>
                <a:gd name="T22" fmla="*/ 1500416359 w 294"/>
                <a:gd name="T23" fmla="*/ 2147483646 h 568"/>
                <a:gd name="T24" fmla="*/ 473814019 w 294"/>
                <a:gd name="T25" fmla="*/ 2147483646 h 568"/>
                <a:gd name="T26" fmla="*/ 0 w 294"/>
                <a:gd name="T27" fmla="*/ 2147483646 h 568"/>
                <a:gd name="T28" fmla="*/ 110556869 w 294"/>
                <a:gd name="T29" fmla="*/ 2147483646 h 568"/>
                <a:gd name="T30" fmla="*/ 126350140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2" name="Freeform 35">
              <a:extLst>
                <a:ext uri="{FF2B5EF4-FFF2-40B4-BE49-F238E27FC236}">
                  <a16:creationId xmlns:a16="http://schemas.microsoft.com/office/drawing/2014/main" id="{0E138B6F-45AD-01D6-BA88-EBEF39A24253}"/>
                </a:ext>
              </a:extLst>
            </p:cNvPr>
            <p:cNvSpPr>
              <a:spLocks/>
            </p:cNvSpPr>
            <p:nvPr/>
          </p:nvSpPr>
          <p:spPr bwMode="auto">
            <a:xfrm>
              <a:off x="7494588" y="5664200"/>
              <a:ext cx="100013" cy="209550"/>
            </a:xfrm>
            <a:custGeom>
              <a:avLst/>
              <a:gdLst>
                <a:gd name="T0" fmla="*/ 0 w 25"/>
                <a:gd name="T1" fmla="*/ 0 h 53"/>
                <a:gd name="T2" fmla="*/ 304079525 w 25"/>
                <a:gd name="T3" fmla="*/ 828513255 h 53"/>
                <a:gd name="T4" fmla="*/ 400104007 w 25"/>
                <a:gd name="T5" fmla="*/ 828513255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3" name="Freeform 36">
              <a:extLst>
                <a:ext uri="{FF2B5EF4-FFF2-40B4-BE49-F238E27FC236}">
                  <a16:creationId xmlns:a16="http://schemas.microsoft.com/office/drawing/2014/main" id="{C3E6F463-31EF-65C8-28AE-845F3B962E91}"/>
                </a:ext>
              </a:extLst>
            </p:cNvPr>
            <p:cNvSpPr>
              <a:spLocks/>
            </p:cNvSpPr>
            <p:nvPr/>
          </p:nvSpPr>
          <p:spPr bwMode="auto">
            <a:xfrm>
              <a:off x="7412038" y="5081588"/>
              <a:ext cx="114300" cy="558800"/>
            </a:xfrm>
            <a:custGeom>
              <a:avLst/>
              <a:gdLst>
                <a:gd name="T0" fmla="*/ 0 w 29"/>
                <a:gd name="T1" fmla="*/ 0 h 141"/>
                <a:gd name="T2" fmla="*/ 108742655 w 29"/>
                <a:gd name="T3" fmla="*/ 1397863960 h 141"/>
                <a:gd name="T4" fmla="*/ 279621155 w 29"/>
                <a:gd name="T5" fmla="*/ 1837639560 h 141"/>
                <a:gd name="T6" fmla="*/ 450499655 w 29"/>
                <a:gd name="T7" fmla="*/ 2147483646 h 141"/>
                <a:gd name="T8" fmla="*/ 419429762 w 29"/>
                <a:gd name="T9" fmla="*/ 2120352729 h 141"/>
                <a:gd name="T10" fmla="*/ 124275631 w 29"/>
                <a:gd name="T11" fmla="*/ 345540519 h 141"/>
                <a:gd name="T12" fmla="*/ 62139786 w 29"/>
                <a:gd name="T13" fmla="*/ 172768278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4" name="Freeform 37">
              <a:extLst>
                <a:ext uri="{FF2B5EF4-FFF2-40B4-BE49-F238E27FC236}">
                  <a16:creationId xmlns:a16="http://schemas.microsoft.com/office/drawing/2014/main" id="{70C9BD4D-5EC1-84B2-EC6C-1CF05275DABD}"/>
                </a:ext>
              </a:extLst>
            </p:cNvPr>
            <p:cNvSpPr>
              <a:spLocks/>
            </p:cNvSpPr>
            <p:nvPr/>
          </p:nvSpPr>
          <p:spPr bwMode="auto">
            <a:xfrm>
              <a:off x="7412038" y="4978400"/>
              <a:ext cx="31750" cy="188913"/>
            </a:xfrm>
            <a:custGeom>
              <a:avLst/>
              <a:gdLst>
                <a:gd name="T0" fmla="*/ 0 w 8"/>
                <a:gd name="T1" fmla="*/ 402731031 h 48"/>
                <a:gd name="T2" fmla="*/ 63003906 w 8"/>
                <a:gd name="T3" fmla="*/ 573114814 h 48"/>
                <a:gd name="T4" fmla="*/ 126007813 w 8"/>
                <a:gd name="T5" fmla="*/ 743502533 h 48"/>
                <a:gd name="T6" fmla="*/ 110255844 w 8"/>
                <a:gd name="T7" fmla="*/ 294302840 h 48"/>
                <a:gd name="T8" fmla="*/ 0 w 8"/>
                <a:gd name="T9" fmla="*/ 0 h 48"/>
                <a:gd name="T10" fmla="*/ 0 w 8"/>
                <a:gd name="T11" fmla="*/ 61959528 h 48"/>
                <a:gd name="T12" fmla="*/ 0 w 8"/>
                <a:gd name="T13" fmla="*/ 402731031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1045" name="Freeform 38">
              <a:extLst>
                <a:ext uri="{FF2B5EF4-FFF2-40B4-BE49-F238E27FC236}">
                  <a16:creationId xmlns:a16="http://schemas.microsoft.com/office/drawing/2014/main" id="{D35BB0C5-2FEB-8FB7-3CAF-D3EF0EDB06A5}"/>
                </a:ext>
              </a:extLst>
            </p:cNvPr>
            <p:cNvSpPr>
              <a:spLocks/>
            </p:cNvSpPr>
            <p:nvPr/>
          </p:nvSpPr>
          <p:spPr bwMode="auto">
            <a:xfrm>
              <a:off x="7439026" y="5434013"/>
              <a:ext cx="174625" cy="439738"/>
            </a:xfrm>
            <a:custGeom>
              <a:avLst/>
              <a:gdLst>
                <a:gd name="T0" fmla="*/ 173259750 w 44"/>
                <a:gd name="T1" fmla="*/ 439440880 h 111"/>
                <a:gd name="T2" fmla="*/ 0 w 44"/>
                <a:gd name="T3" fmla="*/ 0 h 111"/>
                <a:gd name="T4" fmla="*/ 173259750 w 44"/>
                <a:gd name="T5" fmla="*/ 769022530 h 111"/>
                <a:gd name="T6" fmla="*/ 220515656 w 44"/>
                <a:gd name="T7" fmla="*/ 910269545 h 111"/>
                <a:gd name="T8" fmla="*/ 614287094 w 44"/>
                <a:gd name="T9" fmla="*/ 1742067645 h 111"/>
                <a:gd name="T10" fmla="*/ 693042969 w 44"/>
                <a:gd name="T11" fmla="*/ 1742067645 h 111"/>
                <a:gd name="T12" fmla="*/ 346523469 w 44"/>
                <a:gd name="T13" fmla="*/ 816102227 h 111"/>
                <a:gd name="T14" fmla="*/ 173259750 w 44"/>
                <a:gd name="T15" fmla="*/ 439440880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grpSp>
      <p:sp>
        <p:nvSpPr>
          <p:cNvPr id="7" name="Rectangle 6">
            <a:extLst>
              <a:ext uri="{FF2B5EF4-FFF2-40B4-BE49-F238E27FC236}">
                <a16:creationId xmlns:a16="http://schemas.microsoft.com/office/drawing/2014/main" id="{A3B8FE7C-9A98-4DB0-81DC-A1C6C648CF63}"/>
              </a:ext>
            </a:extLst>
          </p:cNvPr>
          <p:cNvSpPr/>
          <p:nvPr/>
        </p:nvSpPr>
        <p:spPr>
          <a:xfrm>
            <a:off x="1" y="0"/>
            <a:ext cx="18203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a:extLst>
              <a:ext uri="{FF2B5EF4-FFF2-40B4-BE49-F238E27FC236}">
                <a16:creationId xmlns:a16="http://schemas.microsoft.com/office/drawing/2014/main" id="{E442690F-C2DB-0031-8EEC-AB5DE7E1E25E}"/>
              </a:ext>
            </a:extLst>
          </p:cNvPr>
          <p:cNvSpPr>
            <a:spLocks noGrp="1" noChangeArrowheads="1"/>
          </p:cNvSpPr>
          <p:nvPr>
            <p:ph type="title"/>
          </p:nvPr>
        </p:nvSpPr>
        <p:spPr bwMode="auto">
          <a:xfrm>
            <a:off x="2592918" y="624418"/>
            <a:ext cx="8911167" cy="1280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0" name="Text Placeholder 2">
            <a:extLst>
              <a:ext uri="{FF2B5EF4-FFF2-40B4-BE49-F238E27FC236}">
                <a16:creationId xmlns:a16="http://schemas.microsoft.com/office/drawing/2014/main" id="{9AA4FC5B-F176-BEF7-7202-8663435A426F}"/>
              </a:ext>
            </a:extLst>
          </p:cNvPr>
          <p:cNvSpPr>
            <a:spLocks noGrp="1" noChangeArrowheads="1"/>
          </p:cNvSpPr>
          <p:nvPr>
            <p:ph type="body" idx="1"/>
          </p:nvPr>
        </p:nvSpPr>
        <p:spPr bwMode="auto">
          <a:xfrm>
            <a:off x="2588684" y="21336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4923B87-9B1D-4FAE-8F7A-8ACAFA1D1C49}"/>
              </a:ext>
            </a:extLst>
          </p:cNvPr>
          <p:cNvSpPr>
            <a:spLocks noGrp="1"/>
          </p:cNvSpPr>
          <p:nvPr>
            <p:ph type="dt" sz="half" idx="2"/>
          </p:nvPr>
        </p:nvSpPr>
        <p:spPr>
          <a:xfrm>
            <a:off x="10361085" y="6129868"/>
            <a:ext cx="1147233" cy="37041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8ED01CD9-66A8-4E3D-9160-5F995A5A29F0}" type="datetimeFigureOut">
              <a:rPr lang="en-US"/>
              <a:pPr>
                <a:defRPr/>
              </a:pPr>
              <a:t>4/26/2025</a:t>
            </a:fld>
            <a:endParaRPr lang="en-US"/>
          </a:p>
        </p:txBody>
      </p:sp>
      <p:sp>
        <p:nvSpPr>
          <p:cNvPr id="5" name="Footer Placeholder 4">
            <a:extLst>
              <a:ext uri="{FF2B5EF4-FFF2-40B4-BE49-F238E27FC236}">
                <a16:creationId xmlns:a16="http://schemas.microsoft.com/office/drawing/2014/main" id="{E2E2DE5F-11B8-4F59-8C30-E902C7AAA06F}"/>
              </a:ext>
            </a:extLst>
          </p:cNvPr>
          <p:cNvSpPr>
            <a:spLocks noGrp="1"/>
          </p:cNvSpPr>
          <p:nvPr>
            <p:ph type="ftr" sz="quarter" idx="3"/>
          </p:nvPr>
        </p:nvSpPr>
        <p:spPr>
          <a:xfrm>
            <a:off x="2588684" y="6136217"/>
            <a:ext cx="7620000" cy="364067"/>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01B6D55-E046-44ED-B64D-9D285308CB9B}"/>
              </a:ext>
            </a:extLst>
          </p:cNvPr>
          <p:cNvSpPr>
            <a:spLocks noGrp="1"/>
          </p:cNvSpPr>
          <p:nvPr>
            <p:ph type="sldNum" sz="quarter" idx="4"/>
          </p:nvPr>
        </p:nvSpPr>
        <p:spPr bwMode="gray">
          <a:xfrm>
            <a:off x="531285" y="787400"/>
            <a:ext cx="781049" cy="366184"/>
          </a:xfrm>
          <a:prstGeom prst="rect">
            <a:avLst/>
          </a:prstGeom>
        </p:spPr>
        <p:txBody>
          <a:bodyPr vert="horz" wrap="square" lIns="91440" tIns="45720" rIns="91440" bIns="45720" numCol="1" anchor="ctr" anchorCtr="0" compatLnSpc="1">
            <a:prstTxWarp prst="textNoShape">
              <a:avLst/>
            </a:prstTxWarp>
          </a:bodyPr>
          <a:lstStyle>
            <a:lvl1pPr algn="r">
              <a:defRPr sz="2000">
                <a:solidFill>
                  <a:srgbClr val="FEFFFF"/>
                </a:solidFill>
              </a:defRPr>
            </a:lvl1pPr>
          </a:lstStyle>
          <a:p>
            <a:fld id="{C433BC89-7FEA-4417-805B-D2805E47B747}" type="slidenum">
              <a:rPr lang="en-US" altLang="en-US"/>
              <a:pPr/>
              <a:t>‹#›</a:t>
            </a:fld>
            <a:endParaRPr lang="en-US" altLang="en-US"/>
          </a:p>
        </p:txBody>
      </p:sp>
    </p:spTree>
    <p:extLst>
      <p:ext uri="{BB962C8B-B14F-4D97-AF65-F5344CB8AC3E}">
        <p14:creationId xmlns:p14="http://schemas.microsoft.com/office/powerpoint/2010/main" val="408936534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txStyles>
    <p:titleStyle>
      <a:lvl1pPr algn="l" defTabSz="457189" rtl="0" eaLnBrk="0" fontAlgn="base" hangingPunct="0">
        <a:spcBef>
          <a:spcPct val="0"/>
        </a:spcBef>
        <a:spcAft>
          <a:spcPct val="0"/>
        </a:spcAft>
        <a:defRPr sz="3600" kern="1200">
          <a:solidFill>
            <a:srgbClr val="262626"/>
          </a:solidFill>
          <a:latin typeface="+mj-lt"/>
          <a:ea typeface="+mj-ea"/>
          <a:cs typeface="+mj-cs"/>
        </a:defRPr>
      </a:lvl1pPr>
      <a:lvl2pPr algn="l" defTabSz="457189" rtl="0" eaLnBrk="0" fontAlgn="base" hangingPunct="0">
        <a:spcBef>
          <a:spcPct val="0"/>
        </a:spcBef>
        <a:spcAft>
          <a:spcPct val="0"/>
        </a:spcAft>
        <a:defRPr sz="3600">
          <a:solidFill>
            <a:srgbClr val="262626"/>
          </a:solidFill>
          <a:latin typeface="Century Gothic" panose="020B0502020202020204" pitchFamily="34" charset="0"/>
        </a:defRPr>
      </a:lvl2pPr>
      <a:lvl3pPr algn="l" defTabSz="457189" rtl="0" eaLnBrk="0" fontAlgn="base" hangingPunct="0">
        <a:spcBef>
          <a:spcPct val="0"/>
        </a:spcBef>
        <a:spcAft>
          <a:spcPct val="0"/>
        </a:spcAft>
        <a:defRPr sz="3600">
          <a:solidFill>
            <a:srgbClr val="262626"/>
          </a:solidFill>
          <a:latin typeface="Century Gothic" panose="020B0502020202020204" pitchFamily="34" charset="0"/>
        </a:defRPr>
      </a:lvl3pPr>
      <a:lvl4pPr algn="l" defTabSz="457189" rtl="0" eaLnBrk="0" fontAlgn="base" hangingPunct="0">
        <a:spcBef>
          <a:spcPct val="0"/>
        </a:spcBef>
        <a:spcAft>
          <a:spcPct val="0"/>
        </a:spcAft>
        <a:defRPr sz="3600">
          <a:solidFill>
            <a:srgbClr val="262626"/>
          </a:solidFill>
          <a:latin typeface="Century Gothic" panose="020B0502020202020204" pitchFamily="34" charset="0"/>
        </a:defRPr>
      </a:lvl4pPr>
      <a:lvl5pPr algn="l" defTabSz="457189"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0" fontAlgn="base" hangingPunct="0">
        <a:spcBef>
          <a:spcPts val="1000"/>
        </a:spcBef>
        <a:spcAft>
          <a:spcPct val="0"/>
        </a:spcAft>
        <a:buClr>
          <a:schemeClr val="accent1"/>
        </a:buClr>
        <a:buFont typeface="Wingdings 3" panose="05040102010807070707" pitchFamily="18" charset="2"/>
        <a:buChar char=""/>
        <a:defRPr sz="1733" kern="1200">
          <a:solidFill>
            <a:srgbClr val="404040"/>
          </a:solidFill>
          <a:latin typeface="+mn-lt"/>
          <a:ea typeface="+mn-ea"/>
          <a:cs typeface="+mn-cs"/>
        </a:defRPr>
      </a:lvl1pPr>
      <a:lvl2pPr marL="742932" indent="-285744" algn="l" defTabSz="457189"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2971" indent="-228594" algn="l" defTabSz="457189" rtl="0" eaLnBrk="0" fontAlgn="base" hangingPunct="0">
        <a:spcBef>
          <a:spcPts val="1000"/>
        </a:spcBef>
        <a:spcAft>
          <a:spcPct val="0"/>
        </a:spcAft>
        <a:buClr>
          <a:schemeClr val="accent1"/>
        </a:buClr>
        <a:buFont typeface="Wingdings 3" panose="05040102010807070707" pitchFamily="18" charset="2"/>
        <a:buChar char=""/>
        <a:defRPr sz="1333" kern="1200">
          <a:solidFill>
            <a:srgbClr val="404040"/>
          </a:solidFill>
          <a:latin typeface="+mn-lt"/>
          <a:ea typeface="+mn-ea"/>
          <a:cs typeface="+mn-cs"/>
        </a:defRPr>
      </a:lvl3pPr>
      <a:lvl4pPr marL="1600160" indent="-228594" algn="l" defTabSz="457189"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349" indent="-228594" algn="l" defTabSz="457189"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4/26/2025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8532766"/>
      </p:ext>
    </p:extLst>
  </p:cSld>
  <p:clrMap bg1="dk1" tx1="lt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410963250"/>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hyperlink" Target="https://johnsommersflanagan.com/" TargetMode="Externa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americashealthrankings.org/explore/health-of-women-and-children/measure/teen_suicide/state/MT" TargetMode="Externa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6.xml"/><Relationship Id="rId1" Type="http://schemas.openxmlformats.org/officeDocument/2006/relationships/video" Target="https://www.youtube.com/embed/ae0sre_Ujq8?feature=oembed" TargetMode="Externa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mailto:John.sf@mso.umt.edu" TargetMode="External"/><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3501C3-C301-490F-A129-5C468AEC915D}"/>
              </a:ext>
            </a:extLst>
          </p:cNvPr>
          <p:cNvSpPr>
            <a:spLocks noGrp="1"/>
          </p:cNvSpPr>
          <p:nvPr>
            <p:ph type="ctrTitle"/>
          </p:nvPr>
        </p:nvSpPr>
        <p:spPr>
          <a:xfrm>
            <a:off x="7323589" y="1079500"/>
            <a:ext cx="4622334" cy="2321142"/>
          </a:xfrm>
        </p:spPr>
        <p:txBody>
          <a:bodyPr>
            <a:noAutofit/>
          </a:bodyPr>
          <a:lstStyle/>
          <a:p>
            <a:r>
              <a:rPr lang="en-US" sz="3200" dirty="0">
                <a:solidFill>
                  <a:srgbClr val="FFFF00"/>
                </a:solidFill>
                <a:latin typeface="Calibri" panose="020F0502020204030204" pitchFamily="34" charset="0"/>
                <a:ea typeface="Calibri" panose="020F0502020204030204" pitchFamily="34" charset="0"/>
                <a:cs typeface="Calibri" panose="020F0502020204030204" pitchFamily="34" charset="0"/>
              </a:rPr>
              <a:t>Ten Things Everyone Should Know About Mental Health, Suicide, and Happiness</a:t>
            </a:r>
          </a:p>
        </p:txBody>
      </p:sp>
      <p:sp>
        <p:nvSpPr>
          <p:cNvPr id="11" name="Subtitle 10">
            <a:extLst>
              <a:ext uri="{FF2B5EF4-FFF2-40B4-BE49-F238E27FC236}">
                <a16:creationId xmlns:a16="http://schemas.microsoft.com/office/drawing/2014/main" id="{FC3F3DE7-4288-44D0-9E2E-8E5B9936AE7C}"/>
              </a:ext>
            </a:extLst>
          </p:cNvPr>
          <p:cNvSpPr>
            <a:spLocks noGrp="1"/>
          </p:cNvSpPr>
          <p:nvPr>
            <p:ph type="subTitle" idx="1"/>
          </p:nvPr>
        </p:nvSpPr>
        <p:spPr>
          <a:xfrm>
            <a:off x="7491369" y="3987800"/>
            <a:ext cx="4454554" cy="2446555"/>
          </a:xfrm>
        </p:spPr>
        <p:txBody>
          <a:bodyPr>
            <a:normAutofit fontScale="92500" lnSpcReduction="10000"/>
          </a:bodyPr>
          <a:lstStyle/>
          <a:p>
            <a:pPr>
              <a:spcBef>
                <a:spcPts val="0"/>
              </a:spcBef>
            </a:pPr>
            <a:r>
              <a:rPr lang="en-US" b="1" i="0" dirty="0">
                <a:solidFill>
                  <a:schemeClr val="tx1"/>
                </a:solidFill>
              </a:rPr>
              <a:t>John Sommers-Flanagan, Ph.D.</a:t>
            </a:r>
          </a:p>
          <a:p>
            <a:pPr>
              <a:spcBef>
                <a:spcPts val="0"/>
              </a:spcBef>
            </a:pPr>
            <a:r>
              <a:rPr lang="en-US" sz="2000" b="1" i="0" dirty="0">
                <a:solidFill>
                  <a:schemeClr val="tx1"/>
                </a:solidFill>
              </a:rPr>
              <a:t>Department of Counseling</a:t>
            </a:r>
          </a:p>
          <a:p>
            <a:pPr>
              <a:spcBef>
                <a:spcPts val="0"/>
              </a:spcBef>
            </a:pPr>
            <a:r>
              <a:rPr lang="en-US" sz="2000" b="1" i="0" dirty="0">
                <a:solidFill>
                  <a:schemeClr val="tx1"/>
                </a:solidFill>
              </a:rPr>
              <a:t>University of Montana</a:t>
            </a:r>
          </a:p>
          <a:p>
            <a:r>
              <a:rPr lang="en-US" sz="2000" b="1" i="0" dirty="0">
                <a:solidFill>
                  <a:schemeClr val="tx1"/>
                </a:solidFill>
              </a:rPr>
              <a:t>For free resources: </a:t>
            </a:r>
            <a:r>
              <a:rPr lang="en-US" sz="2000" b="1" i="0" dirty="0">
                <a:solidFill>
                  <a:srgbClr val="00B0F0"/>
                </a:solidFill>
                <a:hlinkClick r:id="rId2">
                  <a:extLst>
                    <a:ext uri="{A12FA001-AC4F-418D-AE19-62706E023703}">
                      <ahyp:hlinkClr xmlns:ahyp="http://schemas.microsoft.com/office/drawing/2018/hyperlinkcolor" val="tx"/>
                    </a:ext>
                  </a:extLst>
                </a:hlinkClick>
              </a:rPr>
              <a:t>https://johnsommersflanagan.com/</a:t>
            </a:r>
            <a:r>
              <a:rPr lang="en-US" sz="2000" b="1" i="0" dirty="0">
                <a:solidFill>
                  <a:srgbClr val="00B0F0"/>
                </a:solidFill>
              </a:rPr>
              <a:t> </a:t>
            </a:r>
          </a:p>
          <a:p>
            <a:r>
              <a:rPr lang="en-US" sz="2000" b="1" i="0" dirty="0">
                <a:solidFill>
                  <a:srgbClr val="00B0F0"/>
                </a:solidFill>
                <a:hlinkClick r:id="rId3"/>
              </a:rPr>
              <a:t>https://montanahappinessproject.com/</a:t>
            </a:r>
            <a:r>
              <a:rPr lang="en-US" sz="2000" b="1" i="0" dirty="0">
                <a:solidFill>
                  <a:srgbClr val="00B0F0"/>
                </a:solidFill>
              </a:rPr>
              <a:t> </a:t>
            </a:r>
          </a:p>
        </p:txBody>
      </p:sp>
      <p:sp>
        <p:nvSpPr>
          <p:cNvPr id="12" name="Rectangle 5">
            <a:extLst>
              <a:ext uri="{FF2B5EF4-FFF2-40B4-BE49-F238E27FC236}">
                <a16:creationId xmlns:a16="http://schemas.microsoft.com/office/drawing/2014/main" id="{BF82E292-DFEA-41F7-8541-66C7DFE609B3}"/>
              </a:ext>
              <a:ext uri="{C183D7F6-B498-43B3-948B-1728B52AA6E4}">
                <adec:decorative xmlns:adec="http://schemas.microsoft.com/office/drawing/2017/decorative" val="1"/>
              </a:ext>
            </a:extLst>
          </p:cNvPr>
          <p:cNvSpPr/>
          <p:nvPr/>
        </p:nvSpPr>
        <p:spPr>
          <a:xfrm flipV="1">
            <a:off x="443748" y="443198"/>
            <a:ext cx="6660000" cy="57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 name="Picture Placeholder 2">
            <a:extLst>
              <a:ext uri="{FF2B5EF4-FFF2-40B4-BE49-F238E27FC236}">
                <a16:creationId xmlns:a16="http://schemas.microsoft.com/office/drawing/2014/main" id="{C530D42E-1C10-42D3-9509-D48E1BC2BA8C}"/>
              </a:ext>
            </a:extLst>
          </p:cNvPr>
          <p:cNvSpPr>
            <a:spLocks noGrp="1"/>
          </p:cNvSpPr>
          <p:nvPr>
            <p:ph type="pic" sz="quarter" idx="13"/>
          </p:nvPr>
        </p:nvSpPr>
        <p:spPr/>
        <p:txBody>
          <a:bodyPr/>
          <a:lstStyle/>
          <a:p>
            <a:endParaRPr lang="en-US"/>
          </a:p>
        </p:txBody>
      </p:sp>
      <p:pic>
        <p:nvPicPr>
          <p:cNvPr id="5" name="Picture 4">
            <a:extLst>
              <a:ext uri="{FF2B5EF4-FFF2-40B4-BE49-F238E27FC236}">
                <a16:creationId xmlns:a16="http://schemas.microsoft.com/office/drawing/2014/main" id="{DF85E6F2-0A84-40F1-ADD9-5A455FE94D2C}"/>
              </a:ext>
            </a:extLst>
          </p:cNvPr>
          <p:cNvPicPr>
            <a:picLocks noChangeAspect="1"/>
          </p:cNvPicPr>
          <p:nvPr/>
        </p:nvPicPr>
        <p:blipFill>
          <a:blip r:embed="rId4"/>
          <a:stretch>
            <a:fillRect/>
          </a:stretch>
        </p:blipFill>
        <p:spPr>
          <a:xfrm>
            <a:off x="444617" y="443199"/>
            <a:ext cx="6767396" cy="5875052"/>
          </a:xfrm>
          <a:prstGeom prst="rect">
            <a:avLst/>
          </a:prstGeom>
        </p:spPr>
      </p:pic>
    </p:spTree>
    <p:extLst>
      <p:ext uri="{BB962C8B-B14F-4D97-AF65-F5344CB8AC3E}">
        <p14:creationId xmlns:p14="http://schemas.microsoft.com/office/powerpoint/2010/main" val="97536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0F762A-3D12-4AF4-BB58-779B598A1FF6}"/>
              </a:ext>
            </a:extLst>
          </p:cNvPr>
          <p:cNvSpPr>
            <a:spLocks noGrp="1"/>
          </p:cNvSpPr>
          <p:nvPr>
            <p:ph type="title"/>
          </p:nvPr>
        </p:nvSpPr>
        <p:spPr>
          <a:xfrm>
            <a:off x="1079999" y="404807"/>
            <a:ext cx="4743751" cy="920140"/>
          </a:xfrm>
        </p:spPr>
        <p:txBody>
          <a:bodyPr>
            <a:normAutofit/>
          </a:bodyPr>
          <a:lstStyle/>
          <a:p>
            <a:r>
              <a:rPr lang="en-US" sz="6000" dirty="0">
                <a:solidFill>
                  <a:srgbClr val="FFFF00"/>
                </a:solidFill>
                <a:latin typeface="Calibri" panose="020F0502020204030204" pitchFamily="34" charset="0"/>
                <a:ea typeface="Calibri" panose="020F0502020204030204" pitchFamily="34" charset="0"/>
                <a:cs typeface="Calibri" panose="020F0502020204030204" pitchFamily="34" charset="0"/>
              </a:rPr>
              <a:t>Gratitude</a:t>
            </a:r>
          </a:p>
        </p:txBody>
      </p:sp>
      <p:sp>
        <p:nvSpPr>
          <p:cNvPr id="10" name="Content Placeholder 9">
            <a:extLst>
              <a:ext uri="{FF2B5EF4-FFF2-40B4-BE49-F238E27FC236}">
                <a16:creationId xmlns:a16="http://schemas.microsoft.com/office/drawing/2014/main" id="{E47B45E0-C5BD-427A-B5F6-0236AE523C69}"/>
              </a:ext>
            </a:extLst>
          </p:cNvPr>
          <p:cNvSpPr>
            <a:spLocks noGrp="1"/>
          </p:cNvSpPr>
          <p:nvPr>
            <p:ph idx="1"/>
          </p:nvPr>
        </p:nvSpPr>
        <p:spPr>
          <a:xfrm>
            <a:off x="91440" y="2571959"/>
            <a:ext cx="5851368" cy="4286040"/>
          </a:xfrm>
        </p:spPr>
        <p:txBody>
          <a:bodyPr>
            <a:normAutofit/>
          </a:bodyPr>
          <a:lstStyle/>
          <a:p>
            <a:pPr marL="359410" indent="-359410">
              <a:buClr>
                <a:srgbClr val="EF8C6A"/>
              </a:buClr>
            </a:pPr>
            <a:r>
              <a:rPr lang="en-US" sz="2600" dirty="0">
                <a:solidFill>
                  <a:schemeClr val="tx1"/>
                </a:solidFill>
                <a:latin typeface="Arial" panose="020B0604020202020204" pitchFamily="34" charset="0"/>
                <a:cs typeface="Arial" panose="020B0604020202020204" pitchFamily="34" charset="0"/>
              </a:rPr>
              <a:t>Thanks </a:t>
            </a:r>
            <a:r>
              <a:rPr lang="en-US" sz="2600">
                <a:solidFill>
                  <a:schemeClr val="tx1"/>
                </a:solidFill>
                <a:latin typeface="Arial" panose="020B0604020202020204" pitchFamily="34" charset="0"/>
                <a:cs typeface="Arial" panose="020B0604020202020204" pitchFamily="34" charset="0"/>
              </a:rPr>
              <a:t>to </a:t>
            </a:r>
            <a:r>
              <a:rPr lang="en-US" sz="2600">
                <a:solidFill>
                  <a:srgbClr val="FFFF00"/>
                </a:solidFill>
                <a:latin typeface="Arial" panose="020B0604020202020204" pitchFamily="34" charset="0"/>
                <a:cs typeface="Arial" panose="020B0604020202020204" pitchFamily="34" charset="0"/>
              </a:rPr>
              <a:t>Kelci </a:t>
            </a:r>
            <a:r>
              <a:rPr lang="en-US" sz="2600" dirty="0">
                <a:solidFill>
                  <a:schemeClr val="tx1"/>
                </a:solidFill>
                <a:latin typeface="Arial" panose="020B0604020202020204" pitchFamily="34" charset="0"/>
                <a:cs typeface="Arial" panose="020B0604020202020204" pitchFamily="34" charset="0"/>
              </a:rPr>
              <a:t>for the organizing</a:t>
            </a:r>
          </a:p>
          <a:p>
            <a:pPr marL="359410" indent="-359410">
              <a:buClr>
                <a:srgbClr val="EF8C6A"/>
              </a:buClr>
            </a:pPr>
            <a:endParaRPr lang="en-US" sz="2600" dirty="0">
              <a:solidFill>
                <a:schemeClr val="tx1"/>
              </a:solidFill>
              <a:latin typeface="Arial" panose="020B0604020202020204" pitchFamily="34" charset="0"/>
              <a:cs typeface="Arial" panose="020B0604020202020204" pitchFamily="34" charset="0"/>
            </a:endParaRPr>
          </a:p>
          <a:p>
            <a:pPr marL="359410" indent="-359410">
              <a:buClr>
                <a:srgbClr val="EF8C6A"/>
              </a:buClr>
            </a:pPr>
            <a:r>
              <a:rPr lang="en-US" sz="2600" dirty="0">
                <a:solidFill>
                  <a:srgbClr val="FFFF00"/>
                </a:solidFill>
                <a:latin typeface="Arial" panose="020B0604020202020204" pitchFamily="34" charset="0"/>
                <a:cs typeface="Arial" panose="020B0604020202020204" pitchFamily="34" charset="0"/>
              </a:rPr>
              <a:t>Thanks</a:t>
            </a:r>
            <a:r>
              <a:rPr lang="en-US" sz="2600" dirty="0">
                <a:solidFill>
                  <a:schemeClr val="tx1"/>
                </a:solidFill>
                <a:latin typeface="Arial" panose="020B0604020202020204" pitchFamily="34" charset="0"/>
                <a:cs typeface="Arial" panose="020B0604020202020204" pitchFamily="34" charset="0"/>
              </a:rPr>
              <a:t> to all the scientists . . . </a:t>
            </a:r>
          </a:p>
          <a:p>
            <a:pPr marL="359410" indent="-359410">
              <a:buClr>
                <a:srgbClr val="EF8C6A"/>
              </a:buClr>
            </a:pPr>
            <a:endParaRPr lang="en-US" sz="2600" dirty="0">
              <a:solidFill>
                <a:schemeClr val="tx1"/>
              </a:solidFill>
              <a:latin typeface="Arial" panose="020B0604020202020204" pitchFamily="34" charset="0"/>
              <a:cs typeface="Arial" panose="020B0604020202020204" pitchFamily="34" charset="0"/>
            </a:endParaRPr>
          </a:p>
          <a:p>
            <a:pPr marL="359410" indent="-359410">
              <a:buClr>
                <a:srgbClr val="EF8C6A"/>
              </a:buClr>
            </a:pPr>
            <a:r>
              <a:rPr lang="en-US" sz="2600" dirty="0">
                <a:solidFill>
                  <a:schemeClr val="tx1"/>
                </a:solidFill>
                <a:latin typeface="Arial" panose="020B0604020202020204" pitchFamily="34" charset="0"/>
                <a:cs typeface="Arial" panose="020B0604020202020204" pitchFamily="34" charset="0"/>
              </a:rPr>
              <a:t>Thanks for </a:t>
            </a:r>
            <a:r>
              <a:rPr lang="en-US" sz="2600" dirty="0">
                <a:solidFill>
                  <a:srgbClr val="FFFF00"/>
                </a:solidFill>
                <a:latin typeface="Arial" panose="020B0604020202020204" pitchFamily="34" charset="0"/>
                <a:cs typeface="Arial" panose="020B0604020202020204" pitchFamily="34" charset="0"/>
              </a:rPr>
              <a:t>being YOU </a:t>
            </a:r>
            <a:r>
              <a:rPr lang="en-US" sz="2600" dirty="0">
                <a:solidFill>
                  <a:schemeClr val="tx1"/>
                </a:solidFill>
                <a:latin typeface="Arial" panose="020B0604020202020204" pitchFamily="34" charset="0"/>
                <a:cs typeface="Arial" panose="020B0604020202020204" pitchFamily="34" charset="0"/>
              </a:rPr>
              <a:t>and being here</a:t>
            </a:r>
          </a:p>
          <a:p>
            <a:pPr marL="359410" indent="-359410">
              <a:buClr>
                <a:srgbClr val="EF8C6A"/>
              </a:buClr>
            </a:pPr>
            <a:endParaRPr lang="en-US" dirty="0">
              <a:solidFill>
                <a:srgbClr val="FFC000"/>
              </a:solidFill>
              <a:latin typeface="Arial" panose="020B0604020202020204" pitchFamily="34" charset="0"/>
              <a:cs typeface="Arial" panose="020B0604020202020204" pitchFamily="34" charset="0"/>
            </a:endParaRPr>
          </a:p>
          <a:p>
            <a:pPr marL="359410" indent="-359410">
              <a:buClr>
                <a:srgbClr val="EF8C6A"/>
              </a:buClr>
            </a:pPr>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E266EB35-23AE-4757-92AF-EE56F1E70497}"/>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srgbClr val="FFFFFF">
                  <a:alpha val="70000"/>
                </a:srgb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89053116-ECE5-47FC-98C5-2D0EB358769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7" name="Picture 6">
            <a:extLst>
              <a:ext uri="{FF2B5EF4-FFF2-40B4-BE49-F238E27FC236}">
                <a16:creationId xmlns:a16="http://schemas.microsoft.com/office/drawing/2014/main" id="{9BBCD289-E06A-4A05-9B26-2A9E4217B29A}"/>
              </a:ext>
            </a:extLst>
          </p:cNvPr>
          <p:cNvPicPr>
            <a:picLocks noChangeAspect="1"/>
          </p:cNvPicPr>
          <p:nvPr/>
        </p:nvPicPr>
        <p:blipFill>
          <a:blip r:embed="rId2"/>
          <a:stretch>
            <a:fillRect/>
          </a:stretch>
        </p:blipFill>
        <p:spPr>
          <a:xfrm>
            <a:off x="7331071" y="276342"/>
            <a:ext cx="4359018" cy="3200677"/>
          </a:xfrm>
          <a:prstGeom prst="rect">
            <a:avLst/>
          </a:prstGeom>
        </p:spPr>
      </p:pic>
      <p:sp>
        <p:nvSpPr>
          <p:cNvPr id="11" name="Picture Placeholder 10">
            <a:extLst>
              <a:ext uri="{FF2B5EF4-FFF2-40B4-BE49-F238E27FC236}">
                <a16:creationId xmlns:a16="http://schemas.microsoft.com/office/drawing/2014/main" id="{80DB7E8B-E19D-4118-919F-4F9E611193D0}"/>
              </a:ext>
            </a:extLst>
          </p:cNvPr>
          <p:cNvSpPr>
            <a:spLocks noGrp="1"/>
          </p:cNvSpPr>
          <p:nvPr>
            <p:ph type="pic" sz="quarter" idx="13"/>
          </p:nvPr>
        </p:nvSpPr>
        <p:spPr/>
        <p:txBody>
          <a:bodyPr/>
          <a:lstStyle/>
          <a:p>
            <a:endParaRPr lang="en-US"/>
          </a:p>
        </p:txBody>
      </p:sp>
      <p:pic>
        <p:nvPicPr>
          <p:cNvPr id="13" name="Picture 12">
            <a:extLst>
              <a:ext uri="{FF2B5EF4-FFF2-40B4-BE49-F238E27FC236}">
                <a16:creationId xmlns:a16="http://schemas.microsoft.com/office/drawing/2014/main" id="{9D19AD3D-FDC4-4BFF-A4D4-3DBFD7947D07}"/>
              </a:ext>
            </a:extLst>
          </p:cNvPr>
          <p:cNvPicPr>
            <a:picLocks noChangeAspect="1"/>
          </p:cNvPicPr>
          <p:nvPr/>
        </p:nvPicPr>
        <p:blipFill>
          <a:blip r:embed="rId3"/>
          <a:stretch>
            <a:fillRect/>
          </a:stretch>
        </p:blipFill>
        <p:spPr>
          <a:xfrm>
            <a:off x="9211112" y="3742231"/>
            <a:ext cx="2478977" cy="2576019"/>
          </a:xfrm>
          <a:prstGeom prst="rect">
            <a:avLst/>
          </a:prstGeom>
        </p:spPr>
      </p:pic>
      <p:pic>
        <p:nvPicPr>
          <p:cNvPr id="15" name="Picture 14">
            <a:extLst>
              <a:ext uri="{FF2B5EF4-FFF2-40B4-BE49-F238E27FC236}">
                <a16:creationId xmlns:a16="http://schemas.microsoft.com/office/drawing/2014/main" id="{6D94FC98-04A3-49E8-ABF4-D27BDDDEBF1F}"/>
              </a:ext>
            </a:extLst>
          </p:cNvPr>
          <p:cNvPicPr>
            <a:picLocks noChangeAspect="1"/>
          </p:cNvPicPr>
          <p:nvPr/>
        </p:nvPicPr>
        <p:blipFill>
          <a:blip r:embed="rId4"/>
          <a:stretch>
            <a:fillRect/>
          </a:stretch>
        </p:blipFill>
        <p:spPr>
          <a:xfrm>
            <a:off x="4471332" y="1457469"/>
            <a:ext cx="1744909" cy="1114490"/>
          </a:xfrm>
          <a:prstGeom prst="rect">
            <a:avLst/>
          </a:prstGeom>
        </p:spPr>
      </p:pic>
    </p:spTree>
    <p:extLst>
      <p:ext uri="{BB962C8B-B14F-4D97-AF65-F5344CB8AC3E}">
        <p14:creationId xmlns:p14="http://schemas.microsoft.com/office/powerpoint/2010/main" val="4148681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alpha val="92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4310743" y="663623"/>
            <a:ext cx="6447453" cy="925692"/>
          </a:xfrm>
        </p:spPr>
        <p:txBody>
          <a:bodyPr>
            <a:normAutofit/>
          </a:bodyPr>
          <a:lstStyle/>
          <a:p>
            <a:r>
              <a:rPr lang="en-US" sz="6000" dirty="0">
                <a:solidFill>
                  <a:srgbClr val="FFFF00"/>
                </a:solidFill>
                <a:latin typeface="Calibri" panose="020F0502020204030204" pitchFamily="34" charset="0"/>
                <a:ea typeface="Calibri" panose="020F0502020204030204" pitchFamily="34" charset="0"/>
                <a:cs typeface="Calibri" panose="020F0502020204030204" pitchFamily="34" charset="0"/>
              </a:rPr>
              <a:t>Preparation</a:t>
            </a:r>
          </a:p>
        </p:txBody>
      </p:sp>
      <p:sp>
        <p:nvSpPr>
          <p:cNvPr id="5" name="Picture Placeholder 4">
            <a:extLst>
              <a:ext uri="{FF2B5EF4-FFF2-40B4-BE49-F238E27FC236}">
                <a16:creationId xmlns:a16="http://schemas.microsoft.com/office/drawing/2014/main" id="{2BF1B13C-0C74-40D5-8548-A456B44B97D1}"/>
              </a:ext>
            </a:extLst>
          </p:cNvPr>
          <p:cNvSpPr>
            <a:spLocks noGrp="1"/>
          </p:cNvSpPr>
          <p:nvPr>
            <p:ph type="pic" sz="quarter" idx="13"/>
          </p:nvPr>
        </p:nvSpPr>
        <p:spPr/>
        <p:txBody>
          <a:bodyPr/>
          <a:lstStyle/>
          <a:p>
            <a:endParaRPr lang="en-US"/>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4385388" y="2304662"/>
            <a:ext cx="7231224" cy="4152122"/>
          </a:xfrm>
          <a:solidFill>
            <a:schemeClr val="bg2">
              <a:lumMod val="75000"/>
            </a:schemeClr>
          </a:solidFill>
        </p:spPr>
        <p:txBody>
          <a:bodyPr>
            <a:noAutofit/>
          </a:bodyPr>
          <a:lstStyle/>
          <a:p>
            <a:r>
              <a:rPr lang="en-US" sz="2800" dirty="0">
                <a:solidFill>
                  <a:srgbClr val="FFFF00"/>
                </a:solidFill>
                <a:latin typeface="Arial" panose="020B0604020202020204" pitchFamily="34" charset="0"/>
                <a:cs typeface="Arial" panose="020B0604020202020204" pitchFamily="34" charset="0"/>
              </a:rPr>
              <a:t>Trigger Warnings </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talking about </a:t>
            </a:r>
            <a:r>
              <a:rPr lang="en-US" sz="2800" dirty="0">
                <a:solidFill>
                  <a:srgbClr val="FFFF00"/>
                </a:solidFill>
                <a:latin typeface="Arial" panose="020B0604020202020204" pitchFamily="34" charset="0"/>
                <a:cs typeface="Arial" panose="020B0604020202020204" pitchFamily="34" charset="0"/>
              </a:rPr>
              <a:t>happiness</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saying </a:t>
            </a:r>
            <a:r>
              <a:rPr lang="en-US" sz="2800" dirty="0">
                <a:solidFill>
                  <a:srgbClr val="FFFF00"/>
                </a:solidFill>
                <a:latin typeface="Arial" panose="020B0604020202020204" pitchFamily="34" charset="0"/>
                <a:cs typeface="Arial" panose="020B0604020202020204" pitchFamily="34" charset="0"/>
              </a:rPr>
              <a:t>contrary</a:t>
            </a:r>
            <a:r>
              <a:rPr lang="en-US" sz="2800" b="1" dirty="0">
                <a:solidFill>
                  <a:schemeClr val="tx1"/>
                </a:solidFill>
                <a:latin typeface="Arial" panose="020B0604020202020204" pitchFamily="34" charset="0"/>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things </a:t>
            </a:r>
          </a:p>
          <a:p>
            <a:pPr marL="457200" indent="-4572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I will be talking about </a:t>
            </a:r>
            <a:r>
              <a:rPr lang="en-US" sz="2800" dirty="0">
                <a:solidFill>
                  <a:srgbClr val="FFFF00"/>
                </a:solidFill>
                <a:latin typeface="Arial" panose="020B0604020202020204" pitchFamily="34" charset="0"/>
                <a:cs typeface="Arial" panose="020B0604020202020204" pitchFamily="34" charset="0"/>
              </a:rPr>
              <a:t>suicide and mental health</a:t>
            </a:r>
            <a:endParaRPr lang="en-US" sz="1600" b="1" i="0" dirty="0">
              <a:solidFill>
                <a:srgbClr val="FFFF00"/>
              </a:solidFill>
              <a:latin typeface="Arial" panose="020B0604020202020204" pitchFamily="34" charset="0"/>
              <a:cs typeface="Arial" panose="020B0604020202020204" pitchFamily="34" charset="0"/>
            </a:endParaRPr>
          </a:p>
          <a:p>
            <a:r>
              <a:rPr lang="en-US" sz="2800" dirty="0">
                <a:solidFill>
                  <a:srgbClr val="FFFF00"/>
                </a:solidFill>
                <a:latin typeface="Arial" panose="020B0604020202020204" pitchFamily="34" charset="0"/>
                <a:cs typeface="Arial" panose="020B0604020202020204" pitchFamily="34" charset="0"/>
              </a:rPr>
              <a:t>Research</a:t>
            </a:r>
          </a:p>
          <a:p>
            <a:r>
              <a:rPr lang="en-US" sz="2800" dirty="0">
                <a:solidFill>
                  <a:srgbClr val="FFFF00"/>
                </a:solidFill>
                <a:latin typeface="Arial" panose="020B0604020202020204" pitchFamily="34" charset="0"/>
                <a:cs typeface="Arial" panose="020B0604020202020204" pitchFamily="34" charset="0"/>
              </a:rPr>
              <a:t>Strength-warning</a:t>
            </a:r>
          </a:p>
        </p:txBody>
      </p:sp>
      <p:pic>
        <p:nvPicPr>
          <p:cNvPr id="4" name="Picture 3">
            <a:extLst>
              <a:ext uri="{FF2B5EF4-FFF2-40B4-BE49-F238E27FC236}">
                <a16:creationId xmlns:a16="http://schemas.microsoft.com/office/drawing/2014/main" id="{6748B700-2B7F-491E-AF5F-608D3E059FA3}"/>
              </a:ext>
            </a:extLst>
          </p:cNvPr>
          <p:cNvPicPr>
            <a:picLocks noChangeAspect="1"/>
          </p:cNvPicPr>
          <p:nvPr/>
        </p:nvPicPr>
        <p:blipFill>
          <a:blip r:embed="rId2"/>
          <a:stretch>
            <a:fillRect/>
          </a:stretch>
        </p:blipFill>
        <p:spPr>
          <a:xfrm>
            <a:off x="11024031" y="0"/>
            <a:ext cx="1167969" cy="1208015"/>
          </a:xfrm>
          <a:prstGeom prst="rect">
            <a:avLst/>
          </a:prstGeom>
        </p:spPr>
      </p:pic>
      <p:pic>
        <p:nvPicPr>
          <p:cNvPr id="6" name="Picture 5">
            <a:extLst>
              <a:ext uri="{FF2B5EF4-FFF2-40B4-BE49-F238E27FC236}">
                <a16:creationId xmlns:a16="http://schemas.microsoft.com/office/drawing/2014/main" id="{608FC29E-0142-467E-9198-07690E62157D}"/>
              </a:ext>
            </a:extLst>
          </p:cNvPr>
          <p:cNvPicPr>
            <a:picLocks noChangeAspect="1"/>
          </p:cNvPicPr>
          <p:nvPr/>
        </p:nvPicPr>
        <p:blipFill>
          <a:blip r:embed="rId3"/>
          <a:stretch>
            <a:fillRect/>
          </a:stretch>
        </p:blipFill>
        <p:spPr>
          <a:xfrm>
            <a:off x="-1" y="0"/>
            <a:ext cx="3870325" cy="6858000"/>
          </a:xfrm>
          <a:prstGeom prst="rect">
            <a:avLst/>
          </a:prstGeom>
        </p:spPr>
      </p:pic>
    </p:spTree>
    <p:extLst>
      <p:ext uri="{BB962C8B-B14F-4D97-AF65-F5344CB8AC3E}">
        <p14:creationId xmlns:p14="http://schemas.microsoft.com/office/powerpoint/2010/main" val="992486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838200" y="448721"/>
            <a:ext cx="4707671" cy="1225650"/>
          </a:xfrm>
        </p:spPr>
        <p:txBody>
          <a:bodyPr anchor="b">
            <a:normAutofit/>
          </a:bodyPr>
          <a:lstStyle/>
          <a:p>
            <a:r>
              <a:rPr lang="en-US" sz="6000" dirty="0">
                <a:solidFill>
                  <a:srgbClr val="FFFF00"/>
                </a:solidFill>
              </a:rPr>
              <a:t>Goals</a:t>
            </a:r>
          </a:p>
        </p:txBody>
      </p:sp>
      <p:cxnSp>
        <p:nvCxnSpPr>
          <p:cNvPr id="22" name="Straight Connector 2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97769" y="1909192"/>
            <a:ext cx="4586513" cy="3647710"/>
          </a:xfrm>
        </p:spPr>
        <p:txBody>
          <a:bodyPr>
            <a:normAutofit/>
          </a:bodyPr>
          <a:lstStyle/>
          <a:p>
            <a:pPr>
              <a:spcAft>
                <a:spcPts val="1800"/>
              </a:spcAft>
            </a:pPr>
            <a:r>
              <a:rPr lang="en-US" dirty="0">
                <a:solidFill>
                  <a:schemeClr val="bg1"/>
                </a:solidFill>
              </a:rPr>
              <a:t>My goals, your goals, our goals</a:t>
            </a:r>
          </a:p>
          <a:p>
            <a:pPr>
              <a:spcAft>
                <a:spcPts val="1800"/>
              </a:spcAft>
            </a:pPr>
            <a:r>
              <a:rPr lang="en-US" dirty="0">
                <a:solidFill>
                  <a:schemeClr val="bg1"/>
                </a:solidFill>
              </a:rPr>
              <a:t>Gain new knowledge, insights, and perspectives on mental health, suicide, and happiness</a:t>
            </a:r>
          </a:p>
          <a:p>
            <a:endParaRPr lang="en-US" sz="2000" dirty="0">
              <a:solidFill>
                <a:schemeClr val="bg1"/>
              </a:solidFill>
            </a:endParaRPr>
          </a:p>
        </p:txBody>
      </p:sp>
      <p:cxnSp>
        <p:nvCxnSpPr>
          <p:cNvPr id="24" name="Straight Connector 2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A blue sign on a pole&#10;&#10;AI-generated content may be incorrect.">
            <a:extLst>
              <a:ext uri="{FF2B5EF4-FFF2-40B4-BE49-F238E27FC236}">
                <a16:creationId xmlns:a16="http://schemas.microsoft.com/office/drawing/2014/main" id="{08D27A03-081A-4612-B03C-CE26B53781C2}"/>
              </a:ext>
            </a:extLst>
          </p:cNvPr>
          <p:cNvPicPr>
            <a:picLocks noChangeAspect="1"/>
          </p:cNvPicPr>
          <p:nvPr/>
        </p:nvPicPr>
        <p:blipFill>
          <a:blip r:embed="rId2"/>
          <a:srcRect l="23576" b="9091"/>
          <a:stretch/>
        </p:blipFill>
        <p:spPr>
          <a:xfrm>
            <a:off x="6525453" y="1187767"/>
            <a:ext cx="5666547" cy="4482465"/>
          </a:xfrm>
          <a:prstGeom prst="rect">
            <a:avLst/>
          </a:prstGeom>
        </p:spPr>
      </p:pic>
    </p:spTree>
    <p:extLst>
      <p:ext uri="{BB962C8B-B14F-4D97-AF65-F5344CB8AC3E}">
        <p14:creationId xmlns:p14="http://schemas.microsoft.com/office/powerpoint/2010/main" val="4178764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372778"/>
          </a:xfrm>
        </p:spPr>
        <p:txBody>
          <a:bodyPr>
            <a:normAutofit fontScale="90000"/>
          </a:bodyPr>
          <a:lstStyle/>
          <a:p>
            <a:r>
              <a:rPr lang="en-US" sz="4000" dirty="0">
                <a:solidFill>
                  <a:srgbClr val="FFFF00"/>
                </a:solidFill>
                <a:latin typeface="TW Cen MT"/>
              </a:rPr>
              <a:t>#1 – Suicide, Mental Health, and Happiness are wicked problems</a:t>
            </a:r>
            <a:endParaRPr lang="en-US" sz="4000" dirty="0">
              <a:solidFill>
                <a:srgbClr val="FFFF00"/>
              </a:solidFill>
            </a:endParaRP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472371" y="2483180"/>
            <a:ext cx="7054191" cy="3918819"/>
          </a:xfrm>
        </p:spPr>
        <p:txBody>
          <a:bodyPr>
            <a:normAutofit lnSpcReduction="10000"/>
          </a:bodyPr>
          <a:lstStyle/>
          <a:p>
            <a:pPr marL="514350" indent="-514350">
              <a:buFont typeface="+mj-lt"/>
              <a:buAutoNum type="arabicPeriod"/>
            </a:pPr>
            <a:r>
              <a:rPr lang="en-US" sz="2800" cap="all" dirty="0">
                <a:solidFill>
                  <a:schemeClr val="tx1"/>
                </a:solidFill>
                <a:latin typeface="TW Cen MT"/>
              </a:rPr>
              <a:t>not linear</a:t>
            </a:r>
          </a:p>
          <a:p>
            <a:pPr marL="514350" indent="-514350">
              <a:buFont typeface="+mj-lt"/>
              <a:buAutoNum type="arabicPeriod"/>
            </a:pPr>
            <a:r>
              <a:rPr lang="en-US" sz="2800" cap="all" dirty="0">
                <a:solidFill>
                  <a:schemeClr val="tx1"/>
                </a:solidFill>
                <a:latin typeface="TW Cen MT"/>
              </a:rPr>
              <a:t>Multidimensional, </a:t>
            </a:r>
            <a:r>
              <a:rPr lang="en-US" sz="2800" b="1" cap="all" dirty="0">
                <a:solidFill>
                  <a:srgbClr val="FFFF00"/>
                </a:solidFill>
                <a:latin typeface="TW Cen MT"/>
              </a:rPr>
              <a:t>Multiple individual, group, and cultural perspectives</a:t>
            </a:r>
            <a:r>
              <a:rPr lang="en-US" sz="2800" cap="all" dirty="0">
                <a:solidFill>
                  <a:schemeClr val="tx1"/>
                </a:solidFill>
                <a:latin typeface="TW Cen MT"/>
              </a:rPr>
              <a:t>, formulations, and emotional reactions</a:t>
            </a:r>
          </a:p>
          <a:p>
            <a:pPr marL="514350" indent="-514350">
              <a:buFont typeface="+mj-lt"/>
              <a:buAutoNum type="arabicPeriod"/>
            </a:pPr>
            <a:r>
              <a:rPr lang="en-US" sz="2800" cap="all" dirty="0">
                <a:solidFill>
                  <a:schemeClr val="tx1"/>
                </a:solidFill>
                <a:latin typeface="TW Cen MT"/>
              </a:rPr>
              <a:t>Not testable; Efforts to solve can backfire</a:t>
            </a:r>
          </a:p>
          <a:p>
            <a:pPr marL="514350" indent="-514350">
              <a:buFont typeface="+mj-lt"/>
              <a:buAutoNum type="arabicPeriod"/>
            </a:pPr>
            <a:endParaRPr lang="en-US" sz="2800" cap="all" dirty="0">
              <a:solidFill>
                <a:schemeClr val="tx1"/>
              </a:solidFill>
              <a:latin typeface="TW Cen MT"/>
            </a:endParaRP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1442395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EDA9EF6-441D-62BA-91E3-F6E420323E2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7D5B71A1-D529-4D9A-0BA6-7856DF19F32B}"/>
              </a:ext>
            </a:extLst>
          </p:cNvPr>
          <p:cNvSpPr>
            <a:spLocks noGrp="1"/>
          </p:cNvSpPr>
          <p:nvPr>
            <p:ph type="title"/>
          </p:nvPr>
        </p:nvSpPr>
        <p:spPr>
          <a:xfrm>
            <a:off x="1080000" y="862151"/>
            <a:ext cx="6120000" cy="966277"/>
          </a:xfrm>
        </p:spPr>
        <p:txBody>
          <a:bodyPr vert="horz" lIns="0" tIns="0" rIns="0" bIns="0" rtlCol="0" anchor="b" anchorCtr="0">
            <a:noAutofit/>
          </a:bodyPr>
          <a:lstStyle/>
          <a:p>
            <a:r>
              <a:rPr lang="en-US" sz="4800" dirty="0">
                <a:solidFill>
                  <a:srgbClr val="FFFF00"/>
                </a:solidFill>
                <a:latin typeface="TW Cen MT"/>
              </a:rPr>
              <a:t>Wicked Problems are why. . .</a:t>
            </a:r>
          </a:p>
        </p:txBody>
      </p:sp>
      <p:cxnSp>
        <p:nvCxnSpPr>
          <p:cNvPr id="21" name="Straight Connector 20">
            <a:extLst>
              <a:ext uri="{FF2B5EF4-FFF2-40B4-BE49-F238E27FC236}">
                <a16:creationId xmlns:a16="http://schemas.microsoft.com/office/drawing/2014/main" id="{77C6DF49-CBE3-4038-AC78-35DE4FD7C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7000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0EB68D63-B63A-FAEE-CDCD-C42AF78A236F}"/>
              </a:ext>
            </a:extLst>
          </p:cNvPr>
          <p:cNvSpPr>
            <a:spLocks noGrp="1"/>
          </p:cNvSpPr>
          <p:nvPr>
            <p:ph idx="1"/>
          </p:nvPr>
        </p:nvSpPr>
        <p:spPr>
          <a:xfrm>
            <a:off x="244535" y="2310208"/>
            <a:ext cx="5971208" cy="4085574"/>
          </a:xfrm>
        </p:spPr>
        <p:txBody>
          <a:bodyPr vert="horz" lIns="0" tIns="0" rIns="0" bIns="0" rtlCol="0" anchor="t" anchorCtr="0">
            <a:noAutofit/>
          </a:bodyPr>
          <a:lstStyle/>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kumimoji="0" lang="en-US" sz="2800" b="1" i="0" u="none" strike="noStrike" kern="1200" cap="none" spc="0" normalizeH="0" baseline="0" noProof="0" dirty="0">
                <a:ln>
                  <a:noFill/>
                </a:ln>
                <a:solidFill>
                  <a:srgbClr val="FFFF00"/>
                </a:solidFill>
                <a:effectLst/>
                <a:uLnTx/>
                <a:uFillTx/>
                <a:latin typeface="Century Gothic" panose="020B0502020202020204"/>
                <a:ea typeface="+mj-ea"/>
                <a:cs typeface="+mj-cs"/>
              </a:rPr>
              <a:t>Everything</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j-ea"/>
                <a:cs typeface="+mj-cs"/>
              </a:rPr>
              <a:t> is worse</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lang="en-US" sz="2800" i="0" dirty="0">
                <a:solidFill>
                  <a:prstClr val="white"/>
                </a:solidFill>
                <a:latin typeface="Century Gothic" panose="020B0502020202020204"/>
                <a:ea typeface="+mj-ea"/>
                <a:cs typeface="+mj-cs"/>
              </a:rPr>
              <a:t>Anxiety, depression, intergenerational trauma, ADHD, narcissism, addiction, etc.</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lang="en-US" sz="2800" b="1" i="0" dirty="0">
                <a:solidFill>
                  <a:srgbClr val="FFFF00"/>
                </a:solidFill>
                <a:latin typeface="Century Gothic" panose="020B0502020202020204"/>
                <a:ea typeface="+mj-ea"/>
                <a:cs typeface="+mj-cs"/>
              </a:rPr>
              <a:t>Trigger warnings backfire</a:t>
            </a:r>
          </a:p>
          <a:p>
            <a:pPr marL="382950" indent="-285750" defTabSz="457200">
              <a:lnSpc>
                <a:spcPct val="100000"/>
              </a:lnSpc>
              <a:buClr>
                <a:srgbClr val="1E5155">
                  <a:lumMod val="40000"/>
                  <a:lumOff val="60000"/>
                </a:srgbClr>
              </a:buClr>
              <a:buSzPct val="80000"/>
              <a:buFont typeface="Wingdings" panose="05000000000000000000" pitchFamily="2" charset="2"/>
              <a:buChar char="ü"/>
              <a:defRPr/>
            </a:pPr>
            <a:r>
              <a:rPr lang="en-US" sz="2800" i="0" dirty="0">
                <a:solidFill>
                  <a:prstClr val="white"/>
                </a:solidFill>
                <a:latin typeface="Century Gothic" panose="020B0502020202020204"/>
              </a:rPr>
              <a:t>And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suicide is up 40-80% over 20 years . . . (</a:t>
            </a:r>
            <a:r>
              <a:rPr kumimoji="0" lang="en-US" sz="2800" b="1" i="0" u="none" strike="noStrike" kern="1200" cap="none" spc="0" normalizeH="0" baseline="0" noProof="0" dirty="0">
                <a:ln>
                  <a:noFill/>
                </a:ln>
                <a:solidFill>
                  <a:srgbClr val="FFFF00"/>
                </a:solidFill>
                <a:effectLst/>
                <a:uLnTx/>
                <a:uFillTx/>
                <a:latin typeface="Century Gothic" panose="020B0502020202020204"/>
                <a:ea typeface="+mn-ea"/>
                <a:cs typeface="+mn-cs"/>
              </a:rPr>
              <a:t>National and Tribal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strategies; 2001/2017)</a:t>
            </a:r>
            <a:endParaRPr kumimoji="0" lang="en-US" sz="2600" b="0" i="0" u="none" strike="noStrike" kern="1200" cap="none" spc="0" normalizeH="0" baseline="0" noProof="0" dirty="0">
              <a:ln>
                <a:noFill/>
              </a:ln>
              <a:solidFill>
                <a:prstClr val="white"/>
              </a:solidFill>
              <a:effectLst/>
              <a:uLnTx/>
              <a:uFillTx/>
              <a:latin typeface="Century Gothic" panose="020B0502020202020204"/>
              <a:ea typeface="+mj-ea"/>
              <a:cs typeface="+mj-cs"/>
            </a:endParaRPr>
          </a:p>
        </p:txBody>
      </p:sp>
      <p:sp>
        <p:nvSpPr>
          <p:cNvPr id="5" name="Footer Placeholder 4">
            <a:extLst>
              <a:ext uri="{FF2B5EF4-FFF2-40B4-BE49-F238E27FC236}">
                <a16:creationId xmlns:a16="http://schemas.microsoft.com/office/drawing/2014/main" id="{6249C5FB-F205-4B6A-FC39-BA012019DCA9}"/>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FE89D97B-532C-22AB-8A9A-7D208F48BF3F}"/>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3" name="Picture 2">
            <a:extLst>
              <a:ext uri="{FF2B5EF4-FFF2-40B4-BE49-F238E27FC236}">
                <a16:creationId xmlns:a16="http://schemas.microsoft.com/office/drawing/2014/main" id="{76FAA9BB-CA18-43FD-A7B1-81C78398B64B}"/>
              </a:ext>
            </a:extLst>
          </p:cNvPr>
          <p:cNvPicPr>
            <a:picLocks noChangeAspect="1"/>
          </p:cNvPicPr>
          <p:nvPr/>
        </p:nvPicPr>
        <p:blipFill>
          <a:blip r:embed="rId2"/>
          <a:stretch>
            <a:fillRect/>
          </a:stretch>
        </p:blipFill>
        <p:spPr>
          <a:xfrm>
            <a:off x="6497842" y="3547349"/>
            <a:ext cx="5694158" cy="4267570"/>
          </a:xfrm>
          <a:prstGeom prst="rect">
            <a:avLst/>
          </a:prstGeom>
        </p:spPr>
      </p:pic>
      <p:pic>
        <p:nvPicPr>
          <p:cNvPr id="7" name="Picture 6">
            <a:extLst>
              <a:ext uri="{FF2B5EF4-FFF2-40B4-BE49-F238E27FC236}">
                <a16:creationId xmlns:a16="http://schemas.microsoft.com/office/drawing/2014/main" id="{826825E9-8BDA-46A2-B08C-E167833E41FD}"/>
              </a:ext>
            </a:extLst>
          </p:cNvPr>
          <p:cNvPicPr>
            <a:picLocks noChangeAspect="1"/>
          </p:cNvPicPr>
          <p:nvPr/>
        </p:nvPicPr>
        <p:blipFill>
          <a:blip r:embed="rId3"/>
          <a:stretch>
            <a:fillRect/>
          </a:stretch>
        </p:blipFill>
        <p:spPr>
          <a:xfrm>
            <a:off x="7255550" y="42149"/>
            <a:ext cx="4936450" cy="3103820"/>
          </a:xfrm>
          <a:prstGeom prst="rect">
            <a:avLst/>
          </a:prstGeom>
        </p:spPr>
      </p:pic>
    </p:spTree>
    <p:extLst>
      <p:ext uri="{BB962C8B-B14F-4D97-AF65-F5344CB8AC3E}">
        <p14:creationId xmlns:p14="http://schemas.microsoft.com/office/powerpoint/2010/main" val="78652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4D5A78-88D0-4BF3-B3D6-0CC8F27C5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
            <a:extLst>
              <a:ext uri="{FF2B5EF4-FFF2-40B4-BE49-F238E27FC236}">
                <a16:creationId xmlns:a16="http://schemas.microsoft.com/office/drawing/2014/main" id="{4E63F70D-FACC-4143-A82D-6E8F7EC16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1686" y="432884"/>
            <a:ext cx="1111320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
            <a:extLst>
              <a:ext uri="{FF2B5EF4-FFF2-40B4-BE49-F238E27FC236}">
                <a16:creationId xmlns:a16="http://schemas.microsoft.com/office/drawing/2014/main" id="{4198D1D3-18D0-4451-8DD8-21B40D900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431686" y="6210884"/>
            <a:ext cx="111132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
            <a:extLst>
              <a:ext uri="{FF2B5EF4-FFF2-40B4-BE49-F238E27FC236}">
                <a16:creationId xmlns:a16="http://schemas.microsoft.com/office/drawing/2014/main" id="{DBA117BE-BC79-418E-81BF-D08D79CB9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6" y="432884"/>
            <a:ext cx="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819F693C-347C-87C7-CD2D-9CA5920EA192}"/>
              </a:ext>
            </a:extLst>
          </p:cNvPr>
          <p:cNvSpPr>
            <a:spLocks noGrp="1"/>
          </p:cNvSpPr>
          <p:nvPr>
            <p:ph type="ftr" sz="quarter" idx="11"/>
          </p:nvPr>
        </p:nvSpPr>
        <p:spPr>
          <a:xfrm>
            <a:off x="3308350" y="6401999"/>
            <a:ext cx="5575300" cy="369332"/>
          </a:xfrm>
        </p:spPr>
        <p:txBody>
          <a:bodyPr vert="horz" lIns="0" tIns="0" rIns="0" bIns="0" rtlCol="0" anchor="ctr">
            <a:normAutofit/>
          </a:bodyPr>
          <a:lstStyle/>
          <a:p>
            <a:pPr marR="0" lvl="0" indent="0" defTabSz="914400" fontAlgn="auto">
              <a:spcBef>
                <a:spcPts val="0"/>
              </a:spcBef>
              <a:spcAft>
                <a:spcPts val="600"/>
              </a:spcAft>
              <a:buClrTx/>
              <a:buSzTx/>
              <a:buFontTx/>
              <a:buNone/>
              <a:tabLst/>
              <a:defRPr/>
            </a:pPr>
            <a:r>
              <a:rPr kumimoji="0" lang="en-US" b="0" i="0" u="none" strike="noStrike" kern="1200" cap="all" spc="300" normalizeH="0" baseline="0" noProof="0">
                <a:ln>
                  <a:noFill/>
                </a:ln>
                <a:solidFill>
                  <a:schemeClr val="tx1">
                    <a:alpha val="70000"/>
                  </a:schemeClr>
                </a:solidFill>
                <a:effectLst/>
                <a:uLnTx/>
                <a:uFillTx/>
                <a:latin typeface="+mn-lt"/>
                <a:ea typeface="+mn-ea"/>
                <a:cs typeface="+mn-cs"/>
              </a:rPr>
              <a:t>Group is Open</a:t>
            </a:r>
          </a:p>
        </p:txBody>
      </p:sp>
      <p:sp>
        <p:nvSpPr>
          <p:cNvPr id="6" name="Slide Number Placeholder 5">
            <a:extLst>
              <a:ext uri="{FF2B5EF4-FFF2-40B4-BE49-F238E27FC236}">
                <a16:creationId xmlns:a16="http://schemas.microsoft.com/office/drawing/2014/main" id="{92677B4A-33C0-4492-8C44-105493DB7DCB}"/>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R="0" lvl="0" indent="0" defTabSz="914400" fontAlgn="auto">
              <a:spcBef>
                <a:spcPts val="0"/>
              </a:spcBef>
              <a:spcAft>
                <a:spcPts val="600"/>
              </a:spcAft>
              <a:buClrTx/>
              <a:buSzTx/>
              <a:buFontTx/>
              <a:buNone/>
              <a:tabLst/>
              <a:defRPr/>
            </a:pPr>
            <a:fld id="{D39607A7-8386-47DB-8578-DDEDD194E5D4}" type="slidenum">
              <a:rPr kumimoji="0" lang="en-US" b="0" i="0" u="none" strike="noStrike" normalizeH="0" noProof="0" smtClean="0">
                <a:ln>
                  <a:noFill/>
                </a:ln>
                <a:effectLst/>
                <a:uLnTx/>
                <a:uFillTx/>
              </a:rPr>
              <a:pPr marR="0" lvl="0" indent="0" defTabSz="914400" fontAlgn="auto">
                <a:spcBef>
                  <a:spcPts val="0"/>
                </a:spcBef>
                <a:spcAft>
                  <a:spcPts val="600"/>
                </a:spcAft>
                <a:buClrTx/>
                <a:buSzTx/>
                <a:buFontTx/>
                <a:buNone/>
                <a:tabLst/>
                <a:defRPr/>
              </a:pPr>
              <a:t>7</a:t>
            </a:fld>
            <a:endParaRPr kumimoji="0" lang="en-US" b="0" i="0" u="none" strike="noStrike" normalizeH="0" noProof="0">
              <a:ln>
                <a:noFill/>
              </a:ln>
              <a:effectLst/>
              <a:uLnTx/>
              <a:uFillTx/>
            </a:endParaRPr>
          </a:p>
        </p:txBody>
      </p:sp>
      <p:sp>
        <p:nvSpPr>
          <p:cNvPr id="3" name="Content Placeholder 2">
            <a:extLst>
              <a:ext uri="{FF2B5EF4-FFF2-40B4-BE49-F238E27FC236}">
                <a16:creationId xmlns:a16="http://schemas.microsoft.com/office/drawing/2014/main" id="{2385A1A4-920A-7FA3-2487-C21C77DD38DC}"/>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2A195E0A-A65F-D575-2632-22DFE65403FA}"/>
              </a:ext>
            </a:extLst>
          </p:cNvPr>
          <p:cNvPicPr>
            <a:picLocks noChangeAspect="1"/>
          </p:cNvPicPr>
          <p:nvPr/>
        </p:nvPicPr>
        <p:blipFill>
          <a:blip r:embed="rId2"/>
          <a:stretch>
            <a:fillRect/>
          </a:stretch>
        </p:blipFill>
        <p:spPr>
          <a:xfrm>
            <a:off x="199202" y="351995"/>
            <a:ext cx="11793596" cy="6154009"/>
          </a:xfrm>
          <a:prstGeom prst="rect">
            <a:avLst/>
          </a:prstGeom>
        </p:spPr>
      </p:pic>
    </p:spTree>
    <p:extLst>
      <p:ext uri="{BB962C8B-B14F-4D97-AF65-F5344CB8AC3E}">
        <p14:creationId xmlns:p14="http://schemas.microsoft.com/office/powerpoint/2010/main" val="1536110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FC330652-E3B7-CEA1-F7C5-2C5CDDACF7DA}"/>
              </a:ext>
            </a:extLst>
          </p:cNvPr>
          <p:cNvPicPr>
            <a:picLocks noChangeAspect="1"/>
          </p:cNvPicPr>
          <p:nvPr/>
        </p:nvPicPr>
        <p:blipFill>
          <a:blip r:embed="rId2"/>
          <a:srcRect l="12784" r="5630"/>
          <a:stretch/>
        </p:blipFill>
        <p:spPr>
          <a:xfrm>
            <a:off x="20" y="10"/>
            <a:ext cx="9947062" cy="6857990"/>
          </a:xfrm>
          <a:prstGeom prst="rect">
            <a:avLst/>
          </a:prstGeom>
        </p:spPr>
      </p:pic>
      <p:sp>
        <p:nvSpPr>
          <p:cNvPr id="12" name="Freeform: Shape 1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4" name="Freeform: Shape 1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6" name="Freeform: Shape 1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8046720" y="500743"/>
            <a:ext cx="3633746" cy="1676400"/>
          </a:xfrm>
        </p:spPr>
        <p:txBody>
          <a:bodyPr anchor="b">
            <a:norm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#2 – We’re Not Good at Predicting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7576457" y="2296886"/>
            <a:ext cx="4430486" cy="4136571"/>
          </a:xfrm>
        </p:spPr>
        <p:txBody>
          <a:bodyPr>
            <a:normAutofit/>
          </a:bodyPr>
          <a:lstStyle/>
          <a:p>
            <a:pPr>
              <a:spcAft>
                <a:spcPts val="1200"/>
              </a:spcAft>
            </a:pPr>
            <a:r>
              <a:rPr lang="en-US" sz="2400" dirty="0"/>
              <a:t>Imagine </a:t>
            </a:r>
            <a:r>
              <a:rPr lang="en-US" sz="2400" b="1" dirty="0"/>
              <a:t>Darrell K Royal-Texas Memorial Stadium on 1/1/25 </a:t>
            </a:r>
            <a:r>
              <a:rPr lang="en-US" sz="2400" dirty="0"/>
              <a:t>– Capacity about 100K</a:t>
            </a:r>
          </a:p>
          <a:p>
            <a:pPr>
              <a:spcAft>
                <a:spcPts val="1200"/>
              </a:spcAft>
            </a:pPr>
            <a:r>
              <a:rPr lang="en-US" sz="2400" dirty="0"/>
              <a:t>It’s filled with </a:t>
            </a:r>
            <a:r>
              <a:rPr lang="en-US" sz="2400" b="1" dirty="0"/>
              <a:t>Texans </a:t>
            </a:r>
          </a:p>
          <a:p>
            <a:pPr>
              <a:spcAft>
                <a:spcPts val="1200"/>
              </a:spcAft>
            </a:pPr>
            <a:r>
              <a:rPr lang="en-US" sz="2400" dirty="0"/>
              <a:t>By Dec 31, </a:t>
            </a:r>
            <a:r>
              <a:rPr lang="en-US" sz="2400" b="1" dirty="0"/>
              <a:t>14 or 15 of those 100K Texans will die by suicide</a:t>
            </a:r>
            <a:r>
              <a:rPr lang="en-US" sz="2400" dirty="0"/>
              <a:t>. </a:t>
            </a:r>
          </a:p>
          <a:p>
            <a:pPr>
              <a:spcAft>
                <a:spcPts val="1200"/>
              </a:spcAft>
            </a:pPr>
            <a:r>
              <a:rPr lang="en-US" sz="2400" b="1" dirty="0"/>
              <a:t>Your job</a:t>
            </a:r>
            <a:r>
              <a:rPr lang="en-US" sz="2400" dirty="0"/>
              <a:t>: Identify and intervene to </a:t>
            </a:r>
            <a:r>
              <a:rPr lang="en-US" sz="2400" b="1" dirty="0"/>
              <a:t>prevent suicide?</a:t>
            </a:r>
          </a:p>
        </p:txBody>
      </p:sp>
    </p:spTree>
    <p:extLst>
      <p:ext uri="{BB962C8B-B14F-4D97-AF65-F5344CB8AC3E}">
        <p14:creationId xmlns:p14="http://schemas.microsoft.com/office/powerpoint/2010/main" val="424464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0F44C05-E645-DA18-77D3-8C03016E6A76}"/>
              </a:ext>
            </a:extLst>
          </p:cNvPr>
          <p:cNvPicPr>
            <a:picLocks noChangeAspect="1"/>
          </p:cNvPicPr>
          <p:nvPr/>
        </p:nvPicPr>
        <p:blipFill>
          <a:blip r:embed="rId2"/>
          <a:srcRect t="5436"/>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838200" y="365125"/>
            <a:ext cx="3822189" cy="1899912"/>
          </a:xfrm>
        </p:spPr>
        <p:txBody>
          <a:bodyPr>
            <a:normAutofit/>
          </a:bodyPr>
          <a:lstStyle/>
          <a:p>
            <a:r>
              <a:rPr lang="en-US" sz="4800" b="1" dirty="0">
                <a:latin typeface="Calibri" panose="020F0502020204030204" pitchFamily="34" charset="0"/>
                <a:ea typeface="Calibri" panose="020F0502020204030204" pitchFamily="34" charset="0"/>
                <a:cs typeface="Calibri" panose="020F0502020204030204" pitchFamily="34" charset="0"/>
              </a:rPr>
              <a:t>Predicting Suicide II</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174171" y="2434201"/>
            <a:ext cx="4486219" cy="4058674"/>
          </a:xfrm>
        </p:spPr>
        <p:txBody>
          <a:bodyPr>
            <a:noAutofit/>
          </a:bodyPr>
          <a:lstStyle/>
          <a:p>
            <a:pPr>
              <a:spcAft>
                <a:spcPts val="1800"/>
              </a:spcAft>
            </a:pPr>
            <a:r>
              <a:rPr lang="en-US" sz="2400" dirty="0"/>
              <a:t>We could </a:t>
            </a:r>
            <a:r>
              <a:rPr lang="en-US" sz="2400" b="1" dirty="0"/>
              <a:t>screen for </a:t>
            </a:r>
            <a:r>
              <a:rPr lang="en-US" sz="2400" dirty="0"/>
              <a:t>depression and suicidal ideation</a:t>
            </a:r>
          </a:p>
          <a:p>
            <a:pPr>
              <a:spcAft>
                <a:spcPts val="1800"/>
              </a:spcAft>
            </a:pPr>
            <a:r>
              <a:rPr lang="en-US" sz="2400" dirty="0"/>
              <a:t>With </a:t>
            </a:r>
            <a:r>
              <a:rPr lang="en-US" sz="2400" b="1" dirty="0"/>
              <a:t>depression</a:t>
            </a:r>
            <a:r>
              <a:rPr lang="en-US" sz="2400" dirty="0"/>
              <a:t>, we’ll cut our number from 100K to about 15K (but </a:t>
            </a:r>
            <a:r>
              <a:rPr lang="en-US" sz="2400" b="1" dirty="0"/>
              <a:t>which 14 or 15 of the 15K?</a:t>
            </a:r>
            <a:r>
              <a:rPr lang="en-US" sz="2400" dirty="0"/>
              <a:t>) </a:t>
            </a:r>
          </a:p>
          <a:p>
            <a:pPr>
              <a:spcAft>
                <a:spcPts val="1800"/>
              </a:spcAft>
            </a:pPr>
            <a:r>
              <a:rPr lang="en-US" sz="2400" dirty="0"/>
              <a:t>If we screen for </a:t>
            </a:r>
            <a:r>
              <a:rPr lang="en-US" sz="2400" b="1" dirty="0"/>
              <a:t>suicidal ideation</a:t>
            </a:r>
            <a:r>
              <a:rPr lang="en-US" sz="2400" dirty="0"/>
              <a:t>, we’ll cut our numbers to about 10K (but </a:t>
            </a:r>
            <a:r>
              <a:rPr lang="en-US" sz="2400" b="1" dirty="0"/>
              <a:t>which 14-15 of the 10K?</a:t>
            </a:r>
            <a:r>
              <a:rPr lang="en-US" sz="2400" dirty="0"/>
              <a:t>)</a:t>
            </a:r>
          </a:p>
        </p:txBody>
      </p:sp>
    </p:spTree>
    <p:extLst>
      <p:ext uri="{BB962C8B-B14F-4D97-AF65-F5344CB8AC3E}">
        <p14:creationId xmlns:p14="http://schemas.microsoft.com/office/powerpoint/2010/main" val="3215088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FFF30FC-972B-5D6F-F5AC-A457B5CD7DAF}"/>
              </a:ext>
            </a:extLst>
          </p:cNvPr>
          <p:cNvPicPr>
            <a:picLocks noChangeAspect="1"/>
          </p:cNvPicPr>
          <p:nvPr/>
        </p:nvPicPr>
        <p:blipFill>
          <a:blip r:embed="rId2"/>
          <a:srcRect l="9907" r="10782"/>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7531610" y="365125"/>
            <a:ext cx="3822189" cy="1899912"/>
          </a:xfrm>
        </p:spPr>
        <p:txBody>
          <a:bodyPr>
            <a:normAutofit/>
          </a:bodyPr>
          <a:lstStyle/>
          <a:p>
            <a:r>
              <a:rPr lang="en-US" sz="4800" b="1" dirty="0">
                <a:latin typeface="Calibri" panose="020F0502020204030204" pitchFamily="34" charset="0"/>
                <a:ea typeface="Calibri" panose="020F0502020204030204" pitchFamily="34" charset="0"/>
                <a:cs typeface="Calibri" panose="020F0502020204030204" pitchFamily="34" charset="0"/>
              </a:rPr>
              <a:t>Predicting Suicide III</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7531610" y="2434201"/>
            <a:ext cx="4333819" cy="4058674"/>
          </a:xfrm>
        </p:spPr>
        <p:txBody>
          <a:bodyPr>
            <a:normAutofit/>
          </a:bodyPr>
          <a:lstStyle/>
          <a:p>
            <a:r>
              <a:rPr lang="en-US" sz="2600" dirty="0"/>
              <a:t>But, if we dismiss the people who screen negative, we’ll miss about </a:t>
            </a:r>
            <a:r>
              <a:rPr lang="en-US" sz="2600" b="1" dirty="0"/>
              <a:t>½ of those who will die by suicide because they won’t report SI or depression</a:t>
            </a:r>
          </a:p>
          <a:p>
            <a:endParaRPr lang="en-US" sz="2600" dirty="0"/>
          </a:p>
          <a:p>
            <a:r>
              <a:rPr lang="en-US" sz="2600" dirty="0"/>
              <a:t>If we screen for </a:t>
            </a:r>
            <a:r>
              <a:rPr lang="en-US" sz="2600" b="1" dirty="0"/>
              <a:t>so-called “Mental Illness” </a:t>
            </a:r>
            <a:r>
              <a:rPr lang="en-US" sz="2600" dirty="0"/>
              <a:t>we’ll do even worse</a:t>
            </a:r>
          </a:p>
          <a:p>
            <a:pPr marL="0" indent="0">
              <a:buNone/>
            </a:pPr>
            <a:endParaRPr lang="en-US" sz="2000" dirty="0"/>
          </a:p>
        </p:txBody>
      </p:sp>
    </p:spTree>
    <p:extLst>
      <p:ext uri="{BB962C8B-B14F-4D97-AF65-F5344CB8AC3E}">
        <p14:creationId xmlns:p14="http://schemas.microsoft.com/office/powerpoint/2010/main" val="1314837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800" b="1" dirty="0">
                <a:solidFill>
                  <a:srgbClr val="FFFF00"/>
                </a:solidFill>
              </a:rPr>
              <a:t>Predicting Suicide IV</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0" y="1610686"/>
            <a:ext cx="7373923" cy="5247314"/>
          </a:xfrm>
        </p:spPr>
        <p:txBody>
          <a:bodyPr>
            <a:noAutofit/>
          </a:bodyPr>
          <a:lstStyle/>
          <a:p>
            <a:r>
              <a:rPr lang="en-US" dirty="0"/>
              <a:t>“The majority of patients who die by suicide screen negative for suicidal ideation. If you are a MH professional/agency who uses decision trees that designate negative screens as ‘low risk,’ you should consider discontinuing that practice. This is especially applicable to clinicians/agencies that use the C-SSRS’s red/orange/yellow scoring system. The C-SSRS will ‘miss’ most patients who kill themselves.” [False negatives]</a:t>
            </a:r>
          </a:p>
          <a:p>
            <a:pPr lvl="1"/>
            <a:r>
              <a:rPr lang="en-US" sz="2800" b="1" dirty="0">
                <a:solidFill>
                  <a:srgbClr val="FFFF00"/>
                </a:solidFill>
              </a:rPr>
              <a:t>Craig Bryan, Ph.D., Feb 7, 2024 </a:t>
            </a:r>
            <a:r>
              <a:rPr lang="en-US" sz="2800" dirty="0"/>
              <a:t>– LinkedIn post</a:t>
            </a:r>
          </a:p>
          <a:p>
            <a:endParaRPr lang="en-US" sz="2400" dirty="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2"/>
          <a:stretch>
            <a:fillRect/>
          </a:stretch>
        </p:blipFill>
        <p:spPr>
          <a:xfrm>
            <a:off x="7679436" y="0"/>
            <a:ext cx="4512564" cy="6858000"/>
          </a:xfrm>
          <a:prstGeom prst="rect">
            <a:avLst/>
          </a:prstGeom>
        </p:spPr>
      </p:pic>
    </p:spTree>
    <p:extLst>
      <p:ext uri="{BB962C8B-B14F-4D97-AF65-F5344CB8AC3E}">
        <p14:creationId xmlns:p14="http://schemas.microsoft.com/office/powerpoint/2010/main" val="221462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646111" y="251670"/>
            <a:ext cx="9404723" cy="1601578"/>
          </a:xfrm>
        </p:spPr>
        <p:txBody>
          <a:bodyPr>
            <a:noAutofit/>
          </a:bodyPr>
          <a:lstStyle/>
          <a:p>
            <a:r>
              <a:rPr lang="en-US" sz="4800" dirty="0">
                <a:solidFill>
                  <a:srgbClr val="FFC000"/>
                </a:solidFill>
                <a:latin typeface="Calibri" panose="020F0502020204030204" pitchFamily="34" charset="0"/>
                <a:ea typeface="Calibri" panose="020F0502020204030204" pitchFamily="34" charset="0"/>
                <a:cs typeface="Calibri" panose="020F0502020204030204" pitchFamily="34" charset="0"/>
              </a:rPr>
              <a:t>#3 – We’re ALSO Not Good at Preventing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48413" y="2015732"/>
            <a:ext cx="10982226" cy="4389550"/>
          </a:xfrm>
        </p:spPr>
        <p:txBody>
          <a:bodyPr>
            <a:noAutofit/>
          </a:bodyPr>
          <a:lstStyle/>
          <a:p>
            <a:r>
              <a:rPr lang="en-US" sz="2800" i="1" dirty="0"/>
              <a:t>Here’s a </a:t>
            </a:r>
            <a:r>
              <a:rPr lang="en-US" sz="2800" b="1" i="1" dirty="0">
                <a:solidFill>
                  <a:srgbClr val="FFC000"/>
                </a:solidFill>
              </a:rPr>
              <a:t>Typical</a:t>
            </a:r>
            <a:r>
              <a:rPr lang="en-US" sz="2800" i="1" dirty="0"/>
              <a:t>* Suicide Prevention Message</a:t>
            </a:r>
          </a:p>
          <a:p>
            <a:r>
              <a:rPr lang="en-US" sz="2800" i="1" dirty="0"/>
              <a:t>Suicide rates for at-risk youth can be </a:t>
            </a:r>
            <a:r>
              <a:rPr lang="en-US" sz="2800" b="1" i="1" dirty="0">
                <a:solidFill>
                  <a:srgbClr val="FFC000"/>
                </a:solidFill>
              </a:rPr>
              <a:t>substantially reduced </a:t>
            </a:r>
            <a:r>
              <a:rPr lang="en-US" sz="2800" i="1" dirty="0"/>
              <a:t>by</a:t>
            </a:r>
            <a:r>
              <a:rPr lang="en-US" sz="2800" dirty="0"/>
              <a:t>:</a:t>
            </a:r>
          </a:p>
          <a:p>
            <a:pPr lvl="1"/>
            <a:r>
              <a:rPr lang="en-US" sz="2400" b="1" dirty="0">
                <a:solidFill>
                  <a:srgbClr val="FFC000"/>
                </a:solidFill>
              </a:rPr>
              <a:t>Knowing the signs</a:t>
            </a:r>
            <a:r>
              <a:rPr lang="en-US" sz="2400" dirty="0"/>
              <a:t>. Four out of five suicide deaths are preceded by warning signs such as suicidal threats, previous suicide attempts, preoccupation or obsession with death, depression, and final arrangements. </a:t>
            </a:r>
          </a:p>
          <a:p>
            <a:pPr lvl="1"/>
            <a:endParaRPr lang="en-US" sz="2400" dirty="0"/>
          </a:p>
          <a:p>
            <a:pPr lvl="1"/>
            <a:r>
              <a:rPr lang="en-US" sz="2400" dirty="0"/>
              <a:t>*From: </a:t>
            </a:r>
            <a:r>
              <a:rPr lang="en-US" sz="2400" dirty="0">
                <a:solidFill>
                  <a:srgbClr val="FFC000"/>
                </a:solidFill>
                <a:hlinkClick r:id="rId2">
                  <a:extLst>
                    <a:ext uri="{A12FA001-AC4F-418D-AE19-62706E023703}">
                      <ahyp:hlinkClr xmlns:ahyp="http://schemas.microsoft.com/office/drawing/2018/hyperlinkcolor" val="tx"/>
                    </a:ext>
                  </a:extLst>
                </a:hlinkClick>
              </a:rPr>
              <a:t>https://www.americashealthrankings.org/explore/health-of-women-and-children/measure/teen_suicide/state/MT</a:t>
            </a:r>
            <a:r>
              <a:rPr lang="en-US" sz="2400" dirty="0">
                <a:solidFill>
                  <a:srgbClr val="FFC000"/>
                </a:solidFill>
              </a:rPr>
              <a:t> </a:t>
            </a:r>
          </a:p>
        </p:txBody>
      </p:sp>
      <p:pic>
        <p:nvPicPr>
          <p:cNvPr id="4" name="Picture 3">
            <a:extLst>
              <a:ext uri="{FF2B5EF4-FFF2-40B4-BE49-F238E27FC236}">
                <a16:creationId xmlns:a16="http://schemas.microsoft.com/office/drawing/2014/main" id="{ED4EF1B7-5DE2-4642-B941-771845DE61AD}"/>
              </a:ext>
            </a:extLst>
          </p:cNvPr>
          <p:cNvPicPr>
            <a:picLocks noChangeAspect="1"/>
          </p:cNvPicPr>
          <p:nvPr/>
        </p:nvPicPr>
        <p:blipFill>
          <a:blip r:embed="rId3"/>
          <a:stretch>
            <a:fillRect/>
          </a:stretch>
        </p:blipFill>
        <p:spPr>
          <a:xfrm>
            <a:off x="10424007" y="0"/>
            <a:ext cx="1767993" cy="1767993"/>
          </a:xfrm>
          <a:prstGeom prst="rect">
            <a:avLst/>
          </a:prstGeom>
        </p:spPr>
      </p:pic>
    </p:spTree>
    <p:extLst>
      <p:ext uri="{BB962C8B-B14F-4D97-AF65-F5344CB8AC3E}">
        <p14:creationId xmlns:p14="http://schemas.microsoft.com/office/powerpoint/2010/main" val="1017987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5400" dirty="0">
                <a:solidFill>
                  <a:srgbClr val="FFC000"/>
                </a:solidFill>
                <a:latin typeface="Calibri" panose="020F0502020204030204" pitchFamily="34" charset="0"/>
                <a:ea typeface="Calibri" panose="020F0502020204030204" pitchFamily="34" charset="0"/>
                <a:cs typeface="Calibri" panose="020F0502020204030204" pitchFamily="34" charset="0"/>
              </a:rPr>
              <a:t>Time Out for Reflection</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0" y="1610686"/>
            <a:ext cx="7373923" cy="5247314"/>
          </a:xfrm>
        </p:spPr>
        <p:txBody>
          <a:bodyPr>
            <a:noAutofit/>
          </a:bodyPr>
          <a:lstStyle/>
          <a:p>
            <a:pPr>
              <a:spcAft>
                <a:spcPts val="1200"/>
              </a:spcAft>
            </a:pPr>
            <a:r>
              <a:rPr lang="en-US" sz="2800" dirty="0"/>
              <a:t>Why am I saying these things?</a:t>
            </a:r>
          </a:p>
          <a:p>
            <a:pPr>
              <a:spcAft>
                <a:spcPts val="1200"/>
              </a:spcAft>
            </a:pPr>
            <a:r>
              <a:rPr lang="en-US" sz="2800" dirty="0"/>
              <a:t>I think we should </a:t>
            </a:r>
            <a:r>
              <a:rPr lang="en-US" sz="2800" b="1" dirty="0">
                <a:solidFill>
                  <a:srgbClr val="FFC000"/>
                </a:solidFill>
              </a:rPr>
              <a:t>DO EVERYTHING WE CAN</a:t>
            </a:r>
            <a:r>
              <a:rPr lang="en-US" sz="2800" dirty="0"/>
              <a:t> to prevent suicide . . . AND</a:t>
            </a:r>
          </a:p>
          <a:p>
            <a:pPr>
              <a:spcAft>
                <a:spcPts val="1200"/>
              </a:spcAft>
            </a:pPr>
            <a:r>
              <a:rPr lang="en-US" sz="2800" dirty="0"/>
              <a:t>I think we should be </a:t>
            </a:r>
            <a:r>
              <a:rPr lang="en-US" sz="2800" b="1" dirty="0">
                <a:solidFill>
                  <a:srgbClr val="FFC000"/>
                </a:solidFill>
              </a:rPr>
              <a:t>REALISTIC</a:t>
            </a:r>
            <a:r>
              <a:rPr lang="en-US" sz="2800" dirty="0"/>
              <a:t> . . . </a:t>
            </a:r>
          </a:p>
          <a:p>
            <a:pPr>
              <a:spcAft>
                <a:spcPts val="1200"/>
              </a:spcAft>
            </a:pPr>
            <a:r>
              <a:rPr lang="en-US" sz="2800" dirty="0"/>
              <a:t>Because if we assume suicide is predictable and preventable . . . We will feel </a:t>
            </a:r>
            <a:r>
              <a:rPr lang="en-US" sz="2800" b="1" dirty="0">
                <a:solidFill>
                  <a:srgbClr val="FFC000"/>
                </a:solidFill>
              </a:rPr>
              <a:t>EVEN MORE GUILTY </a:t>
            </a:r>
            <a:r>
              <a:rPr lang="en-US" sz="2500" dirty="0"/>
              <a:t>when students die by suicide</a:t>
            </a:r>
            <a:endParaRPr lang="en-US" sz="2200" dirty="0"/>
          </a:p>
          <a:p>
            <a:endParaRPr lang="en-US" sz="2400" dirty="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2"/>
          <a:stretch>
            <a:fillRect/>
          </a:stretch>
        </p:blipFill>
        <p:spPr>
          <a:xfrm>
            <a:off x="7679436" y="0"/>
            <a:ext cx="4512564" cy="6858000"/>
          </a:xfrm>
          <a:prstGeom prst="rect">
            <a:avLst/>
          </a:prstGeom>
        </p:spPr>
      </p:pic>
    </p:spTree>
    <p:extLst>
      <p:ext uri="{BB962C8B-B14F-4D97-AF65-F5344CB8AC3E}">
        <p14:creationId xmlns:p14="http://schemas.microsoft.com/office/powerpoint/2010/main" val="764389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848413" y="285226"/>
            <a:ext cx="9352601" cy="1568529"/>
          </a:xfrm>
        </p:spPr>
        <p:txBody>
          <a:bodyPr>
            <a:normAutofit fontScale="90000"/>
          </a:bodyPr>
          <a:lstStyle/>
          <a:p>
            <a:r>
              <a:rPr lang="en-US" sz="4800" dirty="0">
                <a:solidFill>
                  <a:schemeClr val="accent3">
                    <a:lumMod val="60000"/>
                    <a:lumOff val="40000"/>
                  </a:schemeClr>
                </a:solidFill>
              </a:rPr>
              <a:t>#4 – Suicidal Ideation is not an Illness, Mental Disorder, Sin (or even a good predictor of suicide)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48413" y="2944536"/>
            <a:ext cx="9654604" cy="3628238"/>
          </a:xfrm>
        </p:spPr>
        <p:txBody>
          <a:bodyPr>
            <a:noAutofit/>
          </a:bodyPr>
          <a:lstStyle/>
          <a:p>
            <a:r>
              <a:rPr lang="en-US" sz="3000" dirty="0"/>
              <a:t>#5 – Suicidal ideation is a </a:t>
            </a:r>
            <a:r>
              <a:rPr lang="en-US" sz="3000" b="1" dirty="0">
                <a:solidFill>
                  <a:srgbClr val="FFC000"/>
                </a:solidFill>
              </a:rPr>
              <a:t>natural human response </a:t>
            </a:r>
            <a:r>
              <a:rPr lang="en-US" sz="3000" dirty="0"/>
              <a:t>to disturbing, painful, stressful circumstances, over which we feel little control. Think historical trauma. Think systemic oppression and discrimination. </a:t>
            </a:r>
          </a:p>
          <a:p>
            <a:r>
              <a:rPr lang="en-US" sz="3000" dirty="0"/>
              <a:t>High rates of suicidal ideation means people are </a:t>
            </a:r>
            <a:r>
              <a:rPr lang="en-US" sz="3000" b="1" dirty="0">
                <a:solidFill>
                  <a:srgbClr val="FFC000"/>
                </a:solidFill>
              </a:rPr>
              <a:t>living lives of internal and/or external despair and experiencing hopelessness  </a:t>
            </a:r>
          </a:p>
        </p:txBody>
      </p:sp>
      <p:pic>
        <p:nvPicPr>
          <p:cNvPr id="4" name="Picture 3">
            <a:extLst>
              <a:ext uri="{FF2B5EF4-FFF2-40B4-BE49-F238E27FC236}">
                <a16:creationId xmlns:a16="http://schemas.microsoft.com/office/drawing/2014/main" id="{27987B3D-AEE7-4BCC-9A34-85914012D599}"/>
              </a:ext>
            </a:extLst>
          </p:cNvPr>
          <p:cNvPicPr>
            <a:picLocks noChangeAspect="1"/>
          </p:cNvPicPr>
          <p:nvPr/>
        </p:nvPicPr>
        <p:blipFill>
          <a:blip r:embed="rId2"/>
          <a:stretch>
            <a:fillRect/>
          </a:stretch>
        </p:blipFill>
        <p:spPr>
          <a:xfrm>
            <a:off x="10421922" y="0"/>
            <a:ext cx="1770077" cy="1770077"/>
          </a:xfrm>
          <a:prstGeom prst="rect">
            <a:avLst/>
          </a:prstGeom>
        </p:spPr>
      </p:pic>
    </p:spTree>
    <p:extLst>
      <p:ext uri="{BB962C8B-B14F-4D97-AF65-F5344CB8AC3E}">
        <p14:creationId xmlns:p14="http://schemas.microsoft.com/office/powerpoint/2010/main" val="1692314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648930" y="629266"/>
            <a:ext cx="6188190" cy="1622321"/>
          </a:xfrm>
        </p:spPr>
        <p:txBody>
          <a:bodyPr>
            <a:normAutofit/>
          </a:bodyPr>
          <a:lstStyle/>
          <a:p>
            <a:r>
              <a:rPr lang="en-US" b="1" dirty="0">
                <a:solidFill>
                  <a:srgbClr val="FFFF00"/>
                </a:solidFill>
              </a:rPr>
              <a:t>The Wickedness of the Problem</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648930" y="2438400"/>
            <a:ext cx="6188189" cy="4277360"/>
          </a:xfrm>
        </p:spPr>
        <p:txBody>
          <a:bodyPr>
            <a:normAutofit lnSpcReduction="10000"/>
          </a:bodyPr>
          <a:lstStyle/>
          <a:p>
            <a:pPr>
              <a:lnSpc>
                <a:spcPct val="90000"/>
              </a:lnSpc>
              <a:spcAft>
                <a:spcPts val="1800"/>
              </a:spcAft>
            </a:pPr>
            <a:r>
              <a:rPr lang="en-US" sz="2400" dirty="0">
                <a:solidFill>
                  <a:srgbClr val="FFFFFF"/>
                </a:solidFill>
              </a:rPr>
              <a:t>From 1999-2022 we did </a:t>
            </a:r>
            <a:r>
              <a:rPr lang="en-US" sz="2400" b="1" dirty="0">
                <a:solidFill>
                  <a:srgbClr val="FFFF00"/>
                </a:solidFill>
              </a:rPr>
              <a:t>more suicide prevention than ever before </a:t>
            </a:r>
            <a:r>
              <a:rPr lang="en-US" sz="2400" dirty="0">
                <a:solidFill>
                  <a:srgbClr val="FFFFFF"/>
                </a:solidFill>
              </a:rPr>
              <a:t>(National Strategy, 2001; 2012; 2024).</a:t>
            </a:r>
          </a:p>
          <a:p>
            <a:pPr>
              <a:lnSpc>
                <a:spcPct val="90000"/>
              </a:lnSpc>
              <a:spcAft>
                <a:spcPts val="1800"/>
              </a:spcAft>
            </a:pPr>
            <a:r>
              <a:rPr lang="en-US" sz="2400" dirty="0">
                <a:solidFill>
                  <a:srgbClr val="FFFFFF"/>
                </a:solidFill>
              </a:rPr>
              <a:t>And </a:t>
            </a:r>
            <a:r>
              <a:rPr lang="en-US" sz="2400" b="1" dirty="0">
                <a:solidFill>
                  <a:srgbClr val="FFFF00"/>
                </a:solidFill>
              </a:rPr>
              <a:t>suicide rates went up every year except two</a:t>
            </a:r>
            <a:r>
              <a:rPr lang="en-US" sz="2400" dirty="0">
                <a:solidFill>
                  <a:srgbClr val="FFFFFF"/>
                </a:solidFill>
              </a:rPr>
              <a:t>. . . Usually by 2-3% each year. </a:t>
            </a:r>
            <a:r>
              <a:rPr lang="en-US" sz="2400" b="1" dirty="0">
                <a:solidFill>
                  <a:srgbClr val="FFFF00"/>
                </a:solidFill>
              </a:rPr>
              <a:t>Per capita up 40%</a:t>
            </a:r>
          </a:p>
          <a:p>
            <a:pPr>
              <a:lnSpc>
                <a:spcPct val="90000"/>
              </a:lnSpc>
              <a:spcAft>
                <a:spcPts val="1800"/>
              </a:spcAft>
            </a:pPr>
            <a:r>
              <a:rPr lang="en-US" sz="2400" dirty="0">
                <a:solidFill>
                  <a:srgbClr val="FFFFFF"/>
                </a:solidFill>
              </a:rPr>
              <a:t>Which years did they go down? Why did they go down? </a:t>
            </a:r>
            <a:r>
              <a:rPr lang="en-US" sz="2400" dirty="0">
                <a:solidFill>
                  <a:srgbClr val="FFFF00"/>
                </a:solidFill>
              </a:rPr>
              <a:t>[</a:t>
            </a:r>
            <a:r>
              <a:rPr lang="en-US" sz="2400" b="1" dirty="0">
                <a:solidFill>
                  <a:srgbClr val="FFFF00"/>
                </a:solidFill>
              </a:rPr>
              <a:t>Wicked Problem</a:t>
            </a:r>
            <a:r>
              <a:rPr lang="en-US" sz="2400" dirty="0">
                <a:solidFill>
                  <a:srgbClr val="FFFF00"/>
                </a:solidFill>
              </a:rPr>
              <a:t>]</a:t>
            </a:r>
          </a:p>
          <a:p>
            <a:pPr>
              <a:lnSpc>
                <a:spcPct val="90000"/>
              </a:lnSpc>
              <a:spcAft>
                <a:spcPts val="1800"/>
              </a:spcAft>
            </a:pPr>
            <a:r>
              <a:rPr lang="en-US" sz="2400" dirty="0">
                <a:solidFill>
                  <a:srgbClr val="FFFFFF"/>
                </a:solidFill>
              </a:rPr>
              <a:t>The raw number of suicides have </a:t>
            </a:r>
            <a:r>
              <a:rPr lang="en-US" sz="2400" b="1" dirty="0">
                <a:solidFill>
                  <a:srgbClr val="FFFF00"/>
                </a:solidFill>
              </a:rPr>
              <a:t>increased by about 60%.</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Picture 3" descr="A colorful graph with a red arrow pointing up&#10;&#10;AI-generated content may be incorrect.">
            <a:extLst>
              <a:ext uri="{FF2B5EF4-FFF2-40B4-BE49-F238E27FC236}">
                <a16:creationId xmlns:a16="http://schemas.microsoft.com/office/drawing/2014/main" id="{C5DF9222-2FE7-4440-BC8F-8A3AD5CB99A0}"/>
              </a:ext>
            </a:extLst>
          </p:cNvPr>
          <p:cNvPicPr>
            <a:picLocks noChangeAspect="1"/>
          </p:cNvPicPr>
          <p:nvPr/>
        </p:nvPicPr>
        <p:blipFill>
          <a:blip r:embed="rId3"/>
          <a:srcRect l="22946" r="14995"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2604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321734" y="452718"/>
            <a:ext cx="8545429" cy="1400530"/>
          </a:xfrm>
        </p:spPr>
        <p:txBody>
          <a:bodyPr>
            <a:noAutofit/>
          </a:bodyPr>
          <a:lstStyle/>
          <a:p>
            <a:r>
              <a:rPr lang="en-US" sz="4000" dirty="0">
                <a:solidFill>
                  <a:srgbClr val="FFC000"/>
                </a:solidFill>
                <a:latin typeface="Calibri" panose="020F0502020204030204" pitchFamily="34" charset="0"/>
                <a:ea typeface="Calibri" panose="020F0502020204030204" pitchFamily="34" charset="0"/>
                <a:cs typeface="Calibri" panose="020F0502020204030204" pitchFamily="34" charset="0"/>
              </a:rPr>
              <a:t>#6: We’re Better at Growing (+) Behaviors than Shrinking (-) Behaviors </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646111" y="2015732"/>
            <a:ext cx="7063372" cy="4200510"/>
          </a:xfrm>
        </p:spPr>
        <p:txBody>
          <a:bodyPr>
            <a:noAutofit/>
          </a:bodyPr>
          <a:lstStyle/>
          <a:p>
            <a:r>
              <a:rPr lang="en-US" sz="2800" dirty="0"/>
              <a:t>Negative behaviors and problems are VERY difficult to stop [</a:t>
            </a:r>
            <a:r>
              <a:rPr lang="en-US" sz="2800" b="1" dirty="0">
                <a:solidFill>
                  <a:srgbClr val="FFC000"/>
                </a:solidFill>
              </a:rPr>
              <a:t>“Just chill”</a:t>
            </a:r>
            <a:r>
              <a:rPr lang="en-US" sz="2800" dirty="0"/>
              <a:t>]</a:t>
            </a:r>
          </a:p>
          <a:p>
            <a:endParaRPr lang="en-US" sz="2800" b="1" dirty="0">
              <a:solidFill>
                <a:srgbClr val="FFC000"/>
              </a:solidFill>
            </a:endParaRPr>
          </a:p>
          <a:p>
            <a:r>
              <a:rPr lang="en-US" sz="2800" b="1" dirty="0">
                <a:solidFill>
                  <a:srgbClr val="FFC000"/>
                </a:solidFill>
              </a:rPr>
              <a:t>Growing positive behaviors and crowding out negative behaviors</a:t>
            </a:r>
            <a:r>
              <a:rPr lang="en-US" sz="2800" dirty="0"/>
              <a:t> works better than trying to get people to stop the negative</a:t>
            </a:r>
          </a:p>
        </p:txBody>
      </p:sp>
      <p:pic>
        <p:nvPicPr>
          <p:cNvPr id="4" name="Picture 3">
            <a:extLst>
              <a:ext uri="{FF2B5EF4-FFF2-40B4-BE49-F238E27FC236}">
                <a16:creationId xmlns:a16="http://schemas.microsoft.com/office/drawing/2014/main" id="{51473744-91B4-4DE1-8FB0-25903D38D761}"/>
              </a:ext>
            </a:extLst>
          </p:cNvPr>
          <p:cNvPicPr>
            <a:picLocks noChangeAspect="1"/>
          </p:cNvPicPr>
          <p:nvPr/>
        </p:nvPicPr>
        <p:blipFill>
          <a:blip r:embed="rId2"/>
          <a:stretch>
            <a:fillRect/>
          </a:stretch>
        </p:blipFill>
        <p:spPr>
          <a:xfrm>
            <a:off x="8778824" y="0"/>
            <a:ext cx="3413178" cy="2659548"/>
          </a:xfrm>
          <a:prstGeom prst="rect">
            <a:avLst/>
          </a:prstGeom>
        </p:spPr>
      </p:pic>
      <p:pic>
        <p:nvPicPr>
          <p:cNvPr id="5" name="Picture 4">
            <a:extLst>
              <a:ext uri="{FF2B5EF4-FFF2-40B4-BE49-F238E27FC236}">
                <a16:creationId xmlns:a16="http://schemas.microsoft.com/office/drawing/2014/main" id="{C5E66748-F8BA-45E2-82C3-31F7F7ABDAD4}"/>
              </a:ext>
            </a:extLst>
          </p:cNvPr>
          <p:cNvPicPr>
            <a:picLocks noChangeAspect="1"/>
          </p:cNvPicPr>
          <p:nvPr/>
        </p:nvPicPr>
        <p:blipFill>
          <a:blip r:embed="rId3"/>
          <a:stretch>
            <a:fillRect/>
          </a:stretch>
        </p:blipFill>
        <p:spPr>
          <a:xfrm>
            <a:off x="7803936" y="3605480"/>
            <a:ext cx="3084974" cy="3084974"/>
          </a:xfrm>
          <a:prstGeom prst="rect">
            <a:avLst/>
          </a:prstGeom>
        </p:spPr>
      </p:pic>
    </p:spTree>
    <p:extLst>
      <p:ext uri="{BB962C8B-B14F-4D97-AF65-F5344CB8AC3E}">
        <p14:creationId xmlns:p14="http://schemas.microsoft.com/office/powerpoint/2010/main" val="3050284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D34A-82C8-4AE5-9AFC-C618720427C7}"/>
              </a:ext>
            </a:extLst>
          </p:cNvPr>
          <p:cNvSpPr>
            <a:spLocks noGrp="1"/>
          </p:cNvSpPr>
          <p:nvPr>
            <p:ph type="title"/>
          </p:nvPr>
        </p:nvSpPr>
        <p:spPr>
          <a:xfrm>
            <a:off x="293686" y="3429000"/>
            <a:ext cx="7358971" cy="3352800"/>
          </a:xfrm>
        </p:spPr>
        <p:txBody>
          <a:bodyPr>
            <a:normAutofit fontScale="90000"/>
          </a:bodyPr>
          <a:lstStyle/>
          <a:p>
            <a:r>
              <a:rPr lang="en-US" sz="3600" b="1" dirty="0">
                <a:latin typeface="+mn-lt"/>
              </a:rPr>
              <a:t>We naturally focus on WHAT’S WRONG</a:t>
            </a:r>
            <a:br>
              <a:rPr lang="en-US" sz="3600" dirty="0">
                <a:latin typeface="+mn-lt"/>
              </a:rPr>
            </a:br>
            <a:br>
              <a:rPr lang="en-US" sz="3600" dirty="0">
                <a:latin typeface="+mn-lt"/>
              </a:rPr>
            </a:br>
            <a:r>
              <a:rPr lang="en-US" sz="3600" dirty="0">
                <a:latin typeface="+mn-lt"/>
              </a:rPr>
              <a:t>What’s your problem? Are you okay? Is there something wrong with your brain?</a:t>
            </a:r>
            <a:br>
              <a:rPr lang="en-US" sz="3600" dirty="0">
                <a:latin typeface="+mn-lt"/>
              </a:rPr>
            </a:br>
            <a:br>
              <a:rPr lang="en-US" sz="3600" dirty="0">
                <a:latin typeface="+mn-lt"/>
              </a:rPr>
            </a:br>
            <a:r>
              <a:rPr lang="en-US" sz="3600" dirty="0">
                <a:latin typeface="+mn-lt"/>
              </a:rPr>
              <a:t>Self-awareness is NOT just awareness of what’s wrong with us.</a:t>
            </a:r>
            <a:br>
              <a:rPr lang="en-US" dirty="0">
                <a:latin typeface="+mn-lt"/>
              </a:rPr>
            </a:br>
            <a:endParaRPr lang="en-US" dirty="0">
              <a:latin typeface="+mn-lt"/>
            </a:endParaRPr>
          </a:p>
        </p:txBody>
      </p:sp>
      <p:pic>
        <p:nvPicPr>
          <p:cNvPr id="4" name="Online Media 3" title="Millennials Are Too Self-Aware | Zoltan Kaszas #shorts #standupcomedy #anxiety">
            <a:hlinkClick r:id="" action="ppaction://media"/>
            <a:extLst>
              <a:ext uri="{FF2B5EF4-FFF2-40B4-BE49-F238E27FC236}">
                <a16:creationId xmlns:a16="http://schemas.microsoft.com/office/drawing/2014/main" id="{5AC9896C-492B-459E-9EF4-482795486C2D}"/>
              </a:ext>
            </a:extLst>
          </p:cNvPr>
          <p:cNvPicPr>
            <a:picLocks noGrp="1" noRot="1" noChangeAspect="1"/>
          </p:cNvPicPr>
          <p:nvPr>
            <p:ph idx="1"/>
            <a:videoFile r:link="rId1"/>
          </p:nvPr>
        </p:nvPicPr>
        <p:blipFill>
          <a:blip r:embed="rId3"/>
          <a:stretch>
            <a:fillRect/>
          </a:stretch>
        </p:blipFill>
        <p:spPr>
          <a:xfrm>
            <a:off x="7870371" y="192775"/>
            <a:ext cx="4027943" cy="6511156"/>
          </a:xfrm>
          <a:prstGeom prst="rect">
            <a:avLst/>
          </a:prstGeom>
        </p:spPr>
      </p:pic>
      <p:pic>
        <p:nvPicPr>
          <p:cNvPr id="3" name="Picture 2">
            <a:extLst>
              <a:ext uri="{FF2B5EF4-FFF2-40B4-BE49-F238E27FC236}">
                <a16:creationId xmlns:a16="http://schemas.microsoft.com/office/drawing/2014/main" id="{9248B2B4-C8E0-4727-8024-FED86A69510D}"/>
              </a:ext>
            </a:extLst>
          </p:cNvPr>
          <p:cNvPicPr>
            <a:picLocks noChangeAspect="1"/>
          </p:cNvPicPr>
          <p:nvPr/>
        </p:nvPicPr>
        <p:blipFill>
          <a:blip r:embed="rId4"/>
          <a:stretch>
            <a:fillRect/>
          </a:stretch>
        </p:blipFill>
        <p:spPr>
          <a:xfrm>
            <a:off x="0" y="0"/>
            <a:ext cx="3688400" cy="2761727"/>
          </a:xfrm>
          <a:prstGeom prst="rect">
            <a:avLst/>
          </a:prstGeom>
        </p:spPr>
      </p:pic>
    </p:spTree>
    <p:extLst>
      <p:ext uri="{BB962C8B-B14F-4D97-AF65-F5344CB8AC3E}">
        <p14:creationId xmlns:p14="http://schemas.microsoft.com/office/powerpoint/2010/main" val="116366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Not just inside a person but also between and among people and within and between communities</a:t>
            </a:r>
          </a:p>
        </p:txBody>
      </p:sp>
      <p:sp>
        <p:nvSpPr>
          <p:cNvPr id="6" name="TextBox 5"/>
          <p:cNvSpPr txBox="1"/>
          <p:nvPr/>
        </p:nvSpPr>
        <p:spPr>
          <a:xfrm>
            <a:off x="990600" y="5126347"/>
            <a:ext cx="58247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Conoley</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C. W., &amp; </a:t>
            </a:r>
            <a:r>
              <a:rPr kumimoji="0" lang="en-US" sz="1800" b="0" i="0" u="none" strike="noStrike" kern="1200" cap="none" spc="0" normalizeH="0" baseline="0" noProof="0" dirty="0" err="1">
                <a:ln>
                  <a:noFill/>
                </a:ln>
                <a:solidFill>
                  <a:prstClr val="black"/>
                </a:solidFill>
                <a:effectLst/>
                <a:uLnTx/>
                <a:uFillTx/>
                <a:latin typeface="Tw Cen MT" panose="020B0602020104020603"/>
                <a:ea typeface="+mn-ea"/>
                <a:cs typeface="+mn-cs"/>
              </a:rPr>
              <a:t>Scheel</a:t>
            </a:r>
            <a:r>
              <a:rPr kumimoji="0" lang="en-US" sz="1800" b="0" i="0" u="none" strike="noStrike" kern="1200" cap="none" spc="0" normalizeH="0" baseline="0" noProof="0" dirty="0">
                <a:ln>
                  <a:noFill/>
                </a:ln>
                <a:solidFill>
                  <a:prstClr val="black"/>
                </a:solidFill>
                <a:effectLst/>
                <a:uLnTx/>
                <a:uFillTx/>
                <a:latin typeface="Tw Cen MT" panose="020B0602020104020603"/>
                <a:ea typeface="+mn-ea"/>
                <a:cs typeface="+mn-cs"/>
              </a:rPr>
              <a:t>, M.J. (2018). </a:t>
            </a:r>
            <a:r>
              <a:rPr kumimoji="0" lang="en-US" sz="1800" b="0" i="1" u="none" strike="noStrike" kern="1200" cap="none" spc="0" normalizeH="0" baseline="0" noProof="0" dirty="0">
                <a:ln>
                  <a:noFill/>
                </a:ln>
                <a:solidFill>
                  <a:prstClr val="black"/>
                </a:solidFill>
                <a:effectLst/>
                <a:uLnTx/>
                <a:uFillTx/>
                <a:latin typeface="Tw Cen MT" panose="020B0602020104020603"/>
                <a:ea typeface="+mn-ea"/>
                <a:cs typeface="+mn-cs"/>
              </a:rPr>
              <a:t>Goal focused positive psychotherapy: A strengths-based approach. Oxford University Press. </a:t>
            </a: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How </a:t>
            </a:r>
            <a:r>
              <a:rPr lang="en-US" sz="3600" b="1" dirty="0">
                <a:solidFill>
                  <a:prstClr val="white"/>
                </a:solidFill>
                <a:latin typeface="Tw Cen MT" panose="020B0602020104020603"/>
              </a:rPr>
              <a:t>P</a:t>
            </a:r>
            <a:r>
              <a:rPr kumimoji="0" lang="en-US" sz="3600" b="1" i="0" u="none" strike="noStrike" kern="1200" cap="none" spc="0" normalizeH="0" baseline="0" noProof="0" dirty="0" err="1">
                <a:ln>
                  <a:noFill/>
                </a:ln>
                <a:solidFill>
                  <a:prstClr val="white"/>
                </a:solidFill>
                <a:effectLst/>
                <a:uLnTx/>
                <a:uFillTx/>
                <a:latin typeface="Tw Cen MT" panose="020B0602020104020603"/>
                <a:ea typeface="+mn-ea"/>
                <a:cs typeface="+mn-cs"/>
              </a:rPr>
              <a:t>ositive</a:t>
            </a: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 Psychotherapy </a:t>
            </a:r>
            <a:r>
              <a:rPr lang="en-US" sz="3600" b="1" dirty="0">
                <a:solidFill>
                  <a:prstClr val="white"/>
                </a:solidFill>
                <a:latin typeface="Tw Cen MT" panose="020B0602020104020603"/>
              </a:rPr>
              <a:t>W</a:t>
            </a:r>
            <a:r>
              <a:rPr kumimoji="0" lang="en-US" sz="3600" b="1" i="0" u="none" strike="noStrike" kern="1200" cap="none" spc="0" normalizeH="0" baseline="0" noProof="0" dirty="0" err="1">
                <a:ln>
                  <a:noFill/>
                </a:ln>
                <a:solidFill>
                  <a:prstClr val="white"/>
                </a:solidFill>
                <a:effectLst/>
                <a:uLnTx/>
                <a:uFillTx/>
                <a:latin typeface="Tw Cen MT" panose="020B0602020104020603"/>
                <a:ea typeface="+mn-ea"/>
                <a:cs typeface="+mn-cs"/>
              </a:rPr>
              <a:t>orks</a:t>
            </a:r>
            <a:endPar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Tw Cen MT" panose="020B0602020104020603"/>
              </a:rPr>
              <a:t>What Shall We Grow?</a:t>
            </a:r>
            <a:endPar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62662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b="1" dirty="0">
                <a:solidFill>
                  <a:srgbClr val="FFFF00"/>
                </a:solidFill>
              </a:rPr>
              <a:t>Maybe we should focus on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07188" cy="5848160"/>
          </a:xfrm>
        </p:spPr>
        <p:txBody>
          <a:bodyPr>
            <a:normAutofit/>
          </a:bodyPr>
          <a:lstStyle/>
          <a:p>
            <a:r>
              <a:rPr lang="en-US" sz="3200" dirty="0">
                <a:solidFill>
                  <a:schemeClr val="bg1"/>
                </a:solidFill>
              </a:rPr>
              <a:t>Are YOU happy?</a:t>
            </a:r>
          </a:p>
          <a:p>
            <a:endParaRPr lang="en-US" sz="3200" dirty="0">
              <a:solidFill>
                <a:schemeClr val="bg1"/>
              </a:solidFill>
            </a:endParaRPr>
          </a:p>
          <a:p>
            <a:r>
              <a:rPr lang="en-US" sz="3200" dirty="0">
                <a:solidFill>
                  <a:srgbClr val="FFFF00"/>
                </a:solidFill>
              </a:rPr>
              <a:t>#7 – Nope</a:t>
            </a:r>
            <a:r>
              <a:rPr lang="en-US" sz="3200" dirty="0">
                <a:solidFill>
                  <a:schemeClr val="bg1"/>
                </a:solidFill>
              </a:rPr>
              <a:t>. Thinking too much about whether we’re happy has a backward effect</a:t>
            </a:r>
            <a:endParaRPr lang="en-US" sz="2800" dirty="0">
              <a:solidFill>
                <a:schemeClr val="bg1"/>
              </a:solidFill>
            </a:endParaRPr>
          </a:p>
          <a:p>
            <a:pPr lvl="1"/>
            <a:endParaRPr lang="en-US" sz="2800" dirty="0">
              <a:solidFill>
                <a:schemeClr val="bg1"/>
              </a:solidFill>
            </a:endParaRPr>
          </a:p>
          <a:p>
            <a:r>
              <a:rPr lang="en-US" sz="3200" dirty="0">
                <a:solidFill>
                  <a:schemeClr val="bg1"/>
                </a:solidFill>
              </a:rPr>
              <a:t>Preoccupation with whether you’re happy will, in most cases, </a:t>
            </a:r>
            <a:r>
              <a:rPr lang="en-US" sz="3200" dirty="0">
                <a:solidFill>
                  <a:srgbClr val="FFFF00"/>
                </a:solidFill>
              </a:rPr>
              <a:t>make you feel worse</a:t>
            </a:r>
          </a:p>
        </p:txBody>
      </p:sp>
    </p:spTree>
    <p:extLst>
      <p:ext uri="{BB962C8B-B14F-4D97-AF65-F5344CB8AC3E}">
        <p14:creationId xmlns:p14="http://schemas.microsoft.com/office/powerpoint/2010/main" val="2177563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a:bodyPr>
          <a:lstStyle/>
          <a:p>
            <a:pPr algn="ctr"/>
            <a:r>
              <a:rPr lang="en-US" dirty="0">
                <a:solidFill>
                  <a:schemeClr val="bg1"/>
                </a:solidFill>
              </a:rPr>
              <a:t>So. . .  #8. . . </a:t>
            </a:r>
            <a:r>
              <a:rPr lang="en-US" dirty="0">
                <a:solidFill>
                  <a:srgbClr val="FFFF00"/>
                </a:solidFill>
              </a:rPr>
              <a:t>What Shall We Pursue, if not Happiness?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77270" y="685805"/>
            <a:ext cx="5322844" cy="5865997"/>
          </a:xfrm>
        </p:spPr>
        <p:txBody>
          <a:bodyPr>
            <a:normAutofit lnSpcReduction="10000"/>
          </a:bodyPr>
          <a:lstStyle/>
          <a:p>
            <a:r>
              <a:rPr lang="en-US" sz="3600" dirty="0">
                <a:solidFill>
                  <a:schemeClr val="bg1"/>
                </a:solidFill>
              </a:rPr>
              <a:t>Aristotle and </a:t>
            </a:r>
            <a:r>
              <a:rPr lang="en-US" sz="3600" dirty="0" err="1">
                <a:solidFill>
                  <a:schemeClr val="bg1"/>
                </a:solidFill>
              </a:rPr>
              <a:t>Eudaimonic</a:t>
            </a:r>
            <a:r>
              <a:rPr lang="en-US" sz="3600" dirty="0">
                <a:solidFill>
                  <a:schemeClr val="bg1"/>
                </a:solidFill>
              </a:rPr>
              <a:t>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NOT SELF-focused messages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158565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438249" y="1641752"/>
            <a:ext cx="4794152" cy="1323439"/>
          </a:xfrm>
        </p:spPr>
        <p:txBody>
          <a:bodyPr anchor="t">
            <a:normAutofit/>
          </a:bodyPr>
          <a:lstStyle/>
          <a:p>
            <a:r>
              <a:rPr lang="en-US" b="1" dirty="0">
                <a:solidFill>
                  <a:srgbClr val="00B0F0"/>
                </a:solidFill>
              </a:rPr>
              <a:t>The Best Definition?</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838201" y="3146400"/>
            <a:ext cx="4794152" cy="3019622"/>
          </a:xfrm>
        </p:spPr>
        <p:txBody>
          <a:bodyPr>
            <a:normAutofit/>
          </a:bodyPr>
          <a:lstStyle/>
          <a:p>
            <a:pPr marL="0" indent="0">
              <a:buNone/>
            </a:pPr>
            <a:r>
              <a:rPr lang="en-US" sz="3200" dirty="0">
                <a:solidFill>
                  <a:schemeClr val="bg1">
                    <a:alpha val="80000"/>
                  </a:schemeClr>
                </a:solidFill>
              </a:rPr>
              <a:t>Aristotle – That place where the flowering of your greatest (and unique) virtues, gifts, skills, and talents intersect with the needs of the world.</a:t>
            </a:r>
          </a:p>
          <a:p>
            <a:pPr marL="0" indent="0">
              <a:spcBef>
                <a:spcPts val="0"/>
              </a:spcBef>
              <a:buNone/>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05753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633046"/>
            <a:ext cx="4463623" cy="1314996"/>
          </a:xfrm>
        </p:spPr>
        <p:txBody>
          <a:bodyPr anchor="b">
            <a:normAutofit/>
          </a:bodyPr>
          <a:lstStyle/>
          <a:p>
            <a:r>
              <a:rPr lang="en-US" sz="4100" b="1" dirty="0">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2232252" y="2125737"/>
            <a:ext cx="4463623" cy="4044463"/>
          </a:xfrm>
        </p:spPr>
        <p:txBody>
          <a:bodyPr>
            <a:normAutofit/>
          </a:bodyPr>
          <a:lstStyle/>
          <a:p>
            <a:pPr marL="0" indent="0">
              <a:spcBef>
                <a:spcPts val="0"/>
              </a:spcBef>
              <a:spcAft>
                <a:spcPts val="600"/>
              </a:spcAft>
              <a:buNone/>
            </a:pPr>
            <a:r>
              <a:rPr lang="en-US" sz="3200" dirty="0">
                <a:solidFill>
                  <a:schemeClr val="bg1"/>
                </a:solidFill>
              </a:rPr>
              <a:t>How do you match your gifts with the needs of your friends, family, communities,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Biking story</a:t>
            </a:r>
            <a:endParaRPr lang="en-US" sz="3200" dirty="0">
              <a:solidFill>
                <a:schemeClr val="bg1"/>
              </a:solidFill>
              <a:cs typeface="Calibri"/>
            </a:endParaRPr>
          </a:p>
          <a:p>
            <a:pPr marL="0" indent="0">
              <a:spcBef>
                <a:spcPts val="0"/>
              </a:spcBef>
              <a:spcAft>
                <a:spcPts val="600"/>
              </a:spcAft>
              <a:buNone/>
            </a:pPr>
            <a:endParaRPr lang="en-US" dirty="0">
              <a:solidFill>
                <a:schemeClr val="bg1"/>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58886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325369"/>
            <a:ext cx="5012120" cy="1956841"/>
          </a:xfrm>
        </p:spPr>
        <p:txBody>
          <a:bodyPr anchor="b">
            <a:normAutofit fontScale="90000"/>
          </a:bodyPr>
          <a:lstStyle/>
          <a:p>
            <a:r>
              <a:rPr lang="en-US" sz="5400" b="1" dirty="0"/>
              <a:t>Reflection Activity</a:t>
            </a:r>
            <a:br>
              <a:rPr lang="en-US" sz="4600" dirty="0"/>
            </a:br>
            <a:endParaRPr lang="en-US" sz="4600" dirty="0"/>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4" y="2872899"/>
            <a:ext cx="4665955" cy="3763468"/>
          </a:xfrm>
        </p:spPr>
        <p:txBody>
          <a:bodyPr>
            <a:normAutofit/>
          </a:bodyPr>
          <a:lstStyle/>
          <a:p>
            <a:pPr marL="0" indent="0">
              <a:buNone/>
            </a:pPr>
            <a:r>
              <a:rPr lang="en-US" b="1" dirty="0"/>
              <a:t>In your mind: </a:t>
            </a:r>
            <a:endParaRPr lang="en-US" b="1" dirty="0">
              <a:cs typeface="Calibri"/>
            </a:endParaRPr>
          </a:p>
          <a:p>
            <a:r>
              <a:rPr lang="en-US" dirty="0"/>
              <a:t>Think of a nice story of the manifestation of your unique strengths (gifts, skills, talents, virtues) coming out in your work or teaching or research or . . .</a:t>
            </a:r>
          </a:p>
          <a:p>
            <a:r>
              <a:rPr lang="en-US" dirty="0">
                <a:cs typeface="Calibri"/>
              </a:rPr>
              <a:t>This can feel awkward . . . </a:t>
            </a:r>
            <a:endParaRPr lang="en-US" dirty="0"/>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51682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50191" name="Rectangle 50190">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193" name="Rectangle 50192">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6716AC96-DB21-8F6A-4F5D-2D90F606DC44}"/>
              </a:ext>
            </a:extLst>
          </p:cNvPr>
          <p:cNvPicPr>
            <a:picLocks noChangeAspect="1"/>
          </p:cNvPicPr>
          <p:nvPr/>
        </p:nvPicPr>
        <p:blipFill>
          <a:blip r:embed="rId2"/>
          <a:srcRect l="25478" r="35954" b="-1"/>
          <a:stretch/>
        </p:blipFill>
        <p:spPr>
          <a:xfrm>
            <a:off x="8229598" y="10"/>
            <a:ext cx="3962401" cy="6857990"/>
          </a:xfrm>
          <a:prstGeom prst="rect">
            <a:avLst/>
          </a:prstGeom>
        </p:spPr>
      </p:pic>
      <p:sp>
        <p:nvSpPr>
          <p:cNvPr id="50195"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0178" name="Title 1">
            <a:extLst>
              <a:ext uri="{FF2B5EF4-FFF2-40B4-BE49-F238E27FC236}">
                <a16:creationId xmlns:a16="http://schemas.microsoft.com/office/drawing/2014/main" id="{97D44DC0-5FE1-A978-21FE-C7AB0C6B999B}"/>
              </a:ext>
            </a:extLst>
          </p:cNvPr>
          <p:cNvSpPr>
            <a:spLocks noGrp="1" noChangeArrowheads="1"/>
          </p:cNvSpPr>
          <p:nvPr>
            <p:ph type="title"/>
          </p:nvPr>
        </p:nvSpPr>
        <p:spPr>
          <a:xfrm>
            <a:off x="541867" y="787400"/>
            <a:ext cx="7145866" cy="778933"/>
          </a:xfrm>
        </p:spPr>
        <p:txBody>
          <a:bodyPr anchor="ctr">
            <a:normAutofit/>
          </a:bodyPr>
          <a:lstStyle/>
          <a:p>
            <a:pPr eaLnBrk="1" hangingPunct="1"/>
            <a:r>
              <a:rPr lang="en-US" altLang="en-US" sz="4000" b="1" dirty="0">
                <a:solidFill>
                  <a:schemeClr val="bg1"/>
                </a:solidFill>
              </a:rPr>
              <a:t>#9 – White Cultural Solutions</a:t>
            </a:r>
          </a:p>
        </p:txBody>
      </p:sp>
      <p:sp>
        <p:nvSpPr>
          <p:cNvPr id="50179" name="Content Placeholder 2">
            <a:extLst>
              <a:ext uri="{FF2B5EF4-FFF2-40B4-BE49-F238E27FC236}">
                <a16:creationId xmlns:a16="http://schemas.microsoft.com/office/drawing/2014/main" id="{7F89DE20-96A2-4FEB-ECA2-086D09ECCBE2}"/>
              </a:ext>
            </a:extLst>
          </p:cNvPr>
          <p:cNvSpPr>
            <a:spLocks noGrp="1" noChangeArrowheads="1"/>
          </p:cNvSpPr>
          <p:nvPr>
            <p:ph idx="1"/>
          </p:nvPr>
        </p:nvSpPr>
        <p:spPr>
          <a:xfrm>
            <a:off x="304800" y="2031999"/>
            <a:ext cx="7382933" cy="4166973"/>
          </a:xfrm>
        </p:spPr>
        <p:txBody>
          <a:bodyPr>
            <a:noAutofit/>
          </a:bodyPr>
          <a:lstStyle/>
          <a:p>
            <a:pPr eaLnBrk="1" hangingPunct="1"/>
            <a:r>
              <a:rPr lang="en-US" altLang="en-US" sz="2800" b="1" dirty="0">
                <a:solidFill>
                  <a:srgbClr val="FEFFFF"/>
                </a:solidFill>
              </a:rPr>
              <a:t>Will not necessarily translate across cultures</a:t>
            </a:r>
            <a:endParaRPr lang="en-US" altLang="en-US" sz="2800" dirty="0">
              <a:solidFill>
                <a:srgbClr val="FEFFFF"/>
              </a:solidFill>
            </a:endParaRPr>
          </a:p>
          <a:p>
            <a:pPr eaLnBrk="1" hangingPunct="1"/>
            <a:endParaRPr lang="en-US" altLang="en-US" sz="2800" dirty="0">
              <a:solidFill>
                <a:srgbClr val="FEFFFF"/>
              </a:solidFill>
            </a:endParaRPr>
          </a:p>
          <a:p>
            <a:pPr eaLnBrk="1" hangingPunct="1"/>
            <a:r>
              <a:rPr lang="en-US" altLang="en-US" sz="2800" dirty="0">
                <a:solidFill>
                  <a:srgbClr val="FEFFFF"/>
                </a:solidFill>
              </a:rPr>
              <a:t>Besides, when it comes to “Wicked Problems,” White cultural solutions don’t even work for White people.</a:t>
            </a:r>
          </a:p>
          <a:p>
            <a:pPr eaLnBrk="1" hangingPunct="1"/>
            <a:endParaRPr lang="en-US" altLang="en-US" sz="2800" dirty="0">
              <a:solidFill>
                <a:srgbClr val="FEFFFF"/>
              </a:solidFill>
            </a:endParaRPr>
          </a:p>
          <a:p>
            <a:pPr eaLnBrk="1" hangingPunct="1"/>
            <a:r>
              <a:rPr lang="en-US" altLang="en-US" sz="2800" dirty="0">
                <a:solidFill>
                  <a:srgbClr val="FEFFFF"/>
                </a:solidFill>
              </a:rPr>
              <a:t>What to do? </a:t>
            </a:r>
          </a:p>
        </p:txBody>
      </p:sp>
    </p:spTree>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1CA2AA7-6996-747C-31E9-26BDC6E146C7}"/>
            </a:ext>
          </a:extLst>
        </p:cNvPr>
        <p:cNvGrpSpPr/>
        <p:nvPr/>
      </p:nvGrpSpPr>
      <p:grpSpPr>
        <a:xfrm>
          <a:off x="0" y="0"/>
          <a:ext cx="0" cy="0"/>
          <a:chOff x="0" y="0"/>
          <a:chExt cx="0" cy="0"/>
        </a:xfrm>
      </p:grpSpPr>
      <p:sp useBgFill="1">
        <p:nvSpPr>
          <p:cNvPr id="50200" name="Rectangle 5019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AE6660E-516D-C9C6-1C08-DCB9638D144F}"/>
              </a:ext>
            </a:extLst>
          </p:cNvPr>
          <p:cNvPicPr>
            <a:picLocks noChangeAspect="1"/>
          </p:cNvPicPr>
          <p:nvPr/>
        </p:nvPicPr>
        <p:blipFill>
          <a:blip r:embed="rId2"/>
          <a:srcRect l="23939" r="25531" b="-1"/>
          <a:stretch/>
        </p:blipFill>
        <p:spPr>
          <a:xfrm>
            <a:off x="1" y="10"/>
            <a:ext cx="7574440" cy="6857990"/>
          </a:xfrm>
          <a:prstGeom prst="rect">
            <a:avLst/>
          </a:prstGeom>
        </p:spPr>
      </p:pic>
      <p:sp>
        <p:nvSpPr>
          <p:cNvPr id="5020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0178" name="Title 1">
            <a:extLst>
              <a:ext uri="{FF2B5EF4-FFF2-40B4-BE49-F238E27FC236}">
                <a16:creationId xmlns:a16="http://schemas.microsoft.com/office/drawing/2014/main" id="{42AADBDD-2C03-67DA-875A-EF375B01376A}"/>
              </a:ext>
            </a:extLst>
          </p:cNvPr>
          <p:cNvSpPr>
            <a:spLocks noGrp="1" noChangeArrowheads="1"/>
          </p:cNvSpPr>
          <p:nvPr>
            <p:ph type="title"/>
          </p:nvPr>
        </p:nvSpPr>
        <p:spPr>
          <a:xfrm>
            <a:off x="541866" y="787400"/>
            <a:ext cx="7799493" cy="778933"/>
          </a:xfrm>
        </p:spPr>
        <p:txBody>
          <a:bodyPr anchor="ctr">
            <a:normAutofit fontScale="90000"/>
          </a:bodyPr>
          <a:lstStyle/>
          <a:p>
            <a:pPr eaLnBrk="1" hangingPunct="1"/>
            <a:r>
              <a:rPr lang="en-US" altLang="en-US" sz="3200" b="1" dirty="0">
                <a:solidFill>
                  <a:srgbClr val="FEFFFF"/>
                </a:solidFill>
              </a:rPr>
              <a:t>#9a – Leveraging Indigenous Resilience</a:t>
            </a:r>
          </a:p>
        </p:txBody>
      </p:sp>
      <p:sp>
        <p:nvSpPr>
          <p:cNvPr id="50179" name="Content Placeholder 2">
            <a:extLst>
              <a:ext uri="{FF2B5EF4-FFF2-40B4-BE49-F238E27FC236}">
                <a16:creationId xmlns:a16="http://schemas.microsoft.com/office/drawing/2014/main" id="{9E63809C-6341-8D40-21B9-96C3C6A7DDCD}"/>
              </a:ext>
            </a:extLst>
          </p:cNvPr>
          <p:cNvSpPr>
            <a:spLocks noGrp="1" noChangeArrowheads="1"/>
          </p:cNvSpPr>
          <p:nvPr>
            <p:ph idx="1"/>
          </p:nvPr>
        </p:nvSpPr>
        <p:spPr>
          <a:xfrm>
            <a:off x="7582062" y="0"/>
            <a:ext cx="4751452" cy="6858001"/>
          </a:xfrm>
        </p:spPr>
        <p:txBody>
          <a:bodyPr>
            <a:noAutofit/>
          </a:bodyPr>
          <a:lstStyle/>
          <a:p>
            <a:pPr eaLnBrk="1" hangingPunct="1">
              <a:lnSpc>
                <a:spcPct val="90000"/>
              </a:lnSpc>
            </a:pPr>
            <a:r>
              <a:rPr lang="en-US" altLang="en-US" sz="2400" b="1" dirty="0">
                <a:solidFill>
                  <a:schemeClr val="tx1">
                    <a:lumMod val="95000"/>
                    <a:lumOff val="5000"/>
                  </a:schemeClr>
                </a:solidFill>
              </a:rPr>
              <a:t>A Lakota elder</a:t>
            </a:r>
            <a:r>
              <a:rPr lang="en-US" altLang="en-US" sz="2400" dirty="0">
                <a:solidFill>
                  <a:schemeClr val="tx1">
                    <a:lumMod val="95000"/>
                    <a:lumOff val="5000"/>
                  </a:schemeClr>
                </a:solidFill>
              </a:rPr>
              <a:t>, James Clairmont:</a:t>
            </a:r>
          </a:p>
          <a:p>
            <a:pPr eaLnBrk="1" hangingPunct="1">
              <a:lnSpc>
                <a:spcPct val="90000"/>
              </a:lnSpc>
            </a:pPr>
            <a:endParaRPr lang="en-US" altLang="en-US" sz="2400" dirty="0">
              <a:solidFill>
                <a:schemeClr val="tx1">
                  <a:lumMod val="95000"/>
                  <a:lumOff val="5000"/>
                </a:schemeClr>
              </a:solidFill>
            </a:endParaRPr>
          </a:p>
          <a:p>
            <a:pPr eaLnBrk="1" hangingPunct="1">
              <a:lnSpc>
                <a:spcPct val="90000"/>
              </a:lnSpc>
            </a:pPr>
            <a:endParaRPr lang="en-US" altLang="en-US" sz="2400" dirty="0">
              <a:solidFill>
                <a:schemeClr val="tx1">
                  <a:lumMod val="95000"/>
                  <a:lumOff val="5000"/>
                </a:schemeClr>
              </a:solidFill>
            </a:endParaRPr>
          </a:p>
          <a:p>
            <a:pPr eaLnBrk="1" hangingPunct="1">
              <a:lnSpc>
                <a:spcPct val="90000"/>
              </a:lnSpc>
            </a:pPr>
            <a:r>
              <a:rPr lang="en-US" altLang="en-US" sz="2600" dirty="0">
                <a:solidFill>
                  <a:schemeClr val="tx1">
                    <a:lumMod val="95000"/>
                    <a:lumOff val="5000"/>
                  </a:schemeClr>
                </a:solidFill>
              </a:rPr>
              <a:t>The closest translation of </a:t>
            </a:r>
            <a:r>
              <a:rPr lang="en-US" altLang="en-US" sz="2600" b="1" dirty="0">
                <a:solidFill>
                  <a:schemeClr val="tx1">
                    <a:lumMod val="95000"/>
                    <a:lumOff val="5000"/>
                  </a:schemeClr>
                </a:solidFill>
              </a:rPr>
              <a:t>“resilience” </a:t>
            </a:r>
            <a:r>
              <a:rPr lang="en-US" altLang="en-US" sz="2600" dirty="0">
                <a:solidFill>
                  <a:schemeClr val="tx1">
                    <a:lumMod val="95000"/>
                    <a:lumOff val="5000"/>
                  </a:schemeClr>
                </a:solidFill>
              </a:rPr>
              <a:t>is a sacred word that means “resistance” . . . resisting bad thoughts, bad behaviors. We accept what life gives us, good and bad, as gifts from the Creator. We try to get through hard times, stressful times, with a good heart. The gift [of adversity] is the lesson we learn from overcoming it.</a:t>
            </a:r>
          </a:p>
        </p:txBody>
      </p:sp>
    </p:spTree>
    <p:extLst>
      <p:ext uri="{BB962C8B-B14F-4D97-AF65-F5344CB8AC3E}">
        <p14:creationId xmlns:p14="http://schemas.microsoft.com/office/powerpoint/2010/main" val="3943076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57B3EC60-C980-4EF8-DD24-6BCC6F77694B}"/>
            </a:ext>
          </a:extLst>
        </p:cNvPr>
        <p:cNvGrpSpPr/>
        <p:nvPr/>
      </p:nvGrpSpPr>
      <p:grpSpPr>
        <a:xfrm>
          <a:off x="0" y="0"/>
          <a:ext cx="0" cy="0"/>
          <a:chOff x="0" y="0"/>
          <a:chExt cx="0" cy="0"/>
        </a:xfrm>
      </p:grpSpPr>
      <p:sp useBgFill="1">
        <p:nvSpPr>
          <p:cNvPr id="50191" name="Rectangle 50190">
            <a:extLst>
              <a:ext uri="{FF2B5EF4-FFF2-40B4-BE49-F238E27FC236}">
                <a16:creationId xmlns:a16="http://schemas.microsoft.com/office/drawing/2014/main" id="{3B9EE8B4-8884-7C48-61EE-2B9FED238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0193" name="Rectangle 50192">
            <a:extLst>
              <a:ext uri="{FF2B5EF4-FFF2-40B4-BE49-F238E27FC236}">
                <a16:creationId xmlns:a16="http://schemas.microsoft.com/office/drawing/2014/main" id="{392ABE74-36F6-F5F2-20A3-06480C712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39A5F250-77D2-5EB3-281B-3C6381626248}"/>
              </a:ext>
            </a:extLst>
          </p:cNvPr>
          <p:cNvPicPr>
            <a:picLocks noChangeAspect="1"/>
          </p:cNvPicPr>
          <p:nvPr/>
        </p:nvPicPr>
        <p:blipFill>
          <a:blip r:embed="rId2"/>
          <a:srcRect l="25478" r="35954" b="-1"/>
          <a:stretch/>
        </p:blipFill>
        <p:spPr>
          <a:xfrm>
            <a:off x="8229598" y="10"/>
            <a:ext cx="3962401" cy="6857990"/>
          </a:xfrm>
          <a:prstGeom prst="rect">
            <a:avLst/>
          </a:prstGeom>
        </p:spPr>
      </p:pic>
      <p:sp>
        <p:nvSpPr>
          <p:cNvPr id="50195" name="Freeform 5">
            <a:extLst>
              <a:ext uri="{FF2B5EF4-FFF2-40B4-BE49-F238E27FC236}">
                <a16:creationId xmlns:a16="http://schemas.microsoft.com/office/drawing/2014/main" id="{0FFBE540-1E8D-37F2-7BBF-A84CB87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0178" name="Title 1">
            <a:extLst>
              <a:ext uri="{FF2B5EF4-FFF2-40B4-BE49-F238E27FC236}">
                <a16:creationId xmlns:a16="http://schemas.microsoft.com/office/drawing/2014/main" id="{B9AFAF13-9537-2D50-84D2-1C67558F880B}"/>
              </a:ext>
            </a:extLst>
          </p:cNvPr>
          <p:cNvSpPr>
            <a:spLocks noGrp="1" noChangeArrowheads="1"/>
          </p:cNvSpPr>
          <p:nvPr>
            <p:ph type="title"/>
          </p:nvPr>
        </p:nvSpPr>
        <p:spPr>
          <a:xfrm>
            <a:off x="71120" y="944880"/>
            <a:ext cx="8483600" cy="601133"/>
          </a:xfrm>
        </p:spPr>
        <p:txBody>
          <a:bodyPr anchor="ctr">
            <a:normAutofit fontScale="90000"/>
          </a:bodyPr>
          <a:lstStyle/>
          <a:p>
            <a:pPr eaLnBrk="1" hangingPunct="1"/>
            <a:r>
              <a:rPr lang="en-US" altLang="en-US" sz="4000" dirty="0">
                <a:solidFill>
                  <a:schemeClr val="tx1">
                    <a:lumMod val="75000"/>
                    <a:lumOff val="25000"/>
                  </a:schemeClr>
                </a:solidFill>
              </a:rPr>
              <a:t>Breaking Clairmont’s comment down</a:t>
            </a:r>
            <a:br>
              <a:rPr lang="en-US" altLang="en-US" sz="4000" dirty="0">
                <a:solidFill>
                  <a:schemeClr val="tx1">
                    <a:lumMod val="75000"/>
                    <a:lumOff val="25000"/>
                  </a:schemeClr>
                </a:solidFill>
              </a:rPr>
            </a:br>
            <a:endParaRPr lang="en-US" altLang="en-US" sz="4000" b="1" dirty="0">
              <a:solidFill>
                <a:schemeClr val="bg1"/>
              </a:solidFill>
            </a:endParaRPr>
          </a:p>
        </p:txBody>
      </p:sp>
      <p:sp>
        <p:nvSpPr>
          <p:cNvPr id="50179" name="Content Placeholder 2">
            <a:extLst>
              <a:ext uri="{FF2B5EF4-FFF2-40B4-BE49-F238E27FC236}">
                <a16:creationId xmlns:a16="http://schemas.microsoft.com/office/drawing/2014/main" id="{EFDE31BB-5D3E-D932-9F0D-220D47C1D61A}"/>
              </a:ext>
            </a:extLst>
          </p:cNvPr>
          <p:cNvSpPr>
            <a:spLocks noGrp="1" noChangeArrowheads="1"/>
          </p:cNvSpPr>
          <p:nvPr>
            <p:ph idx="1"/>
          </p:nvPr>
        </p:nvSpPr>
        <p:spPr>
          <a:xfrm>
            <a:off x="71121" y="2031999"/>
            <a:ext cx="8150856" cy="4166973"/>
          </a:xfrm>
        </p:spPr>
        <p:txBody>
          <a:bodyPr>
            <a:noAutofit/>
          </a:bodyPr>
          <a:lstStyle/>
          <a:p>
            <a:pPr eaLnBrk="1" fontAlgn="auto" hangingPunct="1">
              <a:spcAft>
                <a:spcPts val="0"/>
              </a:spcAft>
              <a:buFont typeface="Wingdings 3" charset="2"/>
              <a:buChar char=""/>
              <a:defRPr/>
            </a:pPr>
            <a:r>
              <a:rPr lang="en-US" altLang="en-US" sz="2800" dirty="0">
                <a:solidFill>
                  <a:schemeClr val="tx1">
                    <a:lumMod val="75000"/>
                    <a:lumOff val="25000"/>
                  </a:schemeClr>
                </a:solidFill>
              </a:rPr>
              <a:t>Resisting bad thoughts and behaviors </a:t>
            </a:r>
            <a:r>
              <a:rPr lang="en-US" altLang="en-US" sz="2800" b="1" dirty="0">
                <a:solidFill>
                  <a:schemeClr val="tx1">
                    <a:lumMod val="75000"/>
                    <a:lumOff val="25000"/>
                  </a:schemeClr>
                </a:solidFill>
              </a:rPr>
              <a:t>(CBT)</a:t>
            </a:r>
          </a:p>
          <a:p>
            <a:pPr eaLnBrk="1" fontAlgn="auto" hangingPunct="1">
              <a:spcAft>
                <a:spcPts val="0"/>
              </a:spcAft>
              <a:buFont typeface="Wingdings 3" charset="2"/>
              <a:buChar char=""/>
              <a:defRPr/>
            </a:pPr>
            <a:r>
              <a:rPr lang="en-US" altLang="en-US" sz="2800" dirty="0">
                <a:solidFill>
                  <a:schemeClr val="tx1">
                    <a:lumMod val="75000"/>
                    <a:lumOff val="25000"/>
                  </a:schemeClr>
                </a:solidFill>
              </a:rPr>
              <a:t>We accept what life gives us, good and bad, as gifts from the Creator. </a:t>
            </a:r>
            <a:r>
              <a:rPr lang="en-US" altLang="en-US" sz="2800" b="1" dirty="0">
                <a:solidFill>
                  <a:schemeClr val="tx1">
                    <a:lumMod val="75000"/>
                    <a:lumOff val="25000"/>
                  </a:schemeClr>
                </a:solidFill>
              </a:rPr>
              <a:t>(Mindfulness)</a:t>
            </a:r>
          </a:p>
          <a:p>
            <a:pPr eaLnBrk="1" fontAlgn="auto" hangingPunct="1">
              <a:spcAft>
                <a:spcPts val="0"/>
              </a:spcAft>
              <a:buFont typeface="Wingdings 3" charset="2"/>
              <a:buChar char=""/>
              <a:defRPr/>
            </a:pPr>
            <a:r>
              <a:rPr lang="en-US" altLang="en-US" sz="2800" dirty="0">
                <a:solidFill>
                  <a:schemeClr val="tx1">
                    <a:lumMod val="75000"/>
                    <a:lumOff val="25000"/>
                  </a:schemeClr>
                </a:solidFill>
              </a:rPr>
              <a:t>We try to get through hard times, stressful times, with a good heart. </a:t>
            </a:r>
            <a:r>
              <a:rPr lang="en-US" altLang="en-US" sz="2800" b="1" dirty="0">
                <a:solidFill>
                  <a:schemeClr val="tx1">
                    <a:lumMod val="75000"/>
                    <a:lumOff val="25000"/>
                  </a:schemeClr>
                </a:solidFill>
              </a:rPr>
              <a:t>(Optimism and positivity)</a:t>
            </a:r>
          </a:p>
          <a:p>
            <a:pPr eaLnBrk="1" fontAlgn="auto" hangingPunct="1">
              <a:spcAft>
                <a:spcPts val="0"/>
              </a:spcAft>
              <a:buFont typeface="Wingdings 3" charset="2"/>
              <a:buChar char=""/>
              <a:defRPr/>
            </a:pPr>
            <a:r>
              <a:rPr lang="en-US" altLang="en-US" sz="2800" dirty="0">
                <a:solidFill>
                  <a:schemeClr val="tx1">
                    <a:lumMod val="75000"/>
                    <a:lumOff val="25000"/>
                  </a:schemeClr>
                </a:solidFill>
              </a:rPr>
              <a:t>The gift [of adversity] is the lesson we learn from overcoming it. </a:t>
            </a:r>
            <a:r>
              <a:rPr lang="en-US" altLang="en-US" sz="2800" b="1" dirty="0">
                <a:solidFill>
                  <a:schemeClr val="tx1">
                    <a:lumMod val="75000"/>
                    <a:lumOff val="25000"/>
                  </a:schemeClr>
                </a:solidFill>
              </a:rPr>
              <a:t>(Learning from experience; what can I learn from this?; good learning days</a:t>
            </a:r>
            <a:r>
              <a:rPr lang="en-US" altLang="en-US" sz="2800" b="1" dirty="0">
                <a:solidFill>
                  <a:schemeClr val="tx1">
                    <a:lumMod val="75000"/>
                    <a:lumOff val="25000"/>
                  </a:schemeClr>
                </a:solidFill>
                <a:sym typeface="Wingdings" panose="05000000000000000000" pitchFamily="2" charset="2"/>
              </a:rPr>
              <a:t></a:t>
            </a:r>
            <a:r>
              <a:rPr lang="en-US" altLang="en-US" sz="2800" b="1" dirty="0">
                <a:solidFill>
                  <a:schemeClr val="tx1">
                    <a:lumMod val="75000"/>
                    <a:lumOff val="25000"/>
                  </a:schemeClr>
                </a:solidFill>
              </a:rPr>
              <a:t>)</a:t>
            </a:r>
          </a:p>
        </p:txBody>
      </p:sp>
    </p:spTree>
    <p:extLst>
      <p:ext uri="{BB962C8B-B14F-4D97-AF65-F5344CB8AC3E}">
        <p14:creationId xmlns:p14="http://schemas.microsoft.com/office/powerpoint/2010/main" val="299262311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D61C-2868-B01A-E582-CCBB408E51A9}"/>
              </a:ext>
            </a:extLst>
          </p:cNvPr>
          <p:cNvSpPr>
            <a:spLocks noGrp="1"/>
          </p:cNvSpPr>
          <p:nvPr>
            <p:ph type="title"/>
          </p:nvPr>
        </p:nvSpPr>
        <p:spPr>
          <a:xfrm>
            <a:off x="1036320" y="5801360"/>
            <a:ext cx="11013440" cy="1056640"/>
          </a:xfrm>
        </p:spPr>
        <p:txBody>
          <a:bodyPr/>
          <a:lstStyle/>
          <a:p>
            <a:r>
              <a:rPr lang="en-US" sz="4400" b="1" dirty="0">
                <a:latin typeface="Calibri" panose="020F0502020204030204" pitchFamily="34" charset="0"/>
                <a:ea typeface="Calibri" panose="020F0502020204030204" pitchFamily="34" charset="0"/>
                <a:cs typeface="Calibri" panose="020F0502020204030204" pitchFamily="34" charset="0"/>
              </a:rPr>
              <a:t>Leveraging Cultural and Intercultural Strengths</a:t>
            </a:r>
          </a:p>
        </p:txBody>
      </p:sp>
      <p:pic>
        <p:nvPicPr>
          <p:cNvPr id="5" name="Content Placeholder 4">
            <a:extLst>
              <a:ext uri="{FF2B5EF4-FFF2-40B4-BE49-F238E27FC236}">
                <a16:creationId xmlns:a16="http://schemas.microsoft.com/office/drawing/2014/main" id="{92CC8786-842E-0384-72E4-3E32546CFFDC}"/>
              </a:ext>
            </a:extLst>
          </p:cNvPr>
          <p:cNvPicPr>
            <a:picLocks noGrp="1" noChangeAspect="1"/>
          </p:cNvPicPr>
          <p:nvPr>
            <p:ph idx="1"/>
          </p:nvPr>
        </p:nvPicPr>
        <p:blipFill>
          <a:blip r:embed="rId2"/>
          <a:stretch>
            <a:fillRect/>
          </a:stretch>
        </p:blipFill>
        <p:spPr>
          <a:xfrm>
            <a:off x="0" y="0"/>
            <a:ext cx="12222480" cy="5547360"/>
          </a:xfrm>
        </p:spPr>
      </p:pic>
    </p:spTree>
    <p:extLst>
      <p:ext uri="{BB962C8B-B14F-4D97-AF65-F5344CB8AC3E}">
        <p14:creationId xmlns:p14="http://schemas.microsoft.com/office/powerpoint/2010/main" val="430756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6502" y="494950"/>
            <a:ext cx="5525691" cy="1182848"/>
          </a:xfrm>
        </p:spPr>
        <p:txBody>
          <a:bodyPr anchor="t">
            <a:noAutofit/>
          </a:bodyPr>
          <a:lstStyle/>
          <a:p>
            <a:r>
              <a:rPr lang="en-US" sz="4500" dirty="0">
                <a:solidFill>
                  <a:srgbClr val="FFFF00"/>
                </a:solidFill>
              </a:rPr>
              <a:t>#10: Christopher Peterson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30315" y="2013358"/>
            <a:ext cx="4829452" cy="4522909"/>
          </a:xfrm>
        </p:spPr>
        <p:txBody>
          <a:bodyPr>
            <a:normAutofit/>
          </a:bodyPr>
          <a:lstStyle/>
          <a:p>
            <a:pPr marL="0" indent="0">
              <a:buNone/>
            </a:pPr>
            <a:endParaRPr lang="en-US" sz="3600" dirty="0">
              <a:solidFill>
                <a:srgbClr val="FFFF00">
                  <a:alpha val="80000"/>
                </a:srgbClr>
              </a:solidFill>
            </a:endParaRPr>
          </a:p>
          <a:p>
            <a:pPr marL="0" indent="0">
              <a:buNone/>
            </a:pPr>
            <a:r>
              <a:rPr lang="en-US" sz="4400" dirty="0">
                <a:solidFill>
                  <a:srgbClr val="FFFF00">
                    <a:alpha val="80000"/>
                  </a:srgbClr>
                </a:solidFill>
              </a:rPr>
              <a:t>Other People Matter </a:t>
            </a:r>
          </a:p>
          <a:p>
            <a:pPr marL="0" indent="0">
              <a:buNone/>
            </a:pPr>
            <a:endParaRPr lang="en-US" sz="4400" dirty="0">
              <a:solidFill>
                <a:srgbClr val="FFFF00">
                  <a:alpha val="80000"/>
                </a:srgbClr>
              </a:solidFill>
            </a:endParaRPr>
          </a:p>
          <a:p>
            <a:pPr marL="0" indent="0">
              <a:buNone/>
            </a:pPr>
            <a:r>
              <a:rPr lang="en-US" sz="4400" dirty="0">
                <a:solidFill>
                  <a:srgbClr val="FFFF00">
                    <a:alpha val="80000"/>
                  </a:srgbClr>
                </a:solidFill>
              </a:rPr>
              <a:t>And . . . </a:t>
            </a:r>
          </a:p>
          <a:p>
            <a:pPr marL="0" indent="0">
              <a:spcBef>
                <a:spcPts val="0"/>
              </a:spcBef>
              <a:buNone/>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5117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6BC107-F3D2-454F-92FA-5480BA028D59}"/>
              </a:ext>
            </a:extLst>
          </p:cNvPr>
          <p:cNvSpPr>
            <a:spLocks noGrp="1"/>
          </p:cNvSpPr>
          <p:nvPr>
            <p:ph type="title"/>
          </p:nvPr>
        </p:nvSpPr>
        <p:spPr>
          <a:xfrm>
            <a:off x="389466" y="531815"/>
            <a:ext cx="11261545" cy="1120816"/>
          </a:xfrm>
        </p:spPr>
        <p:txBody>
          <a:bodyPr>
            <a:noAutofit/>
          </a:bodyPr>
          <a:lstStyle/>
          <a:p>
            <a:r>
              <a:rPr lang="en-US" sz="4400" b="1" dirty="0"/>
              <a:t>#11 – Let’s </a:t>
            </a:r>
            <a:r>
              <a:rPr lang="en-US" sz="4400" b="1" dirty="0">
                <a:solidFill>
                  <a:srgbClr val="FFC000"/>
                </a:solidFill>
              </a:rPr>
              <a:t>Really</a:t>
            </a:r>
            <a:r>
              <a:rPr lang="en-US" sz="4400" b="1" dirty="0"/>
              <a:t> Focus </a:t>
            </a:r>
            <a:br>
              <a:rPr lang="en-US" sz="4400" b="1" dirty="0"/>
            </a:br>
            <a:r>
              <a:rPr lang="en-US" sz="4400" b="1" dirty="0"/>
              <a:t>on Mental Health</a:t>
            </a:r>
          </a:p>
        </p:txBody>
      </p:sp>
      <p:sp>
        <p:nvSpPr>
          <p:cNvPr id="16" name="Text Placeholder 15">
            <a:extLst>
              <a:ext uri="{FF2B5EF4-FFF2-40B4-BE49-F238E27FC236}">
                <a16:creationId xmlns:a16="http://schemas.microsoft.com/office/drawing/2014/main" id="{ADE5BD73-AB59-4115-87A2-2074687D5DDE}"/>
              </a:ext>
            </a:extLst>
          </p:cNvPr>
          <p:cNvSpPr>
            <a:spLocks noGrp="1"/>
          </p:cNvSpPr>
          <p:nvPr>
            <p:ph type="body" sz="quarter" idx="13"/>
          </p:nvPr>
        </p:nvSpPr>
        <p:spPr>
          <a:xfrm>
            <a:off x="389467" y="1974751"/>
            <a:ext cx="4360512" cy="696910"/>
          </a:xfrm>
        </p:spPr>
        <p:txBody>
          <a:bodyPr>
            <a:normAutofit fontScale="92500"/>
          </a:bodyPr>
          <a:lstStyle/>
          <a:p>
            <a:pPr fontAlgn="auto">
              <a:spcAft>
                <a:spcPts val="0"/>
              </a:spcAft>
              <a:defRPr/>
            </a:pPr>
            <a:r>
              <a:rPr lang="en-US" altLang="en-US" sz="3200" dirty="0">
                <a:solidFill>
                  <a:srgbClr val="FFFF00"/>
                </a:solidFill>
              </a:rPr>
              <a:t>What’s Wrong with You?</a:t>
            </a:r>
          </a:p>
        </p:txBody>
      </p:sp>
      <p:sp>
        <p:nvSpPr>
          <p:cNvPr id="17" name="Text Placeholder 16">
            <a:extLst>
              <a:ext uri="{FF2B5EF4-FFF2-40B4-BE49-F238E27FC236}">
                <a16:creationId xmlns:a16="http://schemas.microsoft.com/office/drawing/2014/main" id="{5FC46E31-64CA-40E6-A0F3-DBD2B1F7604F}"/>
              </a:ext>
            </a:extLst>
          </p:cNvPr>
          <p:cNvSpPr>
            <a:spLocks noGrp="1"/>
          </p:cNvSpPr>
          <p:nvPr>
            <p:ph type="body" sz="quarter" idx="14"/>
          </p:nvPr>
        </p:nvSpPr>
        <p:spPr>
          <a:xfrm>
            <a:off x="304800" y="2796466"/>
            <a:ext cx="3208867" cy="3090941"/>
          </a:xfrm>
        </p:spPr>
        <p:txBody>
          <a:bodyPr>
            <a:noAutofit/>
          </a:bodyPr>
          <a:lstStyle/>
          <a:p>
            <a:r>
              <a:rPr lang="en-US" sz="2400" dirty="0"/>
              <a:t>Diagnosis</a:t>
            </a:r>
          </a:p>
          <a:p>
            <a:r>
              <a:rPr lang="en-US" sz="2400" dirty="0"/>
              <a:t>Go deep</a:t>
            </a:r>
          </a:p>
          <a:p>
            <a:r>
              <a:rPr lang="en-US" sz="2400" dirty="0"/>
              <a:t>Deal with pain, trauma, social injustice</a:t>
            </a:r>
          </a:p>
        </p:txBody>
      </p:sp>
      <p:sp>
        <p:nvSpPr>
          <p:cNvPr id="18" name="Text Placeholder 17">
            <a:extLst>
              <a:ext uri="{FF2B5EF4-FFF2-40B4-BE49-F238E27FC236}">
                <a16:creationId xmlns:a16="http://schemas.microsoft.com/office/drawing/2014/main" id="{3C06D90C-4BCD-4533-9ADB-CE7DF843C69B}"/>
              </a:ext>
            </a:extLst>
          </p:cNvPr>
          <p:cNvSpPr>
            <a:spLocks noGrp="1"/>
          </p:cNvSpPr>
          <p:nvPr>
            <p:ph type="body" sz="quarter" idx="15"/>
          </p:nvPr>
        </p:nvSpPr>
        <p:spPr>
          <a:xfrm>
            <a:off x="7595611" y="1974751"/>
            <a:ext cx="4206922" cy="696910"/>
          </a:xfrm>
        </p:spPr>
        <p:txBody>
          <a:bodyPr>
            <a:normAutofit/>
          </a:bodyPr>
          <a:lstStyle/>
          <a:p>
            <a:pPr fontAlgn="auto">
              <a:spcAft>
                <a:spcPts val="0"/>
              </a:spcAft>
              <a:defRPr/>
            </a:pPr>
            <a:r>
              <a:rPr lang="en-US" altLang="en-US" sz="3200" dirty="0">
                <a:solidFill>
                  <a:srgbClr val="FFFF00"/>
                </a:solidFill>
              </a:rPr>
              <a:t>What’s Right with You?</a:t>
            </a:r>
          </a:p>
        </p:txBody>
      </p:sp>
      <p:sp>
        <p:nvSpPr>
          <p:cNvPr id="19" name="Text Placeholder 18">
            <a:extLst>
              <a:ext uri="{FF2B5EF4-FFF2-40B4-BE49-F238E27FC236}">
                <a16:creationId xmlns:a16="http://schemas.microsoft.com/office/drawing/2014/main" id="{BA5989D9-68CB-40BC-B42D-2BB8F5BE2A9A}"/>
              </a:ext>
            </a:extLst>
          </p:cNvPr>
          <p:cNvSpPr>
            <a:spLocks noGrp="1"/>
          </p:cNvSpPr>
          <p:nvPr>
            <p:ph type="body" sz="quarter" idx="16"/>
          </p:nvPr>
        </p:nvSpPr>
        <p:spPr>
          <a:xfrm>
            <a:off x="8500534" y="2671626"/>
            <a:ext cx="3386666" cy="3215781"/>
          </a:xfrm>
        </p:spPr>
        <p:txBody>
          <a:bodyPr>
            <a:normAutofit fontScale="92500"/>
          </a:bodyPr>
          <a:lstStyle/>
          <a:p>
            <a:r>
              <a:rPr lang="en-US" sz="2400" dirty="0"/>
              <a:t>Focus on strengths</a:t>
            </a:r>
          </a:p>
          <a:p>
            <a:r>
              <a:rPr lang="en-US" sz="2400" dirty="0"/>
              <a:t>Nurture and grow skills, strengths, and resources</a:t>
            </a:r>
          </a:p>
          <a:p>
            <a:r>
              <a:rPr lang="en-US" sz="2400" dirty="0"/>
              <a:t>Externalize the problems (injustice is not what’s wrong with you)</a:t>
            </a:r>
            <a:endParaRPr lang="en-US" dirty="0"/>
          </a:p>
        </p:txBody>
      </p:sp>
      <p:sp>
        <p:nvSpPr>
          <p:cNvPr id="14" name="Footer Placeholder 13">
            <a:extLst>
              <a:ext uri="{FF2B5EF4-FFF2-40B4-BE49-F238E27FC236}">
                <a16:creationId xmlns:a16="http://schemas.microsoft.com/office/drawing/2014/main" id="{2964A551-06A5-44F3-B987-EEC8FCB60D1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15" name="Slide Number Placeholder 14">
            <a:extLst>
              <a:ext uri="{FF2B5EF4-FFF2-40B4-BE49-F238E27FC236}">
                <a16:creationId xmlns:a16="http://schemas.microsoft.com/office/drawing/2014/main" id="{936CEF23-104B-4AC5-93B4-D630ACC10111}"/>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2" name="Picture 1">
            <a:extLst>
              <a:ext uri="{FF2B5EF4-FFF2-40B4-BE49-F238E27FC236}">
                <a16:creationId xmlns:a16="http://schemas.microsoft.com/office/drawing/2014/main" id="{71589046-66E4-4DCF-8E21-35CC19C2628D}"/>
              </a:ext>
            </a:extLst>
          </p:cNvPr>
          <p:cNvPicPr>
            <a:picLocks noChangeAspect="1"/>
          </p:cNvPicPr>
          <p:nvPr/>
        </p:nvPicPr>
        <p:blipFill>
          <a:blip r:embed="rId2"/>
          <a:stretch>
            <a:fillRect/>
          </a:stretch>
        </p:blipFill>
        <p:spPr>
          <a:xfrm>
            <a:off x="2920784" y="2884326"/>
            <a:ext cx="5196091" cy="3127886"/>
          </a:xfrm>
          <a:prstGeom prst="rect">
            <a:avLst/>
          </a:prstGeom>
        </p:spPr>
      </p:pic>
    </p:spTree>
    <p:extLst>
      <p:ext uri="{BB962C8B-B14F-4D97-AF65-F5344CB8AC3E}">
        <p14:creationId xmlns:p14="http://schemas.microsoft.com/office/powerpoint/2010/main" val="1151681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30" y="203200"/>
            <a:ext cx="6188190" cy="1330961"/>
          </a:xfrm>
        </p:spPr>
        <p:txBody>
          <a:bodyPr>
            <a:normAutofit/>
          </a:bodyPr>
          <a:lstStyle/>
          <a:p>
            <a:r>
              <a:rPr lang="en-US" sz="5400" b="1" dirty="0"/>
              <a:t>Final Quiz</a:t>
            </a:r>
            <a:endParaRPr lang="en-US" sz="5400" dirty="0"/>
          </a:p>
        </p:txBody>
      </p:sp>
      <p:sp>
        <p:nvSpPr>
          <p:cNvPr id="3" name="Content Placeholder 2"/>
          <p:cNvSpPr>
            <a:spLocks noGrp="1"/>
          </p:cNvSpPr>
          <p:nvPr>
            <p:ph idx="1"/>
          </p:nvPr>
        </p:nvSpPr>
        <p:spPr>
          <a:xfrm>
            <a:off x="355600" y="1304818"/>
            <a:ext cx="6481519" cy="5349982"/>
          </a:xfrm>
        </p:spPr>
        <p:txBody>
          <a:bodyPr>
            <a:noAutofit/>
          </a:bodyPr>
          <a:lstStyle/>
          <a:p>
            <a:pPr marL="514350" indent="-514350">
              <a:lnSpc>
                <a:spcPct val="90000"/>
              </a:lnSpc>
              <a:buFont typeface="+mj-lt"/>
              <a:buAutoNum type="arabicPeriod"/>
            </a:pPr>
            <a:r>
              <a:rPr lang="en-US" sz="2200" dirty="0"/>
              <a:t>MH+ are wicked problems</a:t>
            </a:r>
          </a:p>
          <a:p>
            <a:pPr marL="514350" indent="-514350">
              <a:lnSpc>
                <a:spcPct val="90000"/>
              </a:lnSpc>
              <a:buFont typeface="+mj-lt"/>
              <a:buAutoNum type="arabicPeriod"/>
            </a:pPr>
            <a:r>
              <a:rPr lang="en-US" sz="2200" dirty="0"/>
              <a:t>We’re not good at predicting suicide</a:t>
            </a:r>
          </a:p>
          <a:p>
            <a:pPr marL="514350" indent="-514350">
              <a:lnSpc>
                <a:spcPct val="90000"/>
              </a:lnSpc>
              <a:buFont typeface="+mj-lt"/>
              <a:buAutoNum type="arabicPeriod"/>
            </a:pPr>
            <a:r>
              <a:rPr lang="en-US" sz="2200" dirty="0"/>
              <a:t>We’re not good at preventing suicide</a:t>
            </a:r>
          </a:p>
          <a:p>
            <a:pPr marL="514350" indent="-514350">
              <a:lnSpc>
                <a:spcPct val="90000"/>
              </a:lnSpc>
              <a:buFont typeface="+mj-lt"/>
              <a:buAutoNum type="arabicPeriod"/>
            </a:pPr>
            <a:r>
              <a:rPr lang="en-US" sz="2200" dirty="0"/>
              <a:t>Suicidal ideation is neither an illness nor a sin</a:t>
            </a:r>
          </a:p>
          <a:p>
            <a:pPr marL="514350" indent="-514350">
              <a:lnSpc>
                <a:spcPct val="90000"/>
              </a:lnSpc>
              <a:buFont typeface="+mj-lt"/>
              <a:buAutoNum type="arabicPeriod"/>
            </a:pPr>
            <a:r>
              <a:rPr lang="en-US" sz="2200" dirty="0"/>
              <a:t>Suicidal ideation is a natural human response to disturbing situations</a:t>
            </a:r>
          </a:p>
          <a:p>
            <a:pPr marL="514350" indent="-514350">
              <a:lnSpc>
                <a:spcPct val="90000"/>
              </a:lnSpc>
              <a:buFont typeface="+mj-lt"/>
              <a:buAutoNum type="arabicPeriod"/>
            </a:pPr>
            <a:r>
              <a:rPr lang="en-US" sz="2200" dirty="0"/>
              <a:t>We’re better at growing positive behaviors than shrinking negative ones</a:t>
            </a:r>
          </a:p>
          <a:p>
            <a:pPr marL="514350" indent="-514350">
              <a:lnSpc>
                <a:spcPct val="90000"/>
              </a:lnSpc>
              <a:buFont typeface="+mj-lt"/>
              <a:buAutoNum type="arabicPeriod"/>
            </a:pPr>
            <a:r>
              <a:rPr lang="en-US" sz="2200" dirty="0"/>
              <a:t>Focusing too much on happiness backfires</a:t>
            </a:r>
          </a:p>
          <a:p>
            <a:pPr marL="514350" indent="-514350">
              <a:lnSpc>
                <a:spcPct val="90000"/>
              </a:lnSpc>
              <a:buFont typeface="+mj-lt"/>
              <a:buAutoNum type="arabicPeriod"/>
            </a:pPr>
            <a:r>
              <a:rPr lang="en-US" sz="2200" dirty="0"/>
              <a:t>What shall we pursue, if not happiness</a:t>
            </a:r>
          </a:p>
          <a:p>
            <a:pPr marL="514350" indent="-514350">
              <a:lnSpc>
                <a:spcPct val="90000"/>
              </a:lnSpc>
              <a:buFont typeface="+mj-lt"/>
              <a:buAutoNum type="arabicPeriod"/>
            </a:pPr>
            <a:r>
              <a:rPr lang="en-US" sz="2200" dirty="0"/>
              <a:t>White cultural solutions [Leveraging Indigenous resilience]</a:t>
            </a:r>
          </a:p>
          <a:p>
            <a:pPr marL="514350" indent="-514350">
              <a:lnSpc>
                <a:spcPct val="90000"/>
              </a:lnSpc>
              <a:buFont typeface="+mj-lt"/>
              <a:buAutoNum type="arabicPeriod"/>
            </a:pPr>
            <a:r>
              <a:rPr lang="en-US" sz="2200" dirty="0"/>
              <a:t>“Other people matter”</a:t>
            </a:r>
          </a:p>
          <a:p>
            <a:pPr marL="514350" indent="-514350">
              <a:lnSpc>
                <a:spcPct val="90000"/>
              </a:lnSpc>
              <a:buFont typeface="+mj-lt"/>
              <a:buAutoNum type="arabicPeriod"/>
            </a:pPr>
            <a:r>
              <a:rPr lang="en-US" sz="2200" dirty="0"/>
              <a:t>Let’s REALLY focus on mental health</a:t>
            </a:r>
          </a:p>
        </p:txBody>
      </p:sp>
      <p:pic>
        <p:nvPicPr>
          <p:cNvPr id="4" name="Picture 3" descr="A white figure walking up a staircase&#10;&#10;AI-generated content may be incorrect.">
            <a:extLst>
              <a:ext uri="{FF2B5EF4-FFF2-40B4-BE49-F238E27FC236}">
                <a16:creationId xmlns:a16="http://schemas.microsoft.com/office/drawing/2014/main" id="{DF350DBC-5896-4DF8-884F-5711D37558EA}"/>
              </a:ext>
            </a:extLst>
          </p:cNvPr>
          <p:cNvPicPr>
            <a:picLocks noChangeAspect="1"/>
          </p:cNvPicPr>
          <p:nvPr/>
        </p:nvPicPr>
        <p:blipFill>
          <a:blip r:embed="rId2"/>
          <a:srcRect l="31058" r="15750"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426366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CEF8-182C-4949-A1FB-22EEBFE497CC}"/>
              </a:ext>
            </a:extLst>
          </p:cNvPr>
          <p:cNvSpPr>
            <a:spLocks noGrp="1"/>
          </p:cNvSpPr>
          <p:nvPr>
            <p:ph type="ctrTitle"/>
          </p:nvPr>
        </p:nvSpPr>
        <p:spPr>
          <a:xfrm>
            <a:off x="369870" y="802298"/>
            <a:ext cx="5440123" cy="2752560"/>
          </a:xfrm>
        </p:spPr>
        <p:txBody>
          <a:bodyPr>
            <a:normAutofit/>
          </a:bodyPr>
          <a:lstStyle/>
          <a:p>
            <a:r>
              <a:rPr lang="en-US" sz="4800" b="1" dirty="0"/>
              <a:t>Thanks for listening and please take good care of yourselves</a:t>
            </a:r>
            <a:br>
              <a:rPr lang="en-US" sz="4800" dirty="0">
                <a:effectLst>
                  <a:outerShdw blurRad="38100" dist="38100" dir="2700000" algn="tl">
                    <a:srgbClr val="C0C0C0"/>
                  </a:outerShdw>
                </a:effectLst>
              </a:rPr>
            </a:br>
            <a:endParaRPr lang="en-US" sz="3200" dirty="0"/>
          </a:p>
        </p:txBody>
      </p:sp>
      <p:sp>
        <p:nvSpPr>
          <p:cNvPr id="3" name="Subtitle 2">
            <a:extLst>
              <a:ext uri="{FF2B5EF4-FFF2-40B4-BE49-F238E27FC236}">
                <a16:creationId xmlns:a16="http://schemas.microsoft.com/office/drawing/2014/main" id="{D8FE9F22-96EA-450D-BD33-1A7DAE4A90B9}"/>
              </a:ext>
            </a:extLst>
          </p:cNvPr>
          <p:cNvSpPr>
            <a:spLocks noGrp="1"/>
          </p:cNvSpPr>
          <p:nvPr>
            <p:ph type="subTitle" idx="1"/>
          </p:nvPr>
        </p:nvSpPr>
        <p:spPr>
          <a:xfrm>
            <a:off x="1" y="3875714"/>
            <a:ext cx="6667928" cy="2827090"/>
          </a:xfrm>
        </p:spPr>
        <p:txBody>
          <a:bodyPr>
            <a:normAutofit lnSpcReduction="10000"/>
          </a:bodyPr>
          <a:lstStyle/>
          <a:p>
            <a:r>
              <a:rPr lang="en-US" altLang="en-US" dirty="0">
                <a:latin typeface="Arial" panose="020B0604020202020204" pitchFamily="34" charset="0"/>
              </a:rPr>
              <a:t>John Sommers-Flanagan, Ph.D.</a:t>
            </a:r>
          </a:p>
          <a:p>
            <a:r>
              <a:rPr lang="en-US" altLang="en-US" dirty="0">
                <a:latin typeface="Arial" panose="020B0604020202020204" pitchFamily="34" charset="0"/>
              </a:rPr>
              <a:t>Department of Counseling</a:t>
            </a:r>
          </a:p>
          <a:p>
            <a:r>
              <a:rPr lang="en-US" altLang="en-US" dirty="0">
                <a:latin typeface="Arial" panose="020B0604020202020204" pitchFamily="34" charset="0"/>
              </a:rPr>
              <a:t>University of Montana</a:t>
            </a:r>
          </a:p>
          <a:p>
            <a:r>
              <a:rPr lang="en-US" altLang="en-US" dirty="0">
                <a:latin typeface="Arial" panose="020B0604020202020204" pitchFamily="34" charset="0"/>
                <a:hlinkClick r:id="rId2"/>
              </a:rPr>
              <a:t>John.sf@mso.umt.edu</a:t>
            </a:r>
            <a:r>
              <a:rPr lang="en-US" altLang="en-US" dirty="0">
                <a:latin typeface="Arial" panose="020B0604020202020204" pitchFamily="34" charset="0"/>
              </a:rPr>
              <a:t> or </a:t>
            </a:r>
          </a:p>
          <a:p>
            <a:r>
              <a:rPr lang="en-US" altLang="en-US" dirty="0">
                <a:latin typeface="Arial" panose="020B0604020202020204" pitchFamily="34" charset="0"/>
                <a:hlinkClick r:id="rId3"/>
              </a:rPr>
              <a:t>https://johnsommersflanagan.com/</a:t>
            </a:r>
            <a:r>
              <a:rPr lang="en-US" altLang="en-US" dirty="0">
                <a:latin typeface="Arial" panose="020B0604020202020204" pitchFamily="34" charset="0"/>
              </a:rPr>
              <a:t> for resources</a:t>
            </a:r>
          </a:p>
          <a:p>
            <a:r>
              <a:rPr lang="en-US" altLang="en-US" dirty="0">
                <a:latin typeface="Arial" panose="020B0604020202020204" pitchFamily="34" charset="0"/>
              </a:rPr>
              <a:t>Montana Happiness Project for more resources</a:t>
            </a:r>
          </a:p>
          <a:p>
            <a:endParaRPr lang="en-US" altLang="en-US" dirty="0">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675196CF-DFA1-4497-B87C-9EDA5A5C9882}"/>
              </a:ext>
            </a:extLst>
          </p:cNvPr>
          <p:cNvPicPr>
            <a:picLocks noChangeAspect="1"/>
          </p:cNvPicPr>
          <p:nvPr/>
        </p:nvPicPr>
        <p:blipFill>
          <a:blip r:embed="rId4"/>
          <a:stretch>
            <a:fillRect/>
          </a:stretch>
        </p:blipFill>
        <p:spPr>
          <a:xfrm>
            <a:off x="6382008" y="1"/>
            <a:ext cx="5809992" cy="4114800"/>
          </a:xfrm>
          <a:prstGeom prst="rect">
            <a:avLst/>
          </a:prstGeom>
        </p:spPr>
      </p:pic>
      <p:pic>
        <p:nvPicPr>
          <p:cNvPr id="4" name="Picture 3">
            <a:extLst>
              <a:ext uri="{FF2B5EF4-FFF2-40B4-BE49-F238E27FC236}">
                <a16:creationId xmlns:a16="http://schemas.microsoft.com/office/drawing/2014/main" id="{6ADBEB5C-0F8C-42F7-90DF-AAB2D28DACEA}"/>
              </a:ext>
            </a:extLst>
          </p:cNvPr>
          <p:cNvPicPr>
            <a:picLocks noChangeAspect="1"/>
          </p:cNvPicPr>
          <p:nvPr/>
        </p:nvPicPr>
        <p:blipFill>
          <a:blip r:embed="rId5"/>
          <a:stretch>
            <a:fillRect/>
          </a:stretch>
        </p:blipFill>
        <p:spPr>
          <a:xfrm>
            <a:off x="6924599" y="3346400"/>
            <a:ext cx="5267401" cy="3511600"/>
          </a:xfrm>
          <a:prstGeom prst="rect">
            <a:avLst/>
          </a:prstGeom>
        </p:spPr>
      </p:pic>
    </p:spTree>
    <p:extLst>
      <p:ext uri="{BB962C8B-B14F-4D97-AF65-F5344CB8AC3E}">
        <p14:creationId xmlns:p14="http://schemas.microsoft.com/office/powerpoint/2010/main" val="4222222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a:xfrm>
            <a:off x="648930" y="629266"/>
            <a:ext cx="6188190" cy="1622321"/>
          </a:xfrm>
        </p:spPr>
        <p:txBody>
          <a:bodyPr>
            <a:normAutofit/>
          </a:bodyPr>
          <a:lstStyle/>
          <a:p>
            <a:r>
              <a:rPr lang="en-US" b="1" dirty="0">
                <a:solidFill>
                  <a:srgbClr val="FFFF00"/>
                </a:solidFill>
              </a:rPr>
              <a:t>#12 – Bonus: What You Can Do </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648510" y="2174240"/>
            <a:ext cx="6188609" cy="4582160"/>
          </a:xfrm>
        </p:spPr>
        <p:txBody>
          <a:bodyPr>
            <a:normAutofit/>
          </a:bodyPr>
          <a:lstStyle/>
          <a:p>
            <a:pPr>
              <a:spcAft>
                <a:spcPts val="1200"/>
              </a:spcAft>
            </a:pPr>
            <a:r>
              <a:rPr lang="en-US" sz="2400" dirty="0">
                <a:solidFill>
                  <a:srgbClr val="FFFFFF"/>
                </a:solidFill>
              </a:rPr>
              <a:t>Approach everyone with </a:t>
            </a:r>
            <a:r>
              <a:rPr lang="en-US" sz="2400" b="1" dirty="0">
                <a:solidFill>
                  <a:srgbClr val="FFFFFF"/>
                </a:solidFill>
              </a:rPr>
              <a:t>respect and empathy</a:t>
            </a:r>
          </a:p>
          <a:p>
            <a:pPr>
              <a:spcAft>
                <a:spcPts val="1200"/>
              </a:spcAft>
            </a:pPr>
            <a:r>
              <a:rPr lang="en-US" sz="2400" dirty="0">
                <a:solidFill>
                  <a:srgbClr val="FFFFFF"/>
                </a:solidFill>
              </a:rPr>
              <a:t>Consider suicidality as an </a:t>
            </a:r>
            <a:r>
              <a:rPr lang="en-US" sz="2400" b="1" dirty="0">
                <a:solidFill>
                  <a:srgbClr val="FFFFFF"/>
                </a:solidFill>
              </a:rPr>
              <a:t>expression of pain</a:t>
            </a:r>
          </a:p>
          <a:p>
            <a:pPr>
              <a:spcAft>
                <a:spcPts val="1200"/>
              </a:spcAft>
            </a:pPr>
            <a:r>
              <a:rPr lang="en-US" sz="2400" dirty="0">
                <a:solidFill>
                  <a:srgbClr val="FFFFFF"/>
                </a:solidFill>
              </a:rPr>
              <a:t>Emphasize </a:t>
            </a:r>
            <a:r>
              <a:rPr lang="en-US" sz="2400" b="1" dirty="0">
                <a:solidFill>
                  <a:srgbClr val="FFFFFF"/>
                </a:solidFill>
              </a:rPr>
              <a:t>belongingness or inclusiveness</a:t>
            </a:r>
            <a:endParaRPr lang="en-US" sz="2400" dirty="0">
              <a:solidFill>
                <a:srgbClr val="FFFFFF"/>
              </a:solidFill>
            </a:endParaRPr>
          </a:p>
          <a:p>
            <a:pPr>
              <a:spcAft>
                <a:spcPts val="1200"/>
              </a:spcAft>
            </a:pPr>
            <a:r>
              <a:rPr lang="en-US" sz="2400" dirty="0">
                <a:solidFill>
                  <a:srgbClr val="FFFFFF"/>
                </a:solidFill>
              </a:rPr>
              <a:t>Help people </a:t>
            </a:r>
            <a:r>
              <a:rPr lang="en-US" sz="2400" b="1" dirty="0">
                <a:solidFill>
                  <a:srgbClr val="FFFFFF"/>
                </a:solidFill>
              </a:rPr>
              <a:t>feel useful</a:t>
            </a:r>
          </a:p>
          <a:p>
            <a:r>
              <a:rPr lang="en-US" sz="2400" dirty="0">
                <a:solidFill>
                  <a:srgbClr val="FFFFFF"/>
                </a:solidFill>
              </a:rPr>
              <a:t>Remember: </a:t>
            </a:r>
            <a:r>
              <a:rPr lang="en-US" sz="2400" b="1" dirty="0">
                <a:solidFill>
                  <a:srgbClr val="FFFFFF"/>
                </a:solidFill>
              </a:rPr>
              <a:t>Stress accumulates; opportunity ameliorates</a:t>
            </a:r>
            <a:r>
              <a:rPr lang="en-US" sz="2400" dirty="0">
                <a:solidFill>
                  <a:srgbClr val="FFFFFF"/>
                </a:solidFill>
              </a:rPr>
              <a:t> (Garbarino, 1986) . . . Create opportunities!!</a:t>
            </a:r>
          </a:p>
          <a:p>
            <a:endParaRPr lang="en-US" dirty="0">
              <a:solidFill>
                <a:srgbClr val="FFFFFF"/>
              </a:solidFill>
            </a:endParaRPr>
          </a:p>
          <a:p>
            <a:endParaRPr lang="en-US" dirty="0">
              <a:solidFill>
                <a:srgbClr val="FFFFFF"/>
              </a:solidFill>
            </a:endParaRPr>
          </a:p>
          <a:p>
            <a:endParaRPr lang="en-US" dirty="0">
              <a:solidFill>
                <a:srgbClr val="FFFFFF"/>
              </a:solidFill>
            </a:endParaRPr>
          </a:p>
        </p:txBody>
      </p:sp>
      <p:pic>
        <p:nvPicPr>
          <p:cNvPr id="4" name="Picture 3" descr="A child painting a rainbow&#10;&#10;AI-generated content may be incorrect.">
            <a:extLst>
              <a:ext uri="{FF2B5EF4-FFF2-40B4-BE49-F238E27FC236}">
                <a16:creationId xmlns:a16="http://schemas.microsoft.com/office/drawing/2014/main" id="{F8C0ADAF-572B-455F-9A96-7CD93B5E22DA}"/>
              </a:ext>
            </a:extLst>
          </p:cNvPr>
          <p:cNvPicPr>
            <a:picLocks noChangeAspect="1"/>
          </p:cNvPicPr>
          <p:nvPr/>
        </p:nvPicPr>
        <p:blipFill>
          <a:blip r:embed="rId2"/>
          <a:srcRect l="22542" r="29149"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52247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dirty="0"/>
              <a:t>Double Bonus</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b="1" dirty="0">
                <a:solidFill>
                  <a:schemeClr val="accent6"/>
                </a:solidFill>
              </a:rPr>
              <a:t>Strengths-Based Tools for Suicide Assessment</a:t>
            </a:r>
          </a:p>
          <a:p>
            <a:endParaRPr lang="en-US" dirty="0"/>
          </a:p>
        </p:txBody>
      </p:sp>
      <p:pic>
        <p:nvPicPr>
          <p:cNvPr id="5" name="Picture 4" descr="A toolbox with tools in it">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42" y="1321019"/>
            <a:ext cx="5759316" cy="4117184"/>
          </a:xfrm>
          <a:prstGeom prst="rect">
            <a:avLst/>
          </a:prstGeom>
        </p:spPr>
      </p:pic>
    </p:spTree>
    <p:extLst>
      <p:ext uri="{BB962C8B-B14F-4D97-AF65-F5344CB8AC3E}">
        <p14:creationId xmlns:p14="http://schemas.microsoft.com/office/powerpoint/2010/main" val="590953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1782395"/>
            <a:ext cx="10597444" cy="4795322"/>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but prep first</a:t>
            </a:r>
            <a:endParaRPr lang="en-US" sz="3600" dirty="0">
              <a:ea typeface="+mn-lt"/>
              <a:cs typeface="+mn-lt"/>
            </a:endParaRPr>
          </a:p>
          <a:p>
            <a:pPr marL="800100" lvl="1" indent="-342900">
              <a:buFont typeface="Courier New" panose="020B0604020202020204" pitchFamily="34" charset="0"/>
              <a:buChar char="o"/>
            </a:pPr>
            <a:r>
              <a:rPr lang="en-US" sz="3200" dirty="0">
                <a:ea typeface="+mn-lt"/>
                <a:cs typeface="+mn-lt"/>
              </a:rPr>
              <a:t>Prep – </a:t>
            </a:r>
            <a:r>
              <a:rPr lang="en-US" sz="3600" b="1" dirty="0">
                <a:solidFill>
                  <a:schemeClr val="accent2"/>
                </a:solidFill>
                <a:ea typeface="+mn-lt"/>
                <a:cs typeface="+mn-lt"/>
              </a:rPr>
              <a:t>Role Induction </a:t>
            </a:r>
            <a:r>
              <a:rPr lang="en-US" sz="3200" dirty="0">
                <a:ea typeface="+mn-lt"/>
                <a:cs typeface="+mn-lt"/>
              </a:rPr>
              <a:t>– Use the word suicide with limits of confidentiality</a:t>
            </a:r>
          </a:p>
          <a:p>
            <a:pPr marL="800100" lvl="1" indent="-342900">
              <a:buFont typeface="Courier New" panose="020B0604020202020204" pitchFamily="34" charset="0"/>
              <a:buChar char="o"/>
            </a:pPr>
            <a:r>
              <a:rPr lang="en-US" sz="3200" dirty="0">
                <a:ea typeface="+mn-lt"/>
                <a:cs typeface="+mn-lt"/>
              </a:rPr>
              <a:t>Prep – I will ask you some questions that can be hard. Like I’ll ask about suicide. The reason I ask is because many people think about suicide. . . And thoughts about suicide are a sign of something emotionally painful in your life. If you tell me about suicidal thoughts, I won’t immediate think about hospitalizing you. We’ll work to reduce your emotional pain</a:t>
            </a:r>
          </a:p>
          <a:p>
            <a:pPr marL="800100" lvl="1" indent="-342900">
              <a:buFont typeface="Courier New" panose="020B0604020202020204" pitchFamily="34" charset="0"/>
              <a:buChar char="o"/>
            </a:pPr>
            <a:endParaRPr lang="en-US" sz="3200" dirty="0">
              <a:ea typeface="+mn-lt"/>
              <a:cs typeface="+mn-lt"/>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C17529"/>
                </a:solidFill>
                <a:effectLst/>
                <a:uLnTx/>
                <a:uFillTx/>
                <a:latin typeface="Arial Nova"/>
                <a:ea typeface="+mn-ea"/>
                <a:cs typeface="+mn-cs"/>
              </a:rPr>
              <a:t>Assessment Skill/Tool: Normalizing</a:t>
            </a:r>
            <a:endParaRPr kumimoji="0" lang="en-US" sz="4400" b="0" i="0" u="none" strike="noStrike" kern="1200" cap="none" spc="0" normalizeH="0" baseline="0" noProof="0">
              <a:ln>
                <a:noFill/>
              </a:ln>
              <a:solidFill>
                <a:srgbClr val="C17529"/>
              </a:solidFill>
              <a:effectLst/>
              <a:uLnTx/>
              <a:uFillTx/>
              <a:latin typeface="Arial Nova"/>
              <a:ea typeface="+mn-ea"/>
              <a:cs typeface="+mn-cs"/>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2258875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2156177"/>
            <a:ext cx="10597444" cy="4421540"/>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AND normalize</a:t>
            </a:r>
            <a:r>
              <a:rPr lang="en-US" sz="3600" b="1" dirty="0">
                <a:solidFill>
                  <a:schemeClr val="accent6"/>
                </a:solidFill>
                <a:ea typeface="+mn-lt"/>
                <a:cs typeface="+mn-lt"/>
              </a:rPr>
              <a:t> </a:t>
            </a:r>
            <a:r>
              <a:rPr lang="en-US" sz="3600" dirty="0">
                <a:ea typeface="+mn-lt"/>
                <a:cs typeface="+mn-lt"/>
              </a:rPr>
              <a:t>the asking</a:t>
            </a:r>
          </a:p>
          <a:p>
            <a:pPr marL="800100" lvl="1" indent="-342900">
              <a:buFont typeface="Courier New" panose="020B0604020202020204" pitchFamily="34" charset="0"/>
              <a:buChar char="o"/>
            </a:pPr>
            <a:r>
              <a:rPr lang="en-US" sz="3200" dirty="0">
                <a:ea typeface="+mn-lt"/>
                <a:cs typeface="+mn-lt"/>
              </a:rPr>
              <a:t>I’ve read that up to </a:t>
            </a:r>
            <a:r>
              <a:rPr lang="en-US" sz="3200" b="1" dirty="0">
                <a:solidFill>
                  <a:schemeClr val="accent2"/>
                </a:solidFill>
                <a:ea typeface="+mn-lt"/>
                <a:cs typeface="+mn-lt"/>
              </a:rPr>
              <a:t>50% of teenagers</a:t>
            </a:r>
            <a:r>
              <a:rPr lang="en-US" sz="3200" dirty="0">
                <a:ea typeface="+mn-lt"/>
                <a:cs typeface="+mn-lt"/>
              </a:rPr>
              <a:t> have thought about suicide. Is that true for you?</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People who feel down and have been </a:t>
            </a:r>
            <a:r>
              <a:rPr lang="en-US" sz="3200" b="1" dirty="0">
                <a:solidFill>
                  <a:schemeClr val="accent2"/>
                </a:solidFill>
                <a:ea typeface="+mn-lt"/>
                <a:cs typeface="+mn-lt"/>
              </a:rPr>
              <a:t>subjected to injustice </a:t>
            </a:r>
            <a:r>
              <a:rPr lang="en-US" sz="3200" b="1" u="sng" dirty="0">
                <a:solidFill>
                  <a:schemeClr val="accent2"/>
                </a:solidFill>
                <a:ea typeface="+mn-lt"/>
                <a:cs typeface="+mn-lt"/>
              </a:rPr>
              <a:t>may</a:t>
            </a:r>
            <a:r>
              <a:rPr lang="en-US" sz="3200" dirty="0">
                <a:solidFill>
                  <a:srgbClr val="000000"/>
                </a:solidFill>
                <a:ea typeface="+mn-lt"/>
                <a:cs typeface="+mn-lt"/>
              </a:rPr>
              <a:t> think about suicide from time</a:t>
            </a:r>
            <a:r>
              <a:rPr lang="en-US" sz="3200" dirty="0">
                <a:ea typeface="+mn-lt"/>
                <a:cs typeface="+mn-lt"/>
              </a:rPr>
              <a:t> to time. Have you had thoughts about suicide?</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Normalize the asking: </a:t>
            </a:r>
            <a:r>
              <a:rPr lang="en-US" sz="3200" b="1" dirty="0">
                <a:solidFill>
                  <a:schemeClr val="accent2"/>
                </a:solidFill>
                <a:ea typeface="+mn-lt"/>
                <a:cs typeface="+mn-lt"/>
              </a:rPr>
              <a:t>“I ask everyone I see.”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C17529"/>
                </a:solidFill>
                <a:effectLst/>
                <a:uLnTx/>
                <a:uFillTx/>
                <a:latin typeface="Arial Nova"/>
                <a:ea typeface="+mn-ea"/>
                <a:cs typeface="+mn-cs"/>
              </a:rPr>
              <a:t>Assessment Skill/Tool: Normalizing</a:t>
            </a:r>
            <a:endParaRPr kumimoji="0" lang="en-US" sz="4400" b="0" i="0" u="none" strike="noStrike" kern="1200" cap="none" spc="0" normalizeH="0" baseline="0" noProof="0">
              <a:ln>
                <a:noFill/>
              </a:ln>
              <a:solidFill>
                <a:srgbClr val="C17529"/>
              </a:solidFill>
              <a:effectLst/>
              <a:uLnTx/>
              <a:uFillTx/>
              <a:latin typeface="Arial Nova"/>
              <a:ea typeface="+mn-ea"/>
              <a:cs typeface="+mn-cs"/>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1771390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32365" y="2071510"/>
            <a:ext cx="10456333" cy="2989263"/>
          </a:xfrm>
        </p:spPr>
        <p:txBody>
          <a:bodyPr lIns="0" tIns="0" rIns="0" bIns="0" anchor="t"/>
          <a:lstStyle/>
          <a:p>
            <a:pPr>
              <a:lnSpc>
                <a:spcPct val="100000"/>
              </a:lnSpc>
            </a:pPr>
            <a:r>
              <a:rPr lang="en-US" sz="3600" dirty="0">
                <a:ea typeface="+mn-lt"/>
                <a:cs typeface="+mn-lt"/>
              </a:rPr>
              <a:t>It can be difficult to find the right words in the moment. You don’t need to use my words; it’s better to use your words, words that are authentic to you and that fit with your setting.</a:t>
            </a:r>
            <a:endParaRPr lang="en-US" dirty="0"/>
          </a:p>
          <a:p>
            <a:endParaRPr lang="en-US" sz="2700" dirty="0"/>
          </a:p>
          <a:p>
            <a:r>
              <a:rPr lang="en-US" sz="2700" u="sng" dirty="0"/>
              <a:t>Think of a patient now, and, </a:t>
            </a:r>
            <a:r>
              <a:rPr lang="en-US" sz="2700" b="1" u="sng" dirty="0">
                <a:solidFill>
                  <a:schemeClr val="accent2"/>
                </a:solidFill>
              </a:rPr>
              <a:t>for practice, </a:t>
            </a:r>
            <a:r>
              <a:rPr lang="en-US" sz="2700" u="sng" dirty="0"/>
              <a:t>imagine what you would say to convey the normalizing message</a:t>
            </a:r>
            <a:r>
              <a:rPr lang="en-US" sz="2700" dirty="0"/>
              <a:t> (Jillian story)</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#1</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C17529"/>
                </a:solidFill>
                <a:effectLst/>
                <a:uLnTx/>
                <a:uFillTx/>
                <a:latin typeface="Arial Nova"/>
                <a:ea typeface="+mn-ea"/>
                <a:cs typeface="+mn-cs"/>
              </a:rPr>
              <a:t>Practice:</a:t>
            </a:r>
            <a:endParaRPr kumimoji="0" lang="en-US" sz="4000" b="0" i="0" u="none" strike="noStrike" kern="1200" cap="none" spc="0" normalizeH="0" baseline="0" noProof="0">
              <a:ln>
                <a:noFill/>
              </a:ln>
              <a:solidFill>
                <a:srgbClr val="C17529"/>
              </a:solidFill>
              <a:effectLst/>
              <a:uLnTx/>
              <a:uFillTx/>
              <a:latin typeface="Arial Nov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C17529"/>
                </a:solidFill>
                <a:effectLst/>
                <a:uLnTx/>
                <a:uFillTx/>
                <a:latin typeface="Arial Nova"/>
                <a:ea typeface="+mn-ea"/>
                <a:cs typeface="+mn-cs"/>
              </a:rPr>
              <a:t>Use Normalizing Language</a:t>
            </a:r>
            <a:endParaRPr kumimoji="0" lang="en-US" sz="4000" b="0" i="0" u="none" strike="noStrike" kern="1200" cap="none" spc="0" normalizeH="0" baseline="0" noProof="0">
              <a:ln>
                <a:noFill/>
              </a:ln>
              <a:solidFill>
                <a:srgbClr val="C17529"/>
              </a:solidFill>
              <a:effectLst/>
              <a:uLnTx/>
              <a:uFillTx/>
              <a:latin typeface="Arial Nova"/>
              <a:ea typeface="+mn-ea"/>
              <a:cs typeface="+mn-cs"/>
            </a:endParaRPr>
          </a:p>
        </p:txBody>
      </p:sp>
      <p:pic>
        <p:nvPicPr>
          <p:cNvPr id="9" name="Picture 8" descr="Question marks in a line and one question mark is lit">
            <a:extLst>
              <a:ext uri="{FF2B5EF4-FFF2-40B4-BE49-F238E27FC236}">
                <a16:creationId xmlns:a16="http://schemas.microsoft.com/office/drawing/2014/main" id="{758637A8-2735-A217-59AE-619AB3F4F64E}"/>
              </a:ext>
            </a:extLst>
          </p:cNvPr>
          <p:cNvPicPr>
            <a:picLocks noChangeAspect="1"/>
          </p:cNvPicPr>
          <p:nvPr/>
        </p:nvPicPr>
        <p:blipFill>
          <a:blip r:embed="rId2"/>
          <a:stretch>
            <a:fillRect/>
          </a:stretch>
        </p:blipFill>
        <p:spPr>
          <a:xfrm>
            <a:off x="8766498" y="141153"/>
            <a:ext cx="2359984" cy="1570700"/>
          </a:xfrm>
          <a:prstGeom prst="rect">
            <a:avLst/>
          </a:prstGeom>
        </p:spPr>
      </p:pic>
    </p:spTree>
    <p:extLst>
      <p:ext uri="{BB962C8B-B14F-4D97-AF65-F5344CB8AC3E}">
        <p14:creationId xmlns:p14="http://schemas.microsoft.com/office/powerpoint/2010/main" val="639183407"/>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6049</TotalTime>
  <Words>2081</Words>
  <Application>Microsoft Office PowerPoint</Application>
  <PresentationFormat>Widescreen</PresentationFormat>
  <Paragraphs>207</Paragraphs>
  <Slides>36</Slides>
  <Notes>7</Notes>
  <HiddenSlides>0</HiddenSlides>
  <MMClips>1</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36</vt:i4>
      </vt:variant>
    </vt:vector>
  </HeadingPairs>
  <TitlesOfParts>
    <vt:vector size="58" baseType="lpstr">
      <vt:lpstr>Meiryo</vt:lpstr>
      <vt:lpstr>Arial</vt:lpstr>
      <vt:lpstr>Arial Nova</vt:lpstr>
      <vt:lpstr>Avenir Next LT Pro Light</vt:lpstr>
      <vt:lpstr>Calibri</vt:lpstr>
      <vt:lpstr>Calibri Light</vt:lpstr>
      <vt:lpstr>Century Gothic</vt:lpstr>
      <vt:lpstr>Corbel</vt:lpstr>
      <vt:lpstr>Courier New</vt:lpstr>
      <vt:lpstr>Franklin Gothic Medium</vt:lpstr>
      <vt:lpstr>Gill Sans MT</vt:lpstr>
      <vt:lpstr>Rockwell Nova Light</vt:lpstr>
      <vt:lpstr>TW Cen MT</vt:lpstr>
      <vt:lpstr>TW Cen MT</vt:lpstr>
      <vt:lpstr>Wingdings</vt:lpstr>
      <vt:lpstr>Wingdings 3</vt:lpstr>
      <vt:lpstr>LeafVTI</vt:lpstr>
      <vt:lpstr>Office Theme</vt:lpstr>
      <vt:lpstr>1_Gallery</vt:lpstr>
      <vt:lpstr>Wisp</vt:lpstr>
      <vt:lpstr>Ion</vt:lpstr>
      <vt:lpstr>Theme1</vt:lpstr>
      <vt:lpstr>Ten Things Everyone Should Know About Mental Health, Suicide, and Happiness</vt:lpstr>
      <vt:lpstr>Gratitude</vt:lpstr>
      <vt:lpstr>Preparation</vt:lpstr>
      <vt:lpstr>Goals</vt:lpstr>
      <vt:lpstr>#1 – Suicide, Mental Health, and Happiness are wicked problems</vt:lpstr>
      <vt:lpstr>Wicked Problems are why. . .</vt:lpstr>
      <vt:lpstr>PowerPoint Presentation</vt:lpstr>
      <vt:lpstr>#2 – We’re Not Good at Predicting Suicide</vt:lpstr>
      <vt:lpstr>Predicting Suicide II</vt:lpstr>
      <vt:lpstr>Predicting Suicide III</vt:lpstr>
      <vt:lpstr>Predicting Suicide IV</vt:lpstr>
      <vt:lpstr>#3 – We’re ALSO Not Good at Preventing Suicide</vt:lpstr>
      <vt:lpstr>Time Out for Reflection</vt:lpstr>
      <vt:lpstr>#4 – Suicidal Ideation is not an Illness, Mental Disorder, Sin (or even a good predictor of suicide)</vt:lpstr>
      <vt:lpstr>The Wickedness of the Problem</vt:lpstr>
      <vt:lpstr>#6: We’re Better at Growing (+) Behaviors than Shrinking (-) Behaviors </vt:lpstr>
      <vt:lpstr>We naturally focus on WHAT’S WRONG  What’s your problem? Are you okay? Is there something wrong with your brain?  Self-awareness is NOT just awareness of what’s wrong with us. </vt:lpstr>
      <vt:lpstr>PowerPoint Presentation</vt:lpstr>
      <vt:lpstr>Maybe we should focus on happiness?</vt:lpstr>
      <vt:lpstr>So. . .  #8. . . What Shall We Pursue, if not Happiness?</vt:lpstr>
      <vt:lpstr>The Best Definition?</vt:lpstr>
      <vt:lpstr>The Best Definition and You?</vt:lpstr>
      <vt:lpstr>Reflection Activity </vt:lpstr>
      <vt:lpstr>#9 – White Cultural Solutions</vt:lpstr>
      <vt:lpstr>#9a – Leveraging Indigenous Resilience</vt:lpstr>
      <vt:lpstr>Breaking Clairmont’s comment down </vt:lpstr>
      <vt:lpstr>Leveraging Cultural and Intercultural Strengths</vt:lpstr>
      <vt:lpstr>#10: Christopher Peterson </vt:lpstr>
      <vt:lpstr>#11 – Let’s Really Focus  on Mental Health</vt:lpstr>
      <vt:lpstr>Final Quiz</vt:lpstr>
      <vt:lpstr>Thanks for listening and please take good care of yourselves </vt:lpstr>
      <vt:lpstr>#12 – Bonus: What You Can Do </vt:lpstr>
      <vt:lpstr>Double Bonus</vt:lpstr>
      <vt:lpstr>#1</vt:lpstr>
      <vt:lpstr>#1</vt:lpstr>
      <vt:lpstr>#1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147</cp:revision>
  <dcterms:created xsi:type="dcterms:W3CDTF">2020-07-24T22:22:05Z</dcterms:created>
  <dcterms:modified xsi:type="dcterms:W3CDTF">2025-04-26T16:58:00Z</dcterms:modified>
</cp:coreProperties>
</file>