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 id="2147483712" r:id="rId2"/>
    <p:sldMasterId id="2147483758" r:id="rId3"/>
    <p:sldMasterId id="2147483770" r:id="rId4"/>
    <p:sldMasterId id="2147483772" r:id="rId5"/>
  </p:sldMasterIdLst>
  <p:notesMasterIdLst>
    <p:notesMasterId r:id="rId39"/>
  </p:notesMasterIdLst>
  <p:sldIdLst>
    <p:sldId id="308" r:id="rId6"/>
    <p:sldId id="257" r:id="rId7"/>
    <p:sldId id="449" r:id="rId8"/>
    <p:sldId id="303" r:id="rId9"/>
    <p:sldId id="288" r:id="rId10"/>
    <p:sldId id="258" r:id="rId11"/>
    <p:sldId id="274" r:id="rId12"/>
    <p:sldId id="941" r:id="rId13"/>
    <p:sldId id="937" r:id="rId14"/>
    <p:sldId id="327" r:id="rId15"/>
    <p:sldId id="938" r:id="rId16"/>
    <p:sldId id="939" r:id="rId17"/>
    <p:sldId id="940" r:id="rId18"/>
    <p:sldId id="471" r:id="rId19"/>
    <p:sldId id="349" r:id="rId20"/>
    <p:sldId id="350" r:id="rId21"/>
    <p:sldId id="351" r:id="rId22"/>
    <p:sldId id="352" r:id="rId23"/>
    <p:sldId id="284" r:id="rId24"/>
    <p:sldId id="936" r:id="rId25"/>
    <p:sldId id="283" r:id="rId26"/>
    <p:sldId id="285" r:id="rId27"/>
    <p:sldId id="306" r:id="rId28"/>
    <p:sldId id="483" r:id="rId29"/>
    <p:sldId id="463" r:id="rId30"/>
    <p:sldId id="323" r:id="rId31"/>
    <p:sldId id="934" r:id="rId32"/>
    <p:sldId id="402" r:id="rId33"/>
    <p:sldId id="279" r:id="rId34"/>
    <p:sldId id="932" r:id="rId35"/>
    <p:sldId id="355" r:id="rId36"/>
    <p:sldId id="496" r:id="rId37"/>
    <p:sldId id="256"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9" autoAdjust="0"/>
    <p:restoredTop sz="94660"/>
  </p:normalViewPr>
  <p:slideViewPr>
    <p:cSldViewPr snapToGrid="0">
      <p:cViewPr varScale="1">
        <p:scale>
          <a:sx n="76" d="100"/>
          <a:sy n="76" d="100"/>
        </p:scale>
        <p:origin x="26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D1594D-0236-438B-B720-887E91A4BB59}"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C64D3CC7-D655-4D9D-8101-F18F6444DB27}">
      <dgm:prSet/>
      <dgm:spPr/>
      <dgm:t>
        <a:bodyPr/>
        <a:lstStyle/>
        <a:p>
          <a:r>
            <a:rPr lang="en-US" dirty="0"/>
            <a:t>Step One: Honor the emotion – </a:t>
          </a:r>
          <a:r>
            <a:rPr lang="en-US" dirty="0">
              <a:solidFill>
                <a:srgbClr val="FFFF00"/>
              </a:solidFill>
            </a:rPr>
            <a:t>We don’t do toxic positivity </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FBE6C7F7-EDBA-4148-8009-35076B6EDF07}">
      <dgm:prSet/>
      <dgm:spPr/>
      <dgm:t>
        <a:bodyPr/>
        <a:lstStyle/>
        <a:p>
          <a:r>
            <a:rPr lang="en-US" dirty="0"/>
            <a:t>Step Two: Think a new thought or do something different</a:t>
          </a:r>
        </a:p>
      </dgm:t>
    </dgm:pt>
    <dgm:pt modelId="{9F6C4F77-E3C5-4310-A1EC-039AC9D6AC4C}" type="parTrans" cxnId="{3D2167CD-6185-47E0-8078-83EDBEFBD8E1}">
      <dgm:prSet/>
      <dgm:spPr/>
      <dgm:t>
        <a:bodyPr/>
        <a:lstStyle/>
        <a:p>
          <a:endParaRPr lang="en-US"/>
        </a:p>
      </dgm:t>
    </dgm:pt>
    <dgm:pt modelId="{681F2AFF-1CBB-4872-BB39-637DE609F093}" type="sibTrans" cxnId="{3D2167CD-6185-47E0-8078-83EDBEFBD8E1}">
      <dgm:prSet/>
      <dgm:spPr/>
      <dgm:t>
        <a:bodyPr/>
        <a:lstStyle/>
        <a:p>
          <a:endParaRPr lang="en-US"/>
        </a:p>
      </dgm:t>
    </dgm:pt>
    <dgm:pt modelId="{A29AE4D5-7C5E-4FE3-A8E9-62C54904BF3E}">
      <dgm:prSet/>
      <dgm:spPr/>
      <dgm:t>
        <a:bodyPr/>
        <a:lstStyle/>
        <a:p>
          <a:r>
            <a:rPr lang="en-US" dirty="0"/>
            <a:t>Step Three: Share the good mood</a:t>
          </a:r>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5DE96E6C-8A2C-4EFA-A3E3-37CD4BA33087}" type="pres">
      <dgm:prSet presAssocID="{8DD1594D-0236-438B-B720-887E91A4BB59}" presName="linear" presStyleCnt="0">
        <dgm:presLayoutVars>
          <dgm:animLvl val="lvl"/>
          <dgm:resizeHandles val="exact"/>
        </dgm:presLayoutVars>
      </dgm:prSet>
      <dgm:spPr/>
    </dgm:pt>
    <dgm:pt modelId="{ABD0436D-FA4A-4679-8454-4E5394BECF39}" type="pres">
      <dgm:prSet presAssocID="{C64D3CC7-D655-4D9D-8101-F18F6444DB27}" presName="parentText" presStyleLbl="node1" presStyleIdx="0" presStyleCnt="3">
        <dgm:presLayoutVars>
          <dgm:chMax val="0"/>
          <dgm:bulletEnabled val="1"/>
        </dgm:presLayoutVars>
      </dgm:prSet>
      <dgm:spPr/>
    </dgm:pt>
    <dgm:pt modelId="{224F834E-C511-48CA-B82D-703624057EB5}" type="pres">
      <dgm:prSet presAssocID="{1A515DF2-7298-43A4-8965-6E601D238324}" presName="spacer" presStyleCnt="0"/>
      <dgm:spPr/>
    </dgm:pt>
    <dgm:pt modelId="{B3E1D793-733D-4D5F-AD71-EF0027D5C2C6}" type="pres">
      <dgm:prSet presAssocID="{FBE6C7F7-EDBA-4148-8009-35076B6EDF07}" presName="parentText" presStyleLbl="node1" presStyleIdx="1" presStyleCnt="3">
        <dgm:presLayoutVars>
          <dgm:chMax val="0"/>
          <dgm:bulletEnabled val="1"/>
        </dgm:presLayoutVars>
      </dgm:prSet>
      <dgm:spPr/>
    </dgm:pt>
    <dgm:pt modelId="{F27A6D68-9EF3-4DBB-8560-EB8DCA2D6F84}" type="pres">
      <dgm:prSet presAssocID="{681F2AFF-1CBB-4872-BB39-637DE609F093}" presName="spacer" presStyleCnt="0"/>
      <dgm:spPr/>
    </dgm:pt>
    <dgm:pt modelId="{25911C6B-2029-4CE4-B44A-E8D2FD55416B}" type="pres">
      <dgm:prSet presAssocID="{A29AE4D5-7C5E-4FE3-A8E9-62C54904BF3E}" presName="parentText" presStyleLbl="node1" presStyleIdx="2" presStyleCnt="3">
        <dgm:presLayoutVars>
          <dgm:chMax val="0"/>
          <dgm:bulletEnabled val="1"/>
        </dgm:presLayoutVars>
      </dgm:prSet>
      <dgm:spPr/>
    </dgm:pt>
  </dgm:ptLst>
  <dgm:cxnLst>
    <dgm:cxn modelId="{C1EC1C3A-83C5-4BAE-9761-FF0DD23A091E}" type="presOf" srcId="{A29AE4D5-7C5E-4FE3-A8E9-62C54904BF3E}" destId="{25911C6B-2029-4CE4-B44A-E8D2FD55416B}" srcOrd="0" destOrd="0" presId="urn:microsoft.com/office/officeart/2005/8/layout/vList2"/>
    <dgm:cxn modelId="{6756C363-4132-4146-8715-EBCF29C9900B}" type="presOf" srcId="{FBE6C7F7-EDBA-4148-8009-35076B6EDF07}" destId="{B3E1D793-733D-4D5F-AD71-EF0027D5C2C6}" srcOrd="0" destOrd="0" presId="urn:microsoft.com/office/officeart/2005/8/layout/vList2"/>
    <dgm:cxn modelId="{94EE5C6D-DCE3-4F05-BCDF-B329FEDDF704}" srcId="{8DD1594D-0236-438B-B720-887E91A4BB59}" destId="{C64D3CC7-D655-4D9D-8101-F18F6444DB27}" srcOrd="0" destOrd="0" parTransId="{C8D9DD11-6EC0-45FD-AAE8-F7DDC665F38D}" sibTransId="{1A515DF2-7298-43A4-8965-6E601D238324}"/>
    <dgm:cxn modelId="{AA73D454-E0C2-43B1-943B-B0A67B02B7B7}" srcId="{8DD1594D-0236-438B-B720-887E91A4BB59}" destId="{A29AE4D5-7C5E-4FE3-A8E9-62C54904BF3E}" srcOrd="2" destOrd="0" parTransId="{C1BC0502-4025-45C4-B775-AB5766440217}" sibTransId="{4F4E19B6-0B89-4B4C-B680-4BE4B4DF0E79}"/>
    <dgm:cxn modelId="{3FDEA396-50BF-4322-BD41-544182043E9A}" type="presOf" srcId="{C64D3CC7-D655-4D9D-8101-F18F6444DB27}" destId="{ABD0436D-FA4A-4679-8454-4E5394BECF39}" srcOrd="0" destOrd="0" presId="urn:microsoft.com/office/officeart/2005/8/layout/vList2"/>
    <dgm:cxn modelId="{3D2167CD-6185-47E0-8078-83EDBEFBD8E1}" srcId="{8DD1594D-0236-438B-B720-887E91A4BB59}" destId="{FBE6C7F7-EDBA-4148-8009-35076B6EDF07}" srcOrd="1" destOrd="0" parTransId="{9F6C4F77-E3C5-4310-A1EC-039AC9D6AC4C}" sibTransId="{681F2AFF-1CBB-4872-BB39-637DE609F093}"/>
    <dgm:cxn modelId="{895122E6-4FC8-49F3-8954-70CE8286331C}" type="presOf" srcId="{8DD1594D-0236-438B-B720-887E91A4BB59}" destId="{5DE96E6C-8A2C-4EFA-A3E3-37CD4BA33087}" srcOrd="0" destOrd="0" presId="urn:microsoft.com/office/officeart/2005/8/layout/vList2"/>
    <dgm:cxn modelId="{4CC56B26-BD6A-4CA4-B75A-3CFE11965B69}" type="presParOf" srcId="{5DE96E6C-8A2C-4EFA-A3E3-37CD4BA33087}" destId="{ABD0436D-FA4A-4679-8454-4E5394BECF39}" srcOrd="0" destOrd="0" presId="urn:microsoft.com/office/officeart/2005/8/layout/vList2"/>
    <dgm:cxn modelId="{18645D48-1047-497B-B157-9779B224164C}" type="presParOf" srcId="{5DE96E6C-8A2C-4EFA-A3E3-37CD4BA33087}" destId="{224F834E-C511-48CA-B82D-703624057EB5}" srcOrd="1" destOrd="0" presId="urn:microsoft.com/office/officeart/2005/8/layout/vList2"/>
    <dgm:cxn modelId="{C1E2DC85-FED3-47AB-BE9A-76E60FCD0ED2}" type="presParOf" srcId="{5DE96E6C-8A2C-4EFA-A3E3-37CD4BA33087}" destId="{B3E1D793-733D-4D5F-AD71-EF0027D5C2C6}" srcOrd="2" destOrd="0" presId="urn:microsoft.com/office/officeart/2005/8/layout/vList2"/>
    <dgm:cxn modelId="{43D7AD55-B0BD-4DCE-A0DA-8EAC3113D744}" type="presParOf" srcId="{5DE96E6C-8A2C-4EFA-A3E3-37CD4BA33087}" destId="{F27A6D68-9EF3-4DBB-8560-EB8DCA2D6F84}" srcOrd="3" destOrd="0" presId="urn:microsoft.com/office/officeart/2005/8/layout/vList2"/>
    <dgm:cxn modelId="{086D5A69-E236-45D5-9194-E119CAB9483E}" type="presParOf" srcId="{5DE96E6C-8A2C-4EFA-A3E3-37CD4BA33087}" destId="{25911C6B-2029-4CE4-B44A-E8D2FD55416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0436D-FA4A-4679-8454-4E5394BECF39}">
      <dsp:nvSpPr>
        <dsp:cNvPr id="0" name=""/>
        <dsp:cNvSpPr/>
      </dsp:nvSpPr>
      <dsp:spPr>
        <a:xfrm>
          <a:off x="0" y="695888"/>
          <a:ext cx="9604375"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Step One: Honor the emotion – </a:t>
          </a:r>
          <a:r>
            <a:rPr lang="en-US" sz="3000" kern="1200" dirty="0">
              <a:solidFill>
                <a:srgbClr val="FFFF00"/>
              </a:solidFill>
            </a:rPr>
            <a:t>We don’t do toxic positivity </a:t>
          </a:r>
        </a:p>
      </dsp:txBody>
      <dsp:txXfrm>
        <a:off x="35125" y="731013"/>
        <a:ext cx="9534125" cy="649299"/>
      </dsp:txXfrm>
    </dsp:sp>
    <dsp:sp modelId="{B3E1D793-733D-4D5F-AD71-EF0027D5C2C6}">
      <dsp:nvSpPr>
        <dsp:cNvPr id="0" name=""/>
        <dsp:cNvSpPr/>
      </dsp:nvSpPr>
      <dsp:spPr>
        <a:xfrm>
          <a:off x="0" y="1501838"/>
          <a:ext cx="9604375"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Step Two: Think a new thought or do something different</a:t>
          </a:r>
        </a:p>
      </dsp:txBody>
      <dsp:txXfrm>
        <a:off x="35125" y="1536963"/>
        <a:ext cx="9534125" cy="649299"/>
      </dsp:txXfrm>
    </dsp:sp>
    <dsp:sp modelId="{25911C6B-2029-4CE4-B44A-E8D2FD55416B}">
      <dsp:nvSpPr>
        <dsp:cNvPr id="0" name=""/>
        <dsp:cNvSpPr/>
      </dsp:nvSpPr>
      <dsp:spPr>
        <a:xfrm>
          <a:off x="0" y="2307788"/>
          <a:ext cx="9604375"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Step Three: Share the good mood</a:t>
          </a:r>
        </a:p>
      </dsp:txBody>
      <dsp:txXfrm>
        <a:off x="35125" y="2342913"/>
        <a:ext cx="9534125" cy="6492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9A7-6F5D-48AC-842E-8AF71B61D0AA}" type="datetimeFigureOut">
              <a:rPr lang="en-US" smtClean="0"/>
              <a:t>3/7/2025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B79B4-4715-452B-BB03-F44567C8159E}" type="slidenum">
              <a:rPr lang="en-US" smtClean="0"/>
              <a:t>‹#›</a:t>
            </a:fld>
            <a:endParaRPr lang="en-US"/>
          </a:p>
        </p:txBody>
      </p:sp>
    </p:spTree>
    <p:extLst>
      <p:ext uri="{BB962C8B-B14F-4D97-AF65-F5344CB8AC3E}">
        <p14:creationId xmlns:p14="http://schemas.microsoft.com/office/powerpoint/2010/main" val="978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9370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852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580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887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66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982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2005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a:t>
            </a:r>
            <a:r>
              <a:rPr lang="en-US" baseline="0" dirty="0"/>
              <a:t> psychotherapy integrates positive psychology principles and empirically-supported techniques (PPIs) with foundational principles of psychotherapeutic change (e.g., therapeutic relationship is critical, person-in-context, therapeutic attunement).  Most approaches grounded in Broaden and Build and most intentionally cultivate positive emotions. Actual moves of therapists is what varies. </a:t>
            </a:r>
          </a:p>
          <a:p>
            <a:endParaRPr lang="en-US" dirty="0"/>
          </a:p>
          <a:p>
            <a:r>
              <a:rPr lang="en-US" dirty="0"/>
              <a:t>Goal-focused positive psychotherapy (</a:t>
            </a:r>
            <a:r>
              <a:rPr lang="en-US" dirty="0" err="1"/>
              <a:t>Conoley</a:t>
            </a:r>
            <a:r>
              <a:rPr lang="en-US" baseline="0" dirty="0"/>
              <a:t> &amp; </a:t>
            </a:r>
            <a:r>
              <a:rPr lang="en-US" baseline="0" dirty="0" err="1"/>
              <a:t>Scheel</a:t>
            </a:r>
            <a:r>
              <a:rPr lang="en-US" baseline="0" dirty="0"/>
              <a:t>, 2018) contributes to client’s ability to face and accept life’s losses and unchangeable difficulties by increasing subjective well-being. “The inevitability of suffering and loss in life heightens the importance of learning the skills to embrace the joy in life, to be meager or bountiful” (p. 5).  The physical sciences metaphor of “fixing” broken thoughts, feelings, and behaviors is not a good fit with the human condition with all of our limits and capabilities.  Pain and suffering associated with loss and death but also posttraumatic growth and/or expressions of resilience and thriving. </a:t>
            </a:r>
          </a:p>
          <a:p>
            <a:endParaRPr lang="en-US" baseline="0" dirty="0"/>
          </a:p>
          <a:p>
            <a:r>
              <a:rPr lang="en-US" baseline="0" dirty="0"/>
              <a:t>Plumb et al., 2020: GFPP therapists collaborate with client to: a) set approach goals, b) cultivate positive emotions generally and within session, c) focus on client and cultural strengths, and foster hope using techniques like: a) Three Good Things, b) Capitalization (by therapist), and c) Mindful self-compassion.</a:t>
            </a:r>
          </a:p>
          <a:p>
            <a:endParaRPr lang="en-US" baseline="0" dirty="0"/>
          </a:p>
          <a:p>
            <a:r>
              <a:rPr lang="en-US" baseline="0" dirty="0"/>
              <a:t>Hence, Helen Neville’s focus on Justice and Joy (or Black Girl Magic/Joy). </a:t>
            </a:r>
            <a:endParaRPr lang="en-US" dirty="0"/>
          </a:p>
        </p:txBody>
      </p:sp>
      <p:sp>
        <p:nvSpPr>
          <p:cNvPr id="4" name="Slide Number Placeholder 3"/>
          <p:cNvSpPr>
            <a:spLocks noGrp="1"/>
          </p:cNvSpPr>
          <p:nvPr>
            <p:ph type="sldNum" sz="quarter" idx="10"/>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05C1D8F7-2BDD-4C56-98AF-2E212EF349F3}" type="slidenum">
              <a:rPr kumimoji="0" lang="en-US" sz="1200" b="0" i="0" u="none" strike="noStrike" kern="1200" cap="none" spc="0" normalizeH="0" baseline="0" noProof="0">
                <a:ln>
                  <a:noFill/>
                </a:ln>
                <a:solidFill>
                  <a:prstClr val="black"/>
                </a:solidFill>
                <a:effectLst/>
                <a:uLnTx/>
                <a:uFillTx/>
                <a:latin typeface="Franklin Gothic Medium"/>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Franklin Gothic Medium"/>
              <a:ea typeface="+mn-ea"/>
              <a:cs typeface="+mn-cs"/>
            </a:endParaRPr>
          </a:p>
        </p:txBody>
      </p:sp>
    </p:spTree>
    <p:extLst>
      <p:ext uri="{BB962C8B-B14F-4D97-AF65-F5344CB8AC3E}">
        <p14:creationId xmlns:p14="http://schemas.microsoft.com/office/powerpoint/2010/main" val="2111992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515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050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3951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endParaRPr lang="en-US"/>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endParaRPr lang="en-US"/>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3636343891"/>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endParaRPr lang="en-US"/>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endParaRPr lang="en-US"/>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476671108"/>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747746685"/>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endParaRPr lang="en-US"/>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endParaRPr lang="en-US"/>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868735861"/>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C57E2F-CF72-48C4-856E-92187475D10F}"/>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11" name="Straight Connector 10">
            <a:extLst>
              <a:ext uri="{FF2B5EF4-FFF2-40B4-BE49-F238E27FC236}">
                <a16:creationId xmlns:a16="http://schemas.microsoft.com/office/drawing/2014/main" id="{5E4553B0-7C73-46E8-9FC4-383280D1C461}"/>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C44832F9-70D2-44CF-ABB6-82AEA0FA67AF}"/>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3" name="Footer Placeholder 4">
            <a:extLst>
              <a:ext uri="{FF2B5EF4-FFF2-40B4-BE49-F238E27FC236}">
                <a16:creationId xmlns:a16="http://schemas.microsoft.com/office/drawing/2014/main" id="{D954CB3D-A29B-4523-A51B-9BBDA540FE3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4" name="Slide Number Placeholder 5">
            <a:extLst>
              <a:ext uri="{FF2B5EF4-FFF2-40B4-BE49-F238E27FC236}">
                <a16:creationId xmlns:a16="http://schemas.microsoft.com/office/drawing/2014/main" id="{788D83C5-3820-4BD6-AFF4-74306090A21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B3197F15-FEA9-40D4-BDB0-13A77FECA877}"/>
              </a:ext>
            </a:extLst>
          </p:cNvPr>
          <p:cNvSpPr>
            <a:spLocks noGrp="1"/>
          </p:cNvSpPr>
          <p:nvPr>
            <p:ph sz="quarter" idx="13" hasCustomPrompt="1"/>
          </p:nvPr>
        </p:nvSpPr>
        <p:spPr>
          <a:xfrm>
            <a:off x="844550" y="2319338"/>
            <a:ext cx="10502900" cy="3717925"/>
          </a:xfrm>
        </p:spPr>
        <p:txBody>
          <a:bodyPr/>
          <a:lstStyle>
            <a:lvl1pPr>
              <a:defRPr/>
            </a:lvl1pPr>
          </a:lstStyle>
          <a:p>
            <a:pPr lvl="0"/>
            <a:r>
              <a:rPr lang="en-US"/>
              <a:t>Click to add content</a:t>
            </a:r>
          </a:p>
        </p:txBody>
      </p:sp>
    </p:spTree>
    <p:extLst>
      <p:ext uri="{BB962C8B-B14F-4D97-AF65-F5344CB8AC3E}">
        <p14:creationId xmlns:p14="http://schemas.microsoft.com/office/powerpoint/2010/main" val="390347679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F1404-6040-436F-A4F1-5A505FA30EA9}"/>
              </a:ext>
            </a:extLst>
          </p:cNvPr>
          <p:cNvSpPr>
            <a:spLocks noGrp="1"/>
          </p:cNvSpPr>
          <p:nvPr>
            <p:ph sz="quarter" idx="13" hasCustomPrompt="1"/>
          </p:nvPr>
        </p:nvSpPr>
        <p:spPr>
          <a:xfrm>
            <a:off x="882650" y="2441575"/>
            <a:ext cx="10426700" cy="3479800"/>
          </a:xfrm>
        </p:spPr>
        <p:txBody>
          <a:bodyPr/>
          <a:lstStyle>
            <a:lvl1pPr>
              <a:defRPr/>
            </a:lvl1pPr>
          </a:lstStyle>
          <a:p>
            <a:pPr lvl="0"/>
            <a:r>
              <a:rPr lang="en-US"/>
              <a:t>Click to add content</a:t>
            </a:r>
          </a:p>
        </p:txBody>
      </p:sp>
      <p:sp>
        <p:nvSpPr>
          <p:cNvPr id="6" name="Title 1">
            <a:extLst>
              <a:ext uri="{FF2B5EF4-FFF2-40B4-BE49-F238E27FC236}">
                <a16:creationId xmlns:a16="http://schemas.microsoft.com/office/drawing/2014/main" id="{25ABF0D4-6E3E-4B6A-9402-0B1819B2EA41}"/>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7" name="Straight Connector 6">
            <a:extLst>
              <a:ext uri="{FF2B5EF4-FFF2-40B4-BE49-F238E27FC236}">
                <a16:creationId xmlns:a16="http://schemas.microsoft.com/office/drawing/2014/main" id="{5DAB4820-09C0-4A6A-9DEF-D377D04A2CE8}"/>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75B58DA2-1433-4624-A301-D9496CB2897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9" name="Footer Placeholder 4">
            <a:extLst>
              <a:ext uri="{FF2B5EF4-FFF2-40B4-BE49-F238E27FC236}">
                <a16:creationId xmlns:a16="http://schemas.microsoft.com/office/drawing/2014/main" id="{428E4701-5991-4858-AE71-47400E64FE2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0" name="Slide Number Placeholder 5">
            <a:extLst>
              <a:ext uri="{FF2B5EF4-FFF2-40B4-BE49-F238E27FC236}">
                <a16:creationId xmlns:a16="http://schemas.microsoft.com/office/drawing/2014/main" id="{AC430A52-01FF-4B61-8B7A-C60A8D06B2A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28934033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endParaRPr lang="en-US">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423382708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291136506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8" name="Picture Placeholder 23">
            <a:extLst>
              <a:ext uri="{FF2B5EF4-FFF2-40B4-BE49-F238E27FC236}">
                <a16:creationId xmlns:a16="http://schemas.microsoft.com/office/drawing/2014/main" id="{90B97C32-7372-4D9A-A0A0-6F2241F038A0}"/>
              </a:ext>
            </a:extLst>
          </p:cNvPr>
          <p:cNvSpPr>
            <a:spLocks noGrp="1"/>
          </p:cNvSpPr>
          <p:nvPr>
            <p:ph type="pic" sz="quarter" idx="14"/>
          </p:nvPr>
        </p:nvSpPr>
        <p:spPr>
          <a:xfrm>
            <a:off x="803118" y="3087039"/>
            <a:ext cx="1911096" cy="1965960"/>
          </a:xfrm>
        </p:spPr>
        <p:txBody>
          <a:bodyPr/>
          <a:lstStyle/>
          <a:p>
            <a:endParaRPr lang="en-US"/>
          </a:p>
        </p:txBody>
      </p:sp>
      <p:sp>
        <p:nvSpPr>
          <p:cNvPr id="14" name="Picture Placeholder 23">
            <a:extLst>
              <a:ext uri="{FF2B5EF4-FFF2-40B4-BE49-F238E27FC236}">
                <a16:creationId xmlns:a16="http://schemas.microsoft.com/office/drawing/2014/main" id="{0378C377-A361-48E0-AEBC-9F12D9AD167D}"/>
              </a:ext>
            </a:extLst>
          </p:cNvPr>
          <p:cNvSpPr>
            <a:spLocks noGrp="1"/>
          </p:cNvSpPr>
          <p:nvPr>
            <p:ph type="pic" sz="quarter" idx="15"/>
          </p:nvPr>
        </p:nvSpPr>
        <p:spPr>
          <a:xfrm>
            <a:off x="2985564" y="3087039"/>
            <a:ext cx="1911096" cy="1965960"/>
          </a:xfrm>
        </p:spPr>
        <p:txBody>
          <a:bodyPr/>
          <a:lstStyle/>
          <a:p>
            <a:endParaRPr lang="en-US"/>
          </a:p>
        </p:txBody>
      </p:sp>
      <p:sp>
        <p:nvSpPr>
          <p:cNvPr id="15" name="Picture Placeholder 23">
            <a:extLst>
              <a:ext uri="{FF2B5EF4-FFF2-40B4-BE49-F238E27FC236}">
                <a16:creationId xmlns:a16="http://schemas.microsoft.com/office/drawing/2014/main" id="{7408FAD3-D2B3-44C7-9776-1AEE177A56DA}"/>
              </a:ext>
            </a:extLst>
          </p:cNvPr>
          <p:cNvSpPr>
            <a:spLocks noGrp="1"/>
          </p:cNvSpPr>
          <p:nvPr>
            <p:ph type="pic" sz="quarter" idx="16"/>
          </p:nvPr>
        </p:nvSpPr>
        <p:spPr>
          <a:xfrm>
            <a:off x="5167111" y="3087039"/>
            <a:ext cx="1911096" cy="1965960"/>
          </a:xfrm>
        </p:spPr>
        <p:txBody>
          <a:bodyPr/>
          <a:lstStyle/>
          <a:p>
            <a:endParaRPr lang="en-US"/>
          </a:p>
        </p:txBody>
      </p:sp>
      <p:sp>
        <p:nvSpPr>
          <p:cNvPr id="16" name="Picture Placeholder 23">
            <a:extLst>
              <a:ext uri="{FF2B5EF4-FFF2-40B4-BE49-F238E27FC236}">
                <a16:creationId xmlns:a16="http://schemas.microsoft.com/office/drawing/2014/main" id="{95B69376-075E-4ADD-8951-7AA803ED98E5}"/>
              </a:ext>
            </a:extLst>
          </p:cNvPr>
          <p:cNvSpPr>
            <a:spLocks noGrp="1"/>
          </p:cNvSpPr>
          <p:nvPr>
            <p:ph type="pic" sz="quarter" idx="17"/>
          </p:nvPr>
        </p:nvSpPr>
        <p:spPr>
          <a:xfrm>
            <a:off x="9467360" y="3088342"/>
            <a:ext cx="1911096" cy="1965960"/>
          </a:xfrm>
        </p:spPr>
        <p:txBody>
          <a:bodyPr/>
          <a:lstStyle/>
          <a:p>
            <a:endParaRPr lang="en-US"/>
          </a:p>
        </p:txBody>
      </p:sp>
      <p:sp>
        <p:nvSpPr>
          <p:cNvPr id="17" name="Text Placeholder 28">
            <a:extLst>
              <a:ext uri="{FF2B5EF4-FFF2-40B4-BE49-F238E27FC236}">
                <a16:creationId xmlns:a16="http://schemas.microsoft.com/office/drawing/2014/main" id="{4D140088-7437-40A4-915A-8C6A04006737}"/>
              </a:ext>
            </a:extLst>
          </p:cNvPr>
          <p:cNvSpPr>
            <a:spLocks noGrp="1"/>
          </p:cNvSpPr>
          <p:nvPr>
            <p:ph type="body" sz="quarter" idx="18" hasCustomPrompt="1"/>
          </p:nvPr>
        </p:nvSpPr>
        <p:spPr>
          <a:xfrm>
            <a:off x="100428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18" name="Text Placeholder 28">
            <a:extLst>
              <a:ext uri="{FF2B5EF4-FFF2-40B4-BE49-F238E27FC236}">
                <a16:creationId xmlns:a16="http://schemas.microsoft.com/office/drawing/2014/main" id="{D16C6DA5-6E20-4278-987D-7F06BECD019C}"/>
              </a:ext>
            </a:extLst>
          </p:cNvPr>
          <p:cNvSpPr>
            <a:spLocks noGrp="1"/>
          </p:cNvSpPr>
          <p:nvPr>
            <p:ph type="body" sz="quarter" idx="19" hasCustomPrompt="1"/>
          </p:nvPr>
        </p:nvSpPr>
        <p:spPr>
          <a:xfrm>
            <a:off x="100428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19" name="Text Placeholder 28">
            <a:extLst>
              <a:ext uri="{FF2B5EF4-FFF2-40B4-BE49-F238E27FC236}">
                <a16:creationId xmlns:a16="http://schemas.microsoft.com/office/drawing/2014/main" id="{81403DA3-24AD-4F2C-9B04-E13D2EF5EC22}"/>
              </a:ext>
            </a:extLst>
          </p:cNvPr>
          <p:cNvSpPr>
            <a:spLocks noGrp="1"/>
          </p:cNvSpPr>
          <p:nvPr>
            <p:ph type="body" sz="quarter" idx="20" hasCustomPrompt="1"/>
          </p:nvPr>
        </p:nvSpPr>
        <p:spPr>
          <a:xfrm>
            <a:off x="3186732"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0" name="Text Placeholder 28">
            <a:extLst>
              <a:ext uri="{FF2B5EF4-FFF2-40B4-BE49-F238E27FC236}">
                <a16:creationId xmlns:a16="http://schemas.microsoft.com/office/drawing/2014/main" id="{68071940-D84B-48FC-9C49-9EB10C44464C}"/>
              </a:ext>
            </a:extLst>
          </p:cNvPr>
          <p:cNvSpPr>
            <a:spLocks noGrp="1"/>
          </p:cNvSpPr>
          <p:nvPr>
            <p:ph type="body" sz="quarter" idx="21" hasCustomPrompt="1"/>
          </p:nvPr>
        </p:nvSpPr>
        <p:spPr>
          <a:xfrm>
            <a:off x="3186732"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1" name="Text Placeholder 28">
            <a:extLst>
              <a:ext uri="{FF2B5EF4-FFF2-40B4-BE49-F238E27FC236}">
                <a16:creationId xmlns:a16="http://schemas.microsoft.com/office/drawing/2014/main" id="{B869EEDF-B38E-4B02-A836-582FA3E2A577}"/>
              </a:ext>
            </a:extLst>
          </p:cNvPr>
          <p:cNvSpPr>
            <a:spLocks noGrp="1"/>
          </p:cNvSpPr>
          <p:nvPr>
            <p:ph type="body" sz="quarter" idx="22" hasCustomPrompt="1"/>
          </p:nvPr>
        </p:nvSpPr>
        <p:spPr>
          <a:xfrm>
            <a:off x="5368279"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2" name="Text Placeholder 28">
            <a:extLst>
              <a:ext uri="{FF2B5EF4-FFF2-40B4-BE49-F238E27FC236}">
                <a16:creationId xmlns:a16="http://schemas.microsoft.com/office/drawing/2014/main" id="{A1B45D02-512E-4317-A61D-1639AD95ADDE}"/>
              </a:ext>
            </a:extLst>
          </p:cNvPr>
          <p:cNvSpPr>
            <a:spLocks noGrp="1"/>
          </p:cNvSpPr>
          <p:nvPr>
            <p:ph type="body" sz="quarter" idx="23" hasCustomPrompt="1"/>
          </p:nvPr>
        </p:nvSpPr>
        <p:spPr>
          <a:xfrm>
            <a:off x="5368279"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3" name="Text Placeholder 28">
            <a:extLst>
              <a:ext uri="{FF2B5EF4-FFF2-40B4-BE49-F238E27FC236}">
                <a16:creationId xmlns:a16="http://schemas.microsoft.com/office/drawing/2014/main" id="{E1377BD2-8341-4854-881E-303D741C5223}"/>
              </a:ext>
            </a:extLst>
          </p:cNvPr>
          <p:cNvSpPr>
            <a:spLocks noGrp="1"/>
          </p:cNvSpPr>
          <p:nvPr>
            <p:ph type="body" sz="quarter" idx="24" hasCustomPrompt="1"/>
          </p:nvPr>
        </p:nvSpPr>
        <p:spPr>
          <a:xfrm>
            <a:off x="754982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4" name="Picture Placeholder 23">
            <a:extLst>
              <a:ext uri="{FF2B5EF4-FFF2-40B4-BE49-F238E27FC236}">
                <a16:creationId xmlns:a16="http://schemas.microsoft.com/office/drawing/2014/main" id="{39ECBC97-0523-42EE-A0F9-81A4E7F31432}"/>
              </a:ext>
            </a:extLst>
          </p:cNvPr>
          <p:cNvSpPr>
            <a:spLocks noGrp="1"/>
          </p:cNvSpPr>
          <p:nvPr>
            <p:ph type="pic" sz="quarter" idx="26"/>
          </p:nvPr>
        </p:nvSpPr>
        <p:spPr>
          <a:xfrm>
            <a:off x="7348658" y="3087039"/>
            <a:ext cx="1911096" cy="1965960"/>
          </a:xfrm>
        </p:spPr>
        <p:txBody>
          <a:bodyPr/>
          <a:lstStyle/>
          <a:p>
            <a:endParaRPr lang="en-US"/>
          </a:p>
        </p:txBody>
      </p:sp>
      <p:sp>
        <p:nvSpPr>
          <p:cNvPr id="24" name="Text Placeholder 28">
            <a:extLst>
              <a:ext uri="{FF2B5EF4-FFF2-40B4-BE49-F238E27FC236}">
                <a16:creationId xmlns:a16="http://schemas.microsoft.com/office/drawing/2014/main" id="{ECD13DCF-6BA5-4241-95C2-32CB56BE2321}"/>
              </a:ext>
            </a:extLst>
          </p:cNvPr>
          <p:cNvSpPr>
            <a:spLocks noGrp="1"/>
          </p:cNvSpPr>
          <p:nvPr>
            <p:ph type="body" sz="quarter" idx="25" hasCustomPrompt="1"/>
          </p:nvPr>
        </p:nvSpPr>
        <p:spPr>
          <a:xfrm>
            <a:off x="754982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41" name="Rectangle 40">
            <a:extLst>
              <a:ext uri="{FF2B5EF4-FFF2-40B4-BE49-F238E27FC236}">
                <a16:creationId xmlns:a16="http://schemas.microsoft.com/office/drawing/2014/main" id="{F971D9D9-A449-4928-BBE2-05CF4449893F}"/>
              </a:ext>
            </a:extLst>
          </p:cNvPr>
          <p:cNvSpPr/>
          <p:nvPr userDrawn="1"/>
        </p:nvSpPr>
        <p:spPr>
          <a:xfrm>
            <a:off x="1080703" y="5799397"/>
            <a:ext cx="1506521" cy="2651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Text Placeholder 28">
            <a:extLst>
              <a:ext uri="{FF2B5EF4-FFF2-40B4-BE49-F238E27FC236}">
                <a16:creationId xmlns:a16="http://schemas.microsoft.com/office/drawing/2014/main" id="{502C5E1A-5CD2-42BD-8EAB-BB309DC5EE69}"/>
              </a:ext>
            </a:extLst>
          </p:cNvPr>
          <p:cNvSpPr>
            <a:spLocks noGrp="1"/>
          </p:cNvSpPr>
          <p:nvPr>
            <p:ph type="body" sz="quarter" idx="27" hasCustomPrompt="1"/>
          </p:nvPr>
        </p:nvSpPr>
        <p:spPr>
          <a:xfrm>
            <a:off x="9668528"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6" name="Text Placeholder 28">
            <a:extLst>
              <a:ext uri="{FF2B5EF4-FFF2-40B4-BE49-F238E27FC236}">
                <a16:creationId xmlns:a16="http://schemas.microsoft.com/office/drawing/2014/main" id="{6383F6A4-E7F2-4684-B438-F6D0FBCEAB18}"/>
              </a:ext>
            </a:extLst>
          </p:cNvPr>
          <p:cNvSpPr>
            <a:spLocks noGrp="1"/>
          </p:cNvSpPr>
          <p:nvPr>
            <p:ph type="body" sz="quarter" idx="28" hasCustomPrompt="1"/>
          </p:nvPr>
        </p:nvSpPr>
        <p:spPr>
          <a:xfrm>
            <a:off x="9668528"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Tree>
    <p:extLst>
      <p:ext uri="{BB962C8B-B14F-4D97-AF65-F5344CB8AC3E}">
        <p14:creationId xmlns:p14="http://schemas.microsoft.com/office/powerpoint/2010/main" val="3943896908"/>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0A929-3212-4520-8030-2AD44A0AAA11}"/>
              </a:ext>
            </a:extLst>
          </p:cNvPr>
          <p:cNvSpPr>
            <a:spLocks noGrp="1"/>
          </p:cNvSpPr>
          <p:nvPr>
            <p:ph sz="quarter" idx="13" hasCustomPrompt="1"/>
          </p:nvPr>
        </p:nvSpPr>
        <p:spPr>
          <a:xfrm>
            <a:off x="665163" y="2438400"/>
            <a:ext cx="10852150" cy="3963988"/>
          </a:xfrm>
        </p:spPr>
        <p:txBody>
          <a:bodyPr/>
          <a:lstStyle>
            <a:lvl1pPr>
              <a:defRPr/>
            </a:lvl1pPr>
          </a:lstStyle>
          <a:p>
            <a:pPr lvl="0"/>
            <a:r>
              <a:rPr lang="en-US"/>
              <a:t>Click to add content</a:t>
            </a:r>
          </a:p>
        </p:txBody>
      </p:sp>
      <p:sp>
        <p:nvSpPr>
          <p:cNvPr id="8" name="Title 1">
            <a:extLst>
              <a:ext uri="{FF2B5EF4-FFF2-40B4-BE49-F238E27FC236}">
                <a16:creationId xmlns:a16="http://schemas.microsoft.com/office/drawing/2014/main" id="{CF73B8BD-0598-4710-9900-CFD8682693F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9" name="Rectangle 8">
            <a:extLst>
              <a:ext uri="{FF2B5EF4-FFF2-40B4-BE49-F238E27FC236}">
                <a16:creationId xmlns:a16="http://schemas.microsoft.com/office/drawing/2014/main" id="{0480E68B-56A3-4BC6-8CCD-6708C87D082D}"/>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0" name="Date Placeholder 3">
            <a:extLst>
              <a:ext uri="{FF2B5EF4-FFF2-40B4-BE49-F238E27FC236}">
                <a16:creationId xmlns:a16="http://schemas.microsoft.com/office/drawing/2014/main" id="{22DF9CC0-EB78-4426-B0D6-62268D2FB243}"/>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1" name="Footer Placeholder 4">
            <a:extLst>
              <a:ext uri="{FF2B5EF4-FFF2-40B4-BE49-F238E27FC236}">
                <a16:creationId xmlns:a16="http://schemas.microsoft.com/office/drawing/2014/main" id="{010167B9-B6A1-4C18-A11C-5E41BDB0EEB9}"/>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2" name="Slide Number Placeholder 5">
            <a:extLst>
              <a:ext uri="{FF2B5EF4-FFF2-40B4-BE49-F238E27FC236}">
                <a16:creationId xmlns:a16="http://schemas.microsoft.com/office/drawing/2014/main" id="{6C8D2EB3-722B-4A95-8F0C-E4BBA5E59D3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8918357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11FC24B6-E967-42A6-8F96-DBB1BFE196E5}"/>
              </a:ext>
            </a:extLst>
          </p:cNvPr>
          <p:cNvSpPr>
            <a:spLocks noGrp="1"/>
          </p:cNvSpPr>
          <p:nvPr>
            <p:ph type="body" sz="quarter" idx="13" hasCustomPrompt="1"/>
          </p:nvPr>
        </p:nvSpPr>
        <p:spPr>
          <a:xfrm>
            <a:off x="1664793"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2" name="Text Placeholder 25">
            <a:extLst>
              <a:ext uri="{FF2B5EF4-FFF2-40B4-BE49-F238E27FC236}">
                <a16:creationId xmlns:a16="http://schemas.microsoft.com/office/drawing/2014/main" id="{227584E0-1796-45AE-A691-1918676D9CD4}"/>
              </a:ext>
            </a:extLst>
          </p:cNvPr>
          <p:cNvSpPr>
            <a:spLocks noGrp="1"/>
          </p:cNvSpPr>
          <p:nvPr>
            <p:ph type="body" sz="quarter" idx="14" hasCustomPrompt="1"/>
          </p:nvPr>
        </p:nvSpPr>
        <p:spPr>
          <a:xfrm>
            <a:off x="1664443"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23" name="Text Placeholder 23">
            <a:extLst>
              <a:ext uri="{FF2B5EF4-FFF2-40B4-BE49-F238E27FC236}">
                <a16:creationId xmlns:a16="http://schemas.microsoft.com/office/drawing/2014/main" id="{C7E3698B-A426-409C-94D0-F06ECD410B0A}"/>
              </a:ext>
            </a:extLst>
          </p:cNvPr>
          <p:cNvSpPr>
            <a:spLocks noGrp="1"/>
          </p:cNvSpPr>
          <p:nvPr>
            <p:ph type="body" sz="quarter" idx="15" hasCustomPrompt="1"/>
          </p:nvPr>
        </p:nvSpPr>
        <p:spPr>
          <a:xfrm>
            <a:off x="6359649"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4" name="Text Placeholder 25">
            <a:extLst>
              <a:ext uri="{FF2B5EF4-FFF2-40B4-BE49-F238E27FC236}">
                <a16:creationId xmlns:a16="http://schemas.microsoft.com/office/drawing/2014/main" id="{D2F2C5F3-51E6-4531-9805-221591315C3D}"/>
              </a:ext>
            </a:extLst>
          </p:cNvPr>
          <p:cNvSpPr>
            <a:spLocks noGrp="1"/>
          </p:cNvSpPr>
          <p:nvPr>
            <p:ph type="body" sz="quarter" idx="16" hasCustomPrompt="1"/>
          </p:nvPr>
        </p:nvSpPr>
        <p:spPr>
          <a:xfrm>
            <a:off x="6359299"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18" name="Group 17">
            <a:extLst>
              <a:ext uri="{FF2B5EF4-FFF2-40B4-BE49-F238E27FC236}">
                <a16:creationId xmlns:a16="http://schemas.microsoft.com/office/drawing/2014/main" id="{6E9465D8-1640-4D12-B086-59416AFCBBEE}"/>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13" name="Rectangle 5">
              <a:extLst>
                <a:ext uri="{FF2B5EF4-FFF2-40B4-BE49-F238E27FC236}">
                  <a16:creationId xmlns:a16="http://schemas.microsoft.com/office/drawing/2014/main" id="{E7BE05B2-64AC-4F56-A098-D3A324E9DE8B}"/>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CFB6CFD5-710B-4FF7-B75B-0174B9B72177}"/>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17" name="Rectangle 5">
              <a:extLst>
                <a:ext uri="{FF2B5EF4-FFF2-40B4-BE49-F238E27FC236}">
                  <a16:creationId xmlns:a16="http://schemas.microsoft.com/office/drawing/2014/main" id="{66A28EB2-7446-4114-8BD6-4CB90B849571}"/>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20049869"/>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9804228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6F7FC-6006-4472-BC70-30C283ABC126}"/>
              </a:ext>
            </a:extLst>
          </p:cNvPr>
          <p:cNvSpPr>
            <a:spLocks noGrp="1"/>
          </p:cNvSpPr>
          <p:nvPr>
            <p:ph type="title"/>
          </p:nvPr>
        </p:nvSpPr>
        <p:spPr>
          <a:xfrm>
            <a:off x="1080000" y="540000"/>
            <a:ext cx="3345950" cy="2303213"/>
          </a:xfrm>
        </p:spPr>
        <p:txBody>
          <a:bodyPr anchor="ctr" anchorCtr="0"/>
          <a:lstStyle>
            <a:lvl1pPr algn="ctr">
              <a:defRPr/>
            </a:lvl1pPr>
          </a:lstStyle>
          <a:p>
            <a:pPr algn="ctr"/>
            <a:endParaRPr lang="en-US"/>
          </a:p>
        </p:txBody>
      </p:sp>
      <p:cxnSp>
        <p:nvCxnSpPr>
          <p:cNvPr id="8" name="Straight Connector 7">
            <a:extLst>
              <a:ext uri="{FF2B5EF4-FFF2-40B4-BE49-F238E27FC236}">
                <a16:creationId xmlns:a16="http://schemas.microsoft.com/office/drawing/2014/main" id="{3265A73B-104E-43C7-BBEC-C2B3D52E1C21}"/>
              </a:ext>
              <a:ext uri="{C183D7F6-B498-43B3-948B-1728B52AA6E4}">
                <adec:decorative xmlns:adec="http://schemas.microsoft.com/office/drawing/2017/decorative" val="1"/>
              </a:ext>
            </a:extLst>
          </p:cNvPr>
          <p:cNvCxnSpPr>
            <a:cxnSpLocks/>
          </p:cNvCxnSpPr>
          <p:nvPr userDrawn="1"/>
        </p:nvCxnSpPr>
        <p:spPr>
          <a:xfrm rot="5400000">
            <a:off x="4714750" y="16916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FE0F1ED-567A-464B-A7AB-53B58F510B08}"/>
              </a:ext>
            </a:extLst>
          </p:cNvPr>
          <p:cNvSpPr>
            <a:spLocks noGrp="1"/>
          </p:cNvSpPr>
          <p:nvPr>
            <p:ph idx="1"/>
          </p:nvPr>
        </p:nvSpPr>
        <p:spPr>
          <a:xfrm>
            <a:off x="5543552" y="540000"/>
            <a:ext cx="6107460" cy="2303213"/>
          </a:xfrm>
        </p:spPr>
        <p:txBody>
          <a:bodyPr anchor="ctr">
            <a:normAutofit/>
          </a:bodyPr>
          <a:lstStyle>
            <a:lvl1pPr marL="0" indent="0" algn="l">
              <a:buNone/>
              <a:defRPr/>
            </a:lvl1pPr>
          </a:lstStyle>
          <a:p>
            <a:endParaRPr lang="en-US"/>
          </a:p>
        </p:txBody>
      </p:sp>
      <p:sp>
        <p:nvSpPr>
          <p:cNvPr id="10" name="Rectangle 9">
            <a:extLst>
              <a:ext uri="{FF2B5EF4-FFF2-40B4-BE49-F238E27FC236}">
                <a16:creationId xmlns:a16="http://schemas.microsoft.com/office/drawing/2014/main" id="{96745F42-F11E-4295-BA16-71120E66B951}"/>
              </a:ext>
              <a:ext uri="{C183D7F6-B498-43B3-948B-1728B52AA6E4}">
                <adec:decorative xmlns:adec="http://schemas.microsoft.com/office/drawing/2017/decorative" val="1"/>
              </a:ext>
            </a:extLst>
          </p:cNvPr>
          <p:cNvSpPr/>
          <p:nvPr userDrawn="1"/>
        </p:nvSpPr>
        <p:spPr>
          <a:xfrm>
            <a:off x="0" y="3429000"/>
            <a:ext cx="12192000" cy="3428999"/>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0000"/>
                </a:prstClr>
              </a:solidFill>
              <a:effectLst/>
              <a:uLnTx/>
              <a:uFillTx/>
              <a:latin typeface="Avenir Next LT Pro Light"/>
              <a:ea typeface="+mn-ea"/>
              <a:cs typeface="+mn-cs"/>
            </a:endParaRPr>
          </a:p>
        </p:txBody>
      </p:sp>
      <p:sp>
        <p:nvSpPr>
          <p:cNvPr id="23" name="Picture Placeholder 18">
            <a:extLst>
              <a:ext uri="{FF2B5EF4-FFF2-40B4-BE49-F238E27FC236}">
                <a16:creationId xmlns:a16="http://schemas.microsoft.com/office/drawing/2014/main" id="{49B51FEE-9706-46CF-8CEF-5E1F009FFF02}"/>
              </a:ext>
            </a:extLst>
          </p:cNvPr>
          <p:cNvSpPr>
            <a:spLocks noGrp="1"/>
          </p:cNvSpPr>
          <p:nvPr>
            <p:ph type="pic" sz="quarter" idx="13" hasCustomPrompt="1"/>
          </p:nvPr>
        </p:nvSpPr>
        <p:spPr>
          <a:xfrm>
            <a:off x="541338" y="4011613"/>
            <a:ext cx="2578100" cy="2303462"/>
          </a:xfrm>
        </p:spPr>
        <p:txBody>
          <a:bodyPr/>
          <a:lstStyle>
            <a:lvl1pPr marL="0" indent="0" algn="ctr">
              <a:buNone/>
              <a:defRPr/>
            </a:lvl1pPr>
          </a:lstStyle>
          <a:p>
            <a:r>
              <a:rPr lang="en-US"/>
              <a:t>Click to add photo</a:t>
            </a:r>
          </a:p>
        </p:txBody>
      </p:sp>
      <p:sp>
        <p:nvSpPr>
          <p:cNvPr id="24" name="Picture Placeholder 18">
            <a:extLst>
              <a:ext uri="{FF2B5EF4-FFF2-40B4-BE49-F238E27FC236}">
                <a16:creationId xmlns:a16="http://schemas.microsoft.com/office/drawing/2014/main" id="{C2EE5695-74F8-4071-8805-A537486F2217}"/>
              </a:ext>
            </a:extLst>
          </p:cNvPr>
          <p:cNvSpPr>
            <a:spLocks noGrp="1"/>
          </p:cNvSpPr>
          <p:nvPr>
            <p:ph type="pic" sz="quarter" idx="14" hasCustomPrompt="1"/>
          </p:nvPr>
        </p:nvSpPr>
        <p:spPr>
          <a:xfrm>
            <a:off x="3384863" y="4011331"/>
            <a:ext cx="2578100" cy="2303462"/>
          </a:xfrm>
        </p:spPr>
        <p:txBody>
          <a:bodyPr/>
          <a:lstStyle>
            <a:lvl1pPr marL="0" indent="0" algn="ctr">
              <a:buNone/>
              <a:defRPr/>
            </a:lvl1pPr>
          </a:lstStyle>
          <a:p>
            <a:r>
              <a:rPr lang="en-US"/>
              <a:t>Click to add photo</a:t>
            </a:r>
          </a:p>
        </p:txBody>
      </p:sp>
      <p:sp>
        <p:nvSpPr>
          <p:cNvPr id="25" name="Picture Placeholder 18">
            <a:extLst>
              <a:ext uri="{FF2B5EF4-FFF2-40B4-BE49-F238E27FC236}">
                <a16:creationId xmlns:a16="http://schemas.microsoft.com/office/drawing/2014/main" id="{426DBDB7-E494-4BDA-BD74-10D41918C0AB}"/>
              </a:ext>
            </a:extLst>
          </p:cNvPr>
          <p:cNvSpPr>
            <a:spLocks noGrp="1"/>
          </p:cNvSpPr>
          <p:nvPr>
            <p:ph type="pic" sz="quarter" idx="15" hasCustomPrompt="1"/>
          </p:nvPr>
        </p:nvSpPr>
        <p:spPr>
          <a:xfrm>
            <a:off x="6228887" y="4011331"/>
            <a:ext cx="2578100" cy="2303462"/>
          </a:xfrm>
        </p:spPr>
        <p:txBody>
          <a:bodyPr/>
          <a:lstStyle>
            <a:lvl1pPr marL="0" indent="0" algn="ctr">
              <a:buNone/>
              <a:defRPr/>
            </a:lvl1pPr>
          </a:lstStyle>
          <a:p>
            <a:r>
              <a:rPr lang="en-US"/>
              <a:t>Click to add photo</a:t>
            </a:r>
          </a:p>
        </p:txBody>
      </p:sp>
      <p:sp>
        <p:nvSpPr>
          <p:cNvPr id="26" name="Picture Placeholder 18">
            <a:extLst>
              <a:ext uri="{FF2B5EF4-FFF2-40B4-BE49-F238E27FC236}">
                <a16:creationId xmlns:a16="http://schemas.microsoft.com/office/drawing/2014/main" id="{110C3059-EF0D-4175-A421-E59E738E9AAD}"/>
              </a:ext>
            </a:extLst>
          </p:cNvPr>
          <p:cNvSpPr>
            <a:spLocks noGrp="1"/>
          </p:cNvSpPr>
          <p:nvPr>
            <p:ph type="pic" sz="quarter" idx="16" hasCustomPrompt="1"/>
          </p:nvPr>
        </p:nvSpPr>
        <p:spPr>
          <a:xfrm>
            <a:off x="9072912" y="4011331"/>
            <a:ext cx="2578100" cy="2303462"/>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F23808ED-A697-419E-B2B9-925BC80462D9}"/>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
            <a:extLst>
              <a:ext uri="{FF2B5EF4-FFF2-40B4-BE49-F238E27FC236}">
                <a16:creationId xmlns:a16="http://schemas.microsoft.com/office/drawing/2014/main" id="{82CBC00E-8DBE-41F7-B5EC-A273F718493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5">
            <a:extLst>
              <a:ext uri="{FF2B5EF4-FFF2-40B4-BE49-F238E27FC236}">
                <a16:creationId xmlns:a16="http://schemas.microsoft.com/office/drawing/2014/main" id="{EC8BA04E-DB40-4D07-9B73-37122A90229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04250168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endParaRPr lang="en-US"/>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endParaRPr lang="en-US"/>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406814702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1170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89337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703991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39401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3454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22651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57971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71716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306575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27223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41084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5770449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50616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335737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470580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119535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93328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26414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29278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8336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16292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93663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73290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04309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942655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10574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214029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10439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3/7/2025</a:t>
            </a:fld>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srgbClr val="DDDDD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1147036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28533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208320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773054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326936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6995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9093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586701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9647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t>3/7/2025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74889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16992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6559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21" Type="http://schemas.openxmlformats.org/officeDocument/2006/relationships/image" Target="../media/image4.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3.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2.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6.jp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r>
              <a:rPr lang="en-US"/>
              <a:t>Group is Open</a:t>
            </a:r>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a:p>
        </p:txBody>
      </p:sp>
    </p:spTree>
    <p:extLst>
      <p:ext uri="{BB962C8B-B14F-4D97-AF65-F5344CB8AC3E}">
        <p14:creationId xmlns:p14="http://schemas.microsoft.com/office/powerpoint/2010/main" val="64735823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3/7/2025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20020631"/>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3/7/2025</a:t>
            </a:fld>
            <a:endParaRPr lang="en-US" dirty="0"/>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0894695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3/7/2025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4897330"/>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3/7/2025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0370751"/>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ontanahappinessproject.com/" TargetMode="External"/><Relationship Id="rId2" Type="http://schemas.openxmlformats.org/officeDocument/2006/relationships/hyperlink" Target="https://johnsommersflanagan.com/" TargetMode="Externa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hyperlink" Target="https://montanahappinessproject.com/" TargetMode="External"/><Relationship Id="rId2" Type="http://schemas.openxmlformats.org/officeDocument/2006/relationships/notesSlide" Target="../notesSlides/notesSlide1.xml"/><Relationship Id="rId1" Type="http://schemas.openxmlformats.org/officeDocument/2006/relationships/slideLayout" Target="../slideLayouts/slideLayout3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45.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americashealthrankings.org/explore/health-of-women-and-children/measure/teen_suicide/state/MT" TargetMode="Externa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33.xml"/><Relationship Id="rId1" Type="http://schemas.openxmlformats.org/officeDocument/2006/relationships/video" Target="https://www.youtube.com/embed/ae0sre_Ujq8?feature=oembed" TargetMode="Externa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3.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3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mailto:John.sf@mso.umt.edu" TargetMode="External"/><Relationship Id="rId1" Type="http://schemas.openxmlformats.org/officeDocument/2006/relationships/slideLayout" Target="../slideLayouts/slideLayout15.xml"/><Relationship Id="rId5"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03501C3-C301-490F-A129-5C468AEC915D}"/>
              </a:ext>
            </a:extLst>
          </p:cNvPr>
          <p:cNvSpPr>
            <a:spLocks noGrp="1"/>
          </p:cNvSpPr>
          <p:nvPr>
            <p:ph type="ctrTitle"/>
          </p:nvPr>
        </p:nvSpPr>
        <p:spPr>
          <a:xfrm>
            <a:off x="7323589" y="1079500"/>
            <a:ext cx="4622334" cy="2321142"/>
          </a:xfrm>
        </p:spPr>
        <p:txBody>
          <a:bodyPr>
            <a:noAutofit/>
          </a:bodyPr>
          <a:lstStyle/>
          <a:p>
            <a:r>
              <a:rPr lang="en-US" sz="3200" dirty="0">
                <a:solidFill>
                  <a:srgbClr val="FFFF00"/>
                </a:solidFill>
                <a:latin typeface="Calibri" panose="020F0502020204030204" pitchFamily="34" charset="0"/>
                <a:ea typeface="Calibri" panose="020F0502020204030204" pitchFamily="34" charset="0"/>
                <a:cs typeface="Calibri" panose="020F0502020204030204" pitchFamily="34" charset="0"/>
              </a:rPr>
              <a:t>Ten Things Everyone Should Know About Mental Health, Grief, Suicide, and Happiness</a:t>
            </a:r>
          </a:p>
        </p:txBody>
      </p:sp>
      <p:sp>
        <p:nvSpPr>
          <p:cNvPr id="11" name="Subtitle 10">
            <a:extLst>
              <a:ext uri="{FF2B5EF4-FFF2-40B4-BE49-F238E27FC236}">
                <a16:creationId xmlns:a16="http://schemas.microsoft.com/office/drawing/2014/main" id="{FC3F3DE7-4288-44D0-9E2E-8E5B9936AE7C}"/>
              </a:ext>
            </a:extLst>
          </p:cNvPr>
          <p:cNvSpPr>
            <a:spLocks noGrp="1"/>
          </p:cNvSpPr>
          <p:nvPr>
            <p:ph type="subTitle" idx="1"/>
          </p:nvPr>
        </p:nvSpPr>
        <p:spPr>
          <a:xfrm>
            <a:off x="7491369" y="3987800"/>
            <a:ext cx="4454554" cy="2446555"/>
          </a:xfrm>
        </p:spPr>
        <p:txBody>
          <a:bodyPr>
            <a:normAutofit fontScale="92500" lnSpcReduction="10000"/>
          </a:bodyPr>
          <a:lstStyle/>
          <a:p>
            <a:pPr>
              <a:spcBef>
                <a:spcPts val="0"/>
              </a:spcBef>
            </a:pPr>
            <a:r>
              <a:rPr lang="en-US" b="1" i="0" dirty="0">
                <a:solidFill>
                  <a:schemeClr val="tx1"/>
                </a:solidFill>
              </a:rPr>
              <a:t>John Sommers-Flanagan, Ph.D.</a:t>
            </a:r>
          </a:p>
          <a:p>
            <a:pPr>
              <a:spcBef>
                <a:spcPts val="0"/>
              </a:spcBef>
            </a:pPr>
            <a:r>
              <a:rPr lang="en-US" sz="2000" b="1" i="0" dirty="0">
                <a:solidFill>
                  <a:schemeClr val="tx1"/>
                </a:solidFill>
              </a:rPr>
              <a:t>Department of Counseling</a:t>
            </a:r>
          </a:p>
          <a:p>
            <a:pPr>
              <a:spcBef>
                <a:spcPts val="0"/>
              </a:spcBef>
            </a:pPr>
            <a:r>
              <a:rPr lang="en-US" sz="2000" b="1" i="0" dirty="0">
                <a:solidFill>
                  <a:schemeClr val="tx1"/>
                </a:solidFill>
              </a:rPr>
              <a:t>University of Montana</a:t>
            </a:r>
          </a:p>
          <a:p>
            <a:r>
              <a:rPr lang="en-US" sz="2000" b="1" i="0" dirty="0">
                <a:solidFill>
                  <a:schemeClr val="tx1"/>
                </a:solidFill>
              </a:rPr>
              <a:t>For free resources: </a:t>
            </a:r>
            <a:r>
              <a:rPr lang="en-US" sz="2000" b="1" i="0" dirty="0">
                <a:solidFill>
                  <a:srgbClr val="00B0F0"/>
                </a:solidFill>
                <a:hlinkClick r:id="rId2">
                  <a:extLst>
                    <a:ext uri="{A12FA001-AC4F-418D-AE19-62706E023703}">
                      <ahyp:hlinkClr xmlns:ahyp="http://schemas.microsoft.com/office/drawing/2018/hyperlinkcolor" val="tx"/>
                    </a:ext>
                  </a:extLst>
                </a:hlinkClick>
              </a:rPr>
              <a:t>https://johnsommersflanagan.com/</a:t>
            </a:r>
            <a:r>
              <a:rPr lang="en-US" sz="2000" b="1" i="0" dirty="0">
                <a:solidFill>
                  <a:srgbClr val="00B0F0"/>
                </a:solidFill>
              </a:rPr>
              <a:t> </a:t>
            </a:r>
          </a:p>
          <a:p>
            <a:r>
              <a:rPr lang="en-US" sz="2000" b="1" i="0" dirty="0">
                <a:solidFill>
                  <a:srgbClr val="00B0F0"/>
                </a:solidFill>
                <a:hlinkClick r:id="rId3"/>
              </a:rPr>
              <a:t>https://montanahappinessproject.com/</a:t>
            </a:r>
            <a:r>
              <a:rPr lang="en-US" sz="2000" b="1" i="0" dirty="0">
                <a:solidFill>
                  <a:srgbClr val="00B0F0"/>
                </a:solidFill>
              </a:rPr>
              <a:t> </a:t>
            </a:r>
          </a:p>
        </p:txBody>
      </p:sp>
      <p:sp>
        <p:nvSpPr>
          <p:cNvPr id="12" name="Rectangle 5">
            <a:extLst>
              <a:ext uri="{FF2B5EF4-FFF2-40B4-BE49-F238E27FC236}">
                <a16:creationId xmlns:a16="http://schemas.microsoft.com/office/drawing/2014/main" id="{BF82E292-DFEA-41F7-8541-66C7DFE609B3}"/>
              </a:ext>
              <a:ext uri="{C183D7F6-B498-43B3-948B-1728B52AA6E4}">
                <adec:decorative xmlns:adec="http://schemas.microsoft.com/office/drawing/2017/decorative" val="1"/>
              </a:ext>
            </a:extLst>
          </p:cNvPr>
          <p:cNvSpPr/>
          <p:nvPr/>
        </p:nvSpPr>
        <p:spPr>
          <a:xfrm flipV="1">
            <a:off x="443748" y="443198"/>
            <a:ext cx="6660000" cy="576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 name="Picture Placeholder 2">
            <a:extLst>
              <a:ext uri="{FF2B5EF4-FFF2-40B4-BE49-F238E27FC236}">
                <a16:creationId xmlns:a16="http://schemas.microsoft.com/office/drawing/2014/main" id="{C530D42E-1C10-42D3-9509-D48E1BC2BA8C}"/>
              </a:ext>
            </a:extLst>
          </p:cNvPr>
          <p:cNvSpPr>
            <a:spLocks noGrp="1"/>
          </p:cNvSpPr>
          <p:nvPr>
            <p:ph type="pic" sz="quarter" idx="13"/>
          </p:nvPr>
        </p:nvSpPr>
        <p:spPr/>
      </p:sp>
      <p:pic>
        <p:nvPicPr>
          <p:cNvPr id="5" name="Picture 4">
            <a:extLst>
              <a:ext uri="{FF2B5EF4-FFF2-40B4-BE49-F238E27FC236}">
                <a16:creationId xmlns:a16="http://schemas.microsoft.com/office/drawing/2014/main" id="{DF85E6F2-0A84-40F1-ADD9-5A455FE94D2C}"/>
              </a:ext>
            </a:extLst>
          </p:cNvPr>
          <p:cNvPicPr>
            <a:picLocks noChangeAspect="1"/>
          </p:cNvPicPr>
          <p:nvPr/>
        </p:nvPicPr>
        <p:blipFill>
          <a:blip r:embed="rId4"/>
          <a:stretch>
            <a:fillRect/>
          </a:stretch>
        </p:blipFill>
        <p:spPr>
          <a:xfrm>
            <a:off x="444617" y="443199"/>
            <a:ext cx="6767396" cy="5875052"/>
          </a:xfrm>
          <a:prstGeom prst="rect">
            <a:avLst/>
          </a:prstGeom>
        </p:spPr>
      </p:pic>
    </p:spTree>
    <p:extLst>
      <p:ext uri="{BB962C8B-B14F-4D97-AF65-F5344CB8AC3E}">
        <p14:creationId xmlns:p14="http://schemas.microsoft.com/office/powerpoint/2010/main" val="97536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E0F762A-3D12-4AF4-BB58-779B598A1FF6}"/>
              </a:ext>
            </a:extLst>
          </p:cNvPr>
          <p:cNvSpPr>
            <a:spLocks noGrp="1"/>
          </p:cNvSpPr>
          <p:nvPr>
            <p:ph type="title"/>
          </p:nvPr>
        </p:nvSpPr>
        <p:spPr>
          <a:xfrm>
            <a:off x="1079999" y="404807"/>
            <a:ext cx="4743751" cy="920140"/>
          </a:xfrm>
        </p:spPr>
        <p:txBody>
          <a:bodyPr>
            <a:normAutofit/>
          </a:bodyPr>
          <a:lstStyle/>
          <a:p>
            <a:r>
              <a:rPr lang="en-US" sz="6000" dirty="0">
                <a:solidFill>
                  <a:srgbClr val="FFFF00"/>
                </a:solidFill>
                <a:latin typeface="Calibri" panose="020F0502020204030204" pitchFamily="34" charset="0"/>
                <a:ea typeface="Calibri" panose="020F0502020204030204" pitchFamily="34" charset="0"/>
                <a:cs typeface="Calibri" panose="020F0502020204030204" pitchFamily="34" charset="0"/>
              </a:rPr>
              <a:t>Gratitude</a:t>
            </a:r>
          </a:p>
        </p:txBody>
      </p:sp>
      <p:sp>
        <p:nvSpPr>
          <p:cNvPr id="10" name="Content Placeholder 9">
            <a:extLst>
              <a:ext uri="{FF2B5EF4-FFF2-40B4-BE49-F238E27FC236}">
                <a16:creationId xmlns:a16="http://schemas.microsoft.com/office/drawing/2014/main" id="{E47B45E0-C5BD-427A-B5F6-0236AE523C69}"/>
              </a:ext>
            </a:extLst>
          </p:cNvPr>
          <p:cNvSpPr>
            <a:spLocks noGrp="1"/>
          </p:cNvSpPr>
          <p:nvPr>
            <p:ph idx="1"/>
          </p:nvPr>
        </p:nvSpPr>
        <p:spPr>
          <a:xfrm>
            <a:off x="91440" y="2571959"/>
            <a:ext cx="5851368" cy="4286040"/>
          </a:xfrm>
        </p:spPr>
        <p:txBody>
          <a:bodyPr>
            <a:normAutofit lnSpcReduction="10000"/>
          </a:bodyPr>
          <a:lstStyle/>
          <a:p>
            <a:pPr marL="359410" indent="-359410">
              <a:buClr>
                <a:srgbClr val="EF8C6A"/>
              </a:buClr>
            </a:pPr>
            <a:r>
              <a:rPr lang="en-US" sz="2600" dirty="0">
                <a:solidFill>
                  <a:schemeClr val="tx1"/>
                </a:solidFill>
                <a:latin typeface="Arial" panose="020B0604020202020204" pitchFamily="34" charset="0"/>
                <a:cs typeface="Arial" panose="020B0604020202020204" pitchFamily="34" charset="0"/>
              </a:rPr>
              <a:t>Thanks to </a:t>
            </a:r>
            <a:r>
              <a:rPr lang="en-US" sz="2600" dirty="0">
                <a:solidFill>
                  <a:srgbClr val="FFFF00"/>
                </a:solidFill>
                <a:latin typeface="Arial" panose="020B0604020202020204" pitchFamily="34" charset="0"/>
                <a:cs typeface="Arial" panose="020B0604020202020204" pitchFamily="34" charset="0"/>
              </a:rPr>
              <a:t>Meg Smith </a:t>
            </a:r>
            <a:r>
              <a:rPr lang="en-US" sz="2600" dirty="0">
                <a:solidFill>
                  <a:schemeClr val="tx1"/>
                </a:solidFill>
                <a:latin typeface="Arial" panose="020B0604020202020204" pitchFamily="34" charset="0"/>
                <a:cs typeface="Arial" panose="020B0604020202020204" pitchFamily="34" charset="0"/>
              </a:rPr>
              <a:t>and </a:t>
            </a:r>
            <a:r>
              <a:rPr lang="en-US" sz="2600" dirty="0">
                <a:solidFill>
                  <a:srgbClr val="FFFF00"/>
                </a:solidFill>
                <a:latin typeface="Arial" panose="020B0604020202020204" pitchFamily="34" charset="0"/>
                <a:cs typeface="Arial" panose="020B0604020202020204" pitchFamily="34" charset="0"/>
              </a:rPr>
              <a:t>Dr. Tina Barrett </a:t>
            </a:r>
            <a:r>
              <a:rPr lang="en-US" sz="2600" dirty="0">
                <a:solidFill>
                  <a:schemeClr val="tx1"/>
                </a:solidFill>
                <a:latin typeface="Arial" panose="020B0604020202020204" pitchFamily="34" charset="0"/>
                <a:cs typeface="Arial" panose="020B0604020202020204" pitchFamily="34" charset="0"/>
              </a:rPr>
              <a:t>for the invite and for organizing</a:t>
            </a:r>
          </a:p>
          <a:p>
            <a:pPr marL="359410" indent="-359410">
              <a:buClr>
                <a:srgbClr val="EF8C6A"/>
              </a:buClr>
            </a:pPr>
            <a:endParaRPr lang="en-US" sz="2600" dirty="0">
              <a:solidFill>
                <a:schemeClr val="tx1"/>
              </a:solidFill>
              <a:latin typeface="Arial" panose="020B0604020202020204" pitchFamily="34" charset="0"/>
              <a:cs typeface="Arial" panose="020B0604020202020204" pitchFamily="34" charset="0"/>
            </a:endParaRPr>
          </a:p>
          <a:p>
            <a:pPr marL="359410" indent="-359410">
              <a:buClr>
                <a:srgbClr val="EF8C6A"/>
              </a:buClr>
            </a:pPr>
            <a:r>
              <a:rPr lang="en-US" sz="2600" dirty="0">
                <a:solidFill>
                  <a:srgbClr val="FFFF00"/>
                </a:solidFill>
                <a:latin typeface="Arial" panose="020B0604020202020204" pitchFamily="34" charset="0"/>
                <a:cs typeface="Arial" panose="020B0604020202020204" pitchFamily="34" charset="0"/>
              </a:rPr>
              <a:t>Thanks</a:t>
            </a:r>
            <a:r>
              <a:rPr lang="en-US" sz="2600" dirty="0">
                <a:solidFill>
                  <a:schemeClr val="tx1"/>
                </a:solidFill>
                <a:latin typeface="Arial" panose="020B0604020202020204" pitchFamily="34" charset="0"/>
                <a:cs typeface="Arial" panose="020B0604020202020204" pitchFamily="34" charset="0"/>
              </a:rPr>
              <a:t> to all the scientists . . . </a:t>
            </a:r>
          </a:p>
          <a:p>
            <a:pPr marL="359410" indent="-359410">
              <a:buClr>
                <a:srgbClr val="EF8C6A"/>
              </a:buClr>
            </a:pPr>
            <a:endParaRPr lang="en-US" sz="2600" dirty="0">
              <a:solidFill>
                <a:schemeClr val="tx1"/>
              </a:solidFill>
              <a:latin typeface="Arial" panose="020B0604020202020204" pitchFamily="34" charset="0"/>
              <a:cs typeface="Arial" panose="020B0604020202020204" pitchFamily="34" charset="0"/>
            </a:endParaRPr>
          </a:p>
          <a:p>
            <a:pPr marL="359410" indent="-359410">
              <a:buClr>
                <a:srgbClr val="EF8C6A"/>
              </a:buClr>
            </a:pPr>
            <a:r>
              <a:rPr lang="en-US" sz="2600" dirty="0">
                <a:solidFill>
                  <a:schemeClr val="tx1"/>
                </a:solidFill>
                <a:latin typeface="Arial" panose="020B0604020202020204" pitchFamily="34" charset="0"/>
                <a:cs typeface="Arial" panose="020B0604020202020204" pitchFamily="34" charset="0"/>
              </a:rPr>
              <a:t>Thanks for </a:t>
            </a:r>
            <a:r>
              <a:rPr lang="en-US" sz="2600" dirty="0">
                <a:solidFill>
                  <a:srgbClr val="FFFF00"/>
                </a:solidFill>
                <a:latin typeface="Arial" panose="020B0604020202020204" pitchFamily="34" charset="0"/>
                <a:cs typeface="Arial" panose="020B0604020202020204" pitchFamily="34" charset="0"/>
              </a:rPr>
              <a:t>being YOU </a:t>
            </a:r>
            <a:r>
              <a:rPr lang="en-US" sz="2600" dirty="0">
                <a:solidFill>
                  <a:schemeClr val="tx1"/>
                </a:solidFill>
                <a:latin typeface="Arial" panose="020B0604020202020204" pitchFamily="34" charset="0"/>
                <a:cs typeface="Arial" panose="020B0604020202020204" pitchFamily="34" charset="0"/>
              </a:rPr>
              <a:t>and being here</a:t>
            </a:r>
          </a:p>
          <a:p>
            <a:pPr marL="359410" indent="-359410">
              <a:buClr>
                <a:srgbClr val="EF8C6A"/>
              </a:buClr>
            </a:pPr>
            <a:endParaRPr lang="en-US" dirty="0">
              <a:solidFill>
                <a:srgbClr val="FFC000"/>
              </a:solidFill>
              <a:latin typeface="Arial" panose="020B0604020202020204" pitchFamily="34" charset="0"/>
              <a:cs typeface="Arial" panose="020B0604020202020204" pitchFamily="34" charset="0"/>
            </a:endParaRPr>
          </a:p>
          <a:p>
            <a:pPr marL="359410" indent="-359410">
              <a:buClr>
                <a:srgbClr val="EF8C6A"/>
              </a:buClr>
            </a:pPr>
            <a:endParaRPr lang="en-US" dirty="0">
              <a:solidFill>
                <a:srgbClr val="FFFFFF">
                  <a:alpha val="70000"/>
                </a:srgbClr>
              </a:solidFill>
            </a:endParaRPr>
          </a:p>
        </p:txBody>
      </p:sp>
      <p:sp>
        <p:nvSpPr>
          <p:cNvPr id="5" name="Footer Placeholder 4">
            <a:extLst>
              <a:ext uri="{FF2B5EF4-FFF2-40B4-BE49-F238E27FC236}">
                <a16:creationId xmlns:a16="http://schemas.microsoft.com/office/drawing/2014/main" id="{E266EB35-23AE-4757-92AF-EE56F1E70497}"/>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srgbClr val="FFFFFF">
                  <a:alpha val="70000"/>
                </a:srgb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89053116-ECE5-47FC-98C5-2D0EB358769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7" name="Picture 6">
            <a:extLst>
              <a:ext uri="{FF2B5EF4-FFF2-40B4-BE49-F238E27FC236}">
                <a16:creationId xmlns:a16="http://schemas.microsoft.com/office/drawing/2014/main" id="{9BBCD289-E06A-4A05-9B26-2A9E4217B29A}"/>
              </a:ext>
            </a:extLst>
          </p:cNvPr>
          <p:cNvPicPr>
            <a:picLocks noChangeAspect="1"/>
          </p:cNvPicPr>
          <p:nvPr/>
        </p:nvPicPr>
        <p:blipFill>
          <a:blip r:embed="rId2"/>
          <a:stretch>
            <a:fillRect/>
          </a:stretch>
        </p:blipFill>
        <p:spPr>
          <a:xfrm>
            <a:off x="7331071" y="276342"/>
            <a:ext cx="4359018" cy="3200677"/>
          </a:xfrm>
          <a:prstGeom prst="rect">
            <a:avLst/>
          </a:prstGeom>
        </p:spPr>
      </p:pic>
      <p:sp>
        <p:nvSpPr>
          <p:cNvPr id="11" name="Picture Placeholder 10">
            <a:extLst>
              <a:ext uri="{FF2B5EF4-FFF2-40B4-BE49-F238E27FC236}">
                <a16:creationId xmlns:a16="http://schemas.microsoft.com/office/drawing/2014/main" id="{80DB7E8B-E19D-4118-919F-4F9E611193D0}"/>
              </a:ext>
            </a:extLst>
          </p:cNvPr>
          <p:cNvSpPr>
            <a:spLocks noGrp="1"/>
          </p:cNvSpPr>
          <p:nvPr>
            <p:ph type="pic" sz="quarter" idx="13"/>
          </p:nvPr>
        </p:nvSpPr>
        <p:spPr/>
      </p:sp>
      <p:pic>
        <p:nvPicPr>
          <p:cNvPr id="13" name="Picture 12">
            <a:extLst>
              <a:ext uri="{FF2B5EF4-FFF2-40B4-BE49-F238E27FC236}">
                <a16:creationId xmlns:a16="http://schemas.microsoft.com/office/drawing/2014/main" id="{9D19AD3D-FDC4-4BFF-A4D4-3DBFD7947D07}"/>
              </a:ext>
            </a:extLst>
          </p:cNvPr>
          <p:cNvPicPr>
            <a:picLocks noChangeAspect="1"/>
          </p:cNvPicPr>
          <p:nvPr/>
        </p:nvPicPr>
        <p:blipFill>
          <a:blip r:embed="rId3"/>
          <a:stretch>
            <a:fillRect/>
          </a:stretch>
        </p:blipFill>
        <p:spPr>
          <a:xfrm>
            <a:off x="9211112" y="3742231"/>
            <a:ext cx="2478977" cy="2576019"/>
          </a:xfrm>
          <a:prstGeom prst="rect">
            <a:avLst/>
          </a:prstGeom>
        </p:spPr>
      </p:pic>
      <p:pic>
        <p:nvPicPr>
          <p:cNvPr id="15" name="Picture 14">
            <a:extLst>
              <a:ext uri="{FF2B5EF4-FFF2-40B4-BE49-F238E27FC236}">
                <a16:creationId xmlns:a16="http://schemas.microsoft.com/office/drawing/2014/main" id="{6D94FC98-04A3-49E8-ABF4-D27BDDDEBF1F}"/>
              </a:ext>
            </a:extLst>
          </p:cNvPr>
          <p:cNvPicPr>
            <a:picLocks noChangeAspect="1"/>
          </p:cNvPicPr>
          <p:nvPr/>
        </p:nvPicPr>
        <p:blipFill>
          <a:blip r:embed="rId4"/>
          <a:stretch>
            <a:fillRect/>
          </a:stretch>
        </p:blipFill>
        <p:spPr>
          <a:xfrm>
            <a:off x="4471332" y="1457469"/>
            <a:ext cx="1744909" cy="1114490"/>
          </a:xfrm>
          <a:prstGeom prst="rect">
            <a:avLst/>
          </a:prstGeom>
        </p:spPr>
      </p:pic>
    </p:spTree>
    <p:extLst>
      <p:ext uri="{BB962C8B-B14F-4D97-AF65-F5344CB8AC3E}">
        <p14:creationId xmlns:p14="http://schemas.microsoft.com/office/powerpoint/2010/main" val="4148681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1451579" y="436229"/>
            <a:ext cx="9603275" cy="1040234"/>
          </a:xfrm>
        </p:spPr>
        <p:txBody>
          <a:bodyPr>
            <a:normAutofit/>
          </a:bodyPr>
          <a:lstStyle/>
          <a:p>
            <a:r>
              <a:rPr lang="en-US" sz="4800" b="1" dirty="0">
                <a:solidFill>
                  <a:srgbClr val="FFC000"/>
                </a:solidFill>
              </a:rPr>
              <a:t>First, A Word From Our Sponsors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54341" y="1912691"/>
            <a:ext cx="11065079" cy="4509080"/>
          </a:xfrm>
        </p:spPr>
        <p:txBody>
          <a:bodyPr>
            <a:normAutofit/>
          </a:bodyPr>
          <a:lstStyle/>
          <a:p>
            <a:pPr>
              <a:spcAft>
                <a:spcPts val="1800"/>
              </a:spcAft>
            </a:pPr>
            <a:r>
              <a:rPr lang="en-US" sz="3200" dirty="0"/>
              <a:t>The </a:t>
            </a:r>
            <a:r>
              <a:rPr lang="en-US" sz="3200" dirty="0">
                <a:solidFill>
                  <a:srgbClr val="FFC000"/>
                </a:solidFill>
              </a:rPr>
              <a:t>Arthur M. Blank Family Foundation </a:t>
            </a:r>
            <a:r>
              <a:rPr lang="en-US" sz="3200" dirty="0"/>
              <a:t>($300K to support Montana educators) and </a:t>
            </a:r>
            <a:r>
              <a:rPr lang="en-US" sz="3200" dirty="0">
                <a:solidFill>
                  <a:srgbClr val="FFC000"/>
                </a:solidFill>
              </a:rPr>
              <a:t>the Montana Happiness Project </a:t>
            </a:r>
            <a:r>
              <a:rPr lang="en-US" sz="3200" dirty="0"/>
              <a:t>and </a:t>
            </a:r>
            <a:r>
              <a:rPr lang="en-US" sz="3200" dirty="0">
                <a:solidFill>
                  <a:srgbClr val="FFC000"/>
                </a:solidFill>
              </a:rPr>
              <a:t>University of Montana Safe Schools Center</a:t>
            </a:r>
          </a:p>
          <a:p>
            <a:pPr>
              <a:spcAft>
                <a:spcPts val="1800"/>
              </a:spcAft>
            </a:pPr>
            <a:r>
              <a:rPr lang="en-US" sz="3200" dirty="0"/>
              <a:t>Contact via email or </a:t>
            </a:r>
            <a:r>
              <a:rPr lang="en-US" sz="3200" dirty="0">
                <a:solidFill>
                  <a:srgbClr val="FF0000"/>
                </a:solidFill>
                <a:hlinkClick r:id="rId3">
                  <a:extLst>
                    <a:ext uri="{A12FA001-AC4F-418D-AE19-62706E023703}">
                      <ahyp:hlinkClr xmlns:ahyp="http://schemas.microsoft.com/office/drawing/2018/hyperlinkcolor" val="tx"/>
                    </a:ext>
                  </a:extLst>
                </a:hlinkClick>
              </a:rPr>
              <a:t>https://montanahappinessproject.com/</a:t>
            </a:r>
            <a:r>
              <a:rPr lang="en-US" sz="3200" dirty="0">
                <a:solidFill>
                  <a:srgbClr val="FF0000"/>
                </a:solidFill>
              </a:rPr>
              <a:t> </a:t>
            </a:r>
          </a:p>
          <a:p>
            <a:pPr>
              <a:spcAft>
                <a:spcPts val="1800"/>
              </a:spcAft>
            </a:pPr>
            <a:r>
              <a:rPr lang="en-US" sz="3200" dirty="0"/>
              <a:t>Now and the future: $9.4M for The entity briefly known as the PJW </a:t>
            </a:r>
            <a:r>
              <a:rPr lang="en-US" sz="3200" dirty="0">
                <a:solidFill>
                  <a:srgbClr val="FFC000"/>
                </a:solidFill>
              </a:rPr>
              <a:t>Institute for Positive Education, </a:t>
            </a:r>
            <a:r>
              <a:rPr lang="en-US" sz="3200" dirty="0"/>
              <a:t>but now the </a:t>
            </a:r>
            <a:r>
              <a:rPr lang="en-US" sz="3200" dirty="0">
                <a:solidFill>
                  <a:srgbClr val="FFC000"/>
                </a:solidFill>
              </a:rPr>
              <a:t>Phyllis J. Washington Center for the Advancement of Positive Education</a:t>
            </a:r>
          </a:p>
          <a:p>
            <a:pPr marL="0" indent="0">
              <a:buNone/>
            </a:pPr>
            <a:endParaRPr lang="en-US" dirty="0"/>
          </a:p>
        </p:txBody>
      </p:sp>
      <p:pic>
        <p:nvPicPr>
          <p:cNvPr id="11" name="Picture 10">
            <a:extLst>
              <a:ext uri="{FF2B5EF4-FFF2-40B4-BE49-F238E27FC236}">
                <a16:creationId xmlns:a16="http://schemas.microsoft.com/office/drawing/2014/main" id="{0F1F012B-22EB-4280-9753-5FF0F93F6567}"/>
              </a:ext>
            </a:extLst>
          </p:cNvPr>
          <p:cNvPicPr>
            <a:picLocks noChangeAspect="1"/>
          </p:cNvPicPr>
          <p:nvPr/>
        </p:nvPicPr>
        <p:blipFill>
          <a:blip r:embed="rId4"/>
          <a:stretch>
            <a:fillRect/>
          </a:stretch>
        </p:blipFill>
        <p:spPr>
          <a:xfrm>
            <a:off x="9738459" y="0"/>
            <a:ext cx="2384735" cy="1384183"/>
          </a:xfrm>
          <a:prstGeom prst="rect">
            <a:avLst/>
          </a:prstGeom>
        </p:spPr>
      </p:pic>
    </p:spTree>
    <p:extLst>
      <p:ext uri="{BB962C8B-B14F-4D97-AF65-F5344CB8AC3E}">
        <p14:creationId xmlns:p14="http://schemas.microsoft.com/office/powerpoint/2010/main" val="214451975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alpha val="92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4310743" y="1011237"/>
            <a:ext cx="6447453" cy="860400"/>
          </a:xfrm>
        </p:spPr>
        <p:txBody>
          <a:bodyPr>
            <a:normAutofit fontScale="90000"/>
          </a:bodyPr>
          <a:lstStyle/>
          <a:p>
            <a:r>
              <a:rPr lang="en-US" sz="6000" dirty="0">
                <a:solidFill>
                  <a:srgbClr val="FFFF00"/>
                </a:solidFill>
                <a:latin typeface="Calibri" panose="020F0502020204030204" pitchFamily="34" charset="0"/>
                <a:ea typeface="Calibri" panose="020F0502020204030204" pitchFamily="34" charset="0"/>
                <a:cs typeface="Calibri" panose="020F0502020204030204" pitchFamily="34" charset="0"/>
              </a:rPr>
              <a:t>Preparation</a:t>
            </a:r>
          </a:p>
        </p:txBody>
      </p:sp>
      <p:sp>
        <p:nvSpPr>
          <p:cNvPr id="5" name="Picture Placeholder 4">
            <a:extLst>
              <a:ext uri="{FF2B5EF4-FFF2-40B4-BE49-F238E27FC236}">
                <a16:creationId xmlns:a16="http://schemas.microsoft.com/office/drawing/2014/main" id="{2BF1B13C-0C74-40D5-8548-A456B44B97D1}"/>
              </a:ext>
            </a:extLst>
          </p:cNvPr>
          <p:cNvSpPr>
            <a:spLocks noGrp="1"/>
          </p:cNvSpPr>
          <p:nvPr>
            <p:ph type="pic" sz="quarter" idx="13"/>
          </p:nvPr>
        </p:nvSpPr>
        <p:spPr/>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4385388" y="2304662"/>
            <a:ext cx="7231224" cy="4152122"/>
          </a:xfrm>
          <a:solidFill>
            <a:schemeClr val="bg2">
              <a:lumMod val="75000"/>
            </a:schemeClr>
          </a:solidFill>
        </p:spPr>
        <p:txBody>
          <a:bodyPr>
            <a:noAutofit/>
          </a:bodyPr>
          <a:lstStyle/>
          <a:p>
            <a:r>
              <a:rPr lang="en-US" sz="2800" dirty="0">
                <a:solidFill>
                  <a:srgbClr val="FFFF00"/>
                </a:solidFill>
                <a:latin typeface="Arial" panose="020B0604020202020204" pitchFamily="34" charset="0"/>
                <a:cs typeface="Arial" panose="020B0604020202020204" pitchFamily="34" charset="0"/>
              </a:rPr>
              <a:t>Trigger Warnings </a:t>
            </a:r>
          </a:p>
          <a:p>
            <a:pPr marL="457200" indent="-457200">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I will be talking about </a:t>
            </a:r>
            <a:r>
              <a:rPr lang="en-US" sz="2800" dirty="0">
                <a:solidFill>
                  <a:srgbClr val="FFFF00"/>
                </a:solidFill>
                <a:latin typeface="Arial" panose="020B0604020202020204" pitchFamily="34" charset="0"/>
                <a:cs typeface="Arial" panose="020B0604020202020204" pitchFamily="34" charset="0"/>
              </a:rPr>
              <a:t>happiness</a:t>
            </a:r>
          </a:p>
          <a:p>
            <a:pPr marL="457200" indent="-457200">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I will be saying </a:t>
            </a:r>
            <a:r>
              <a:rPr lang="en-US" sz="2800" dirty="0">
                <a:solidFill>
                  <a:srgbClr val="FFFF00"/>
                </a:solidFill>
                <a:latin typeface="Arial" panose="020B0604020202020204" pitchFamily="34" charset="0"/>
                <a:cs typeface="Arial" panose="020B0604020202020204" pitchFamily="34" charset="0"/>
              </a:rPr>
              <a:t>contrary</a:t>
            </a:r>
            <a:r>
              <a:rPr lang="en-US" sz="2800" b="1" dirty="0">
                <a:solidFill>
                  <a:schemeClr val="tx1"/>
                </a:solidFill>
                <a:latin typeface="Arial" panose="020B0604020202020204" pitchFamily="34" charset="0"/>
                <a:cs typeface="Arial" panose="020B0604020202020204" pitchFamily="34" charset="0"/>
              </a:rPr>
              <a:t> </a:t>
            </a:r>
            <a:r>
              <a:rPr lang="en-US" sz="2800" dirty="0">
                <a:solidFill>
                  <a:schemeClr val="tx1"/>
                </a:solidFill>
                <a:latin typeface="Arial" panose="020B0604020202020204" pitchFamily="34" charset="0"/>
                <a:cs typeface="Arial" panose="020B0604020202020204" pitchFamily="34" charset="0"/>
              </a:rPr>
              <a:t>things </a:t>
            </a:r>
          </a:p>
          <a:p>
            <a:pPr marL="457200" indent="-457200">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I will be talking about </a:t>
            </a:r>
            <a:r>
              <a:rPr lang="en-US" sz="2800" dirty="0">
                <a:solidFill>
                  <a:srgbClr val="FFFF00"/>
                </a:solidFill>
                <a:latin typeface="Arial" panose="020B0604020202020204" pitchFamily="34" charset="0"/>
                <a:cs typeface="Arial" panose="020B0604020202020204" pitchFamily="34" charset="0"/>
              </a:rPr>
              <a:t>suicide, grief, and mental health</a:t>
            </a:r>
          </a:p>
          <a:p>
            <a:r>
              <a:rPr lang="en-US" sz="2800" dirty="0">
                <a:solidFill>
                  <a:schemeClr val="tx1"/>
                </a:solidFill>
                <a:latin typeface="Arial" panose="020B0604020202020204" pitchFamily="34" charset="0"/>
                <a:cs typeface="Arial" panose="020B0604020202020204" pitchFamily="34" charset="0"/>
              </a:rPr>
              <a:t>Don’t let my trigger warnings set you up to </a:t>
            </a:r>
            <a:r>
              <a:rPr lang="en-US" sz="2800" dirty="0">
                <a:solidFill>
                  <a:srgbClr val="FFFF00"/>
                </a:solidFill>
                <a:latin typeface="Arial" panose="020B0604020202020204" pitchFamily="34" charset="0"/>
                <a:cs typeface="Arial" panose="020B0604020202020204" pitchFamily="34" charset="0"/>
              </a:rPr>
              <a:t>over-react</a:t>
            </a:r>
            <a:r>
              <a:rPr lang="en-US" sz="2800" dirty="0">
                <a:solidFill>
                  <a:srgbClr val="FFFF00"/>
                </a:solidFill>
                <a:latin typeface="Arial" panose="020B0604020202020204" pitchFamily="34" charset="0"/>
                <a:cs typeface="Arial" panose="020B0604020202020204" pitchFamily="34" charset="0"/>
                <a:sym typeface="Wingdings" panose="05000000000000000000" pitchFamily="2" charset="2"/>
              </a:rPr>
              <a:t></a:t>
            </a:r>
            <a:endParaRPr lang="en-US" sz="2800" dirty="0">
              <a:solidFill>
                <a:srgbClr val="FFFF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748B700-2B7F-491E-AF5F-608D3E059FA3}"/>
              </a:ext>
            </a:extLst>
          </p:cNvPr>
          <p:cNvPicPr>
            <a:picLocks noChangeAspect="1"/>
          </p:cNvPicPr>
          <p:nvPr/>
        </p:nvPicPr>
        <p:blipFill>
          <a:blip r:embed="rId2"/>
          <a:stretch>
            <a:fillRect/>
          </a:stretch>
        </p:blipFill>
        <p:spPr>
          <a:xfrm>
            <a:off x="11024031" y="0"/>
            <a:ext cx="1167969" cy="1208015"/>
          </a:xfrm>
          <a:prstGeom prst="rect">
            <a:avLst/>
          </a:prstGeom>
        </p:spPr>
      </p:pic>
      <p:pic>
        <p:nvPicPr>
          <p:cNvPr id="6" name="Picture 5">
            <a:extLst>
              <a:ext uri="{FF2B5EF4-FFF2-40B4-BE49-F238E27FC236}">
                <a16:creationId xmlns:a16="http://schemas.microsoft.com/office/drawing/2014/main" id="{608FC29E-0142-467E-9198-07690E62157D}"/>
              </a:ext>
            </a:extLst>
          </p:cNvPr>
          <p:cNvPicPr>
            <a:picLocks noChangeAspect="1"/>
          </p:cNvPicPr>
          <p:nvPr/>
        </p:nvPicPr>
        <p:blipFill>
          <a:blip r:embed="rId3"/>
          <a:stretch>
            <a:fillRect/>
          </a:stretch>
        </p:blipFill>
        <p:spPr>
          <a:xfrm>
            <a:off x="-1" y="0"/>
            <a:ext cx="3870325" cy="6858000"/>
          </a:xfrm>
          <a:prstGeom prst="rect">
            <a:avLst/>
          </a:prstGeom>
        </p:spPr>
      </p:pic>
    </p:spTree>
    <p:extLst>
      <p:ext uri="{BB962C8B-B14F-4D97-AF65-F5344CB8AC3E}">
        <p14:creationId xmlns:p14="http://schemas.microsoft.com/office/powerpoint/2010/main" val="992486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327171" y="452718"/>
            <a:ext cx="9723664" cy="1400530"/>
          </a:xfrm>
        </p:spPr>
        <p:txBody>
          <a:bodyPr>
            <a:normAutofit/>
          </a:bodyPr>
          <a:lstStyle/>
          <a:p>
            <a:r>
              <a:rPr lang="en-US" sz="6000" dirty="0">
                <a:solidFill>
                  <a:srgbClr val="FFFF00"/>
                </a:solidFill>
              </a:rPr>
              <a:t>Goals</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620785" y="2164360"/>
            <a:ext cx="9111109" cy="3974734"/>
          </a:xfrm>
        </p:spPr>
        <p:txBody>
          <a:bodyPr>
            <a:noAutofit/>
          </a:bodyPr>
          <a:lstStyle/>
          <a:p>
            <a:r>
              <a:rPr lang="en-US" sz="2800" dirty="0"/>
              <a:t>My goals</a:t>
            </a:r>
          </a:p>
          <a:p>
            <a:endParaRPr lang="en-US" sz="2800" dirty="0"/>
          </a:p>
          <a:p>
            <a:r>
              <a:rPr lang="en-US" sz="2800" dirty="0"/>
              <a:t>Your goals</a:t>
            </a:r>
          </a:p>
          <a:p>
            <a:endParaRPr lang="en-US" sz="2800" dirty="0"/>
          </a:p>
          <a:p>
            <a:r>
              <a:rPr lang="en-US" sz="2800" dirty="0"/>
              <a:t>Our goals</a:t>
            </a:r>
          </a:p>
          <a:p>
            <a:endParaRPr lang="en-US" sz="2800" dirty="0">
              <a:solidFill>
                <a:srgbClr val="FFFF00"/>
              </a:solidFill>
            </a:endParaRPr>
          </a:p>
          <a:p>
            <a:r>
              <a:rPr lang="en-US" sz="2800" dirty="0">
                <a:solidFill>
                  <a:srgbClr val="FFFF00"/>
                </a:solidFill>
              </a:rPr>
              <a:t>Gain new knowledge, insights, and perspectives on mental health, suicide, grief, and happiness</a:t>
            </a:r>
          </a:p>
          <a:p>
            <a:endParaRPr lang="en-US" sz="2800" dirty="0"/>
          </a:p>
        </p:txBody>
      </p:sp>
      <p:pic>
        <p:nvPicPr>
          <p:cNvPr id="4" name="Picture 3">
            <a:extLst>
              <a:ext uri="{FF2B5EF4-FFF2-40B4-BE49-F238E27FC236}">
                <a16:creationId xmlns:a16="http://schemas.microsoft.com/office/drawing/2014/main" id="{08D27A03-081A-4612-B03C-CE26B53781C2}"/>
              </a:ext>
            </a:extLst>
          </p:cNvPr>
          <p:cNvPicPr>
            <a:picLocks noChangeAspect="1"/>
          </p:cNvPicPr>
          <p:nvPr/>
        </p:nvPicPr>
        <p:blipFill>
          <a:blip r:embed="rId2"/>
          <a:stretch>
            <a:fillRect/>
          </a:stretch>
        </p:blipFill>
        <p:spPr>
          <a:xfrm>
            <a:off x="4269994" y="-1"/>
            <a:ext cx="7197755" cy="4829362"/>
          </a:xfrm>
          <a:prstGeom prst="rect">
            <a:avLst/>
          </a:prstGeom>
        </p:spPr>
      </p:pic>
    </p:spTree>
    <p:extLst>
      <p:ext uri="{BB962C8B-B14F-4D97-AF65-F5344CB8AC3E}">
        <p14:creationId xmlns:p14="http://schemas.microsoft.com/office/powerpoint/2010/main" val="417876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630026" y="498859"/>
            <a:ext cx="6895137" cy="1816502"/>
          </a:xfrm>
        </p:spPr>
        <p:txBody>
          <a:bodyPr>
            <a:normAutofit fontScale="90000"/>
          </a:bodyPr>
          <a:lstStyle/>
          <a:p>
            <a:r>
              <a:rPr lang="en-US" sz="4000" dirty="0">
                <a:solidFill>
                  <a:srgbClr val="FFFF00"/>
                </a:solidFill>
                <a:latin typeface="TW Cen MT"/>
              </a:rPr>
              <a:t>#1 – Suicide, Mental Health, Grief, and Happiness are wicked problems</a:t>
            </a:r>
            <a:endParaRPr lang="en-US" sz="4000" dirty="0">
              <a:solidFill>
                <a:srgbClr val="FFFF00"/>
              </a:solidFill>
            </a:endParaRPr>
          </a:p>
        </p:txBody>
      </p:sp>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472371" y="2483180"/>
            <a:ext cx="7054191" cy="3918819"/>
          </a:xfrm>
        </p:spPr>
        <p:txBody>
          <a:bodyPr>
            <a:normAutofit lnSpcReduction="10000"/>
          </a:bodyPr>
          <a:lstStyle/>
          <a:p>
            <a:pPr marL="514350" indent="-514350">
              <a:buFont typeface="+mj-lt"/>
              <a:buAutoNum type="arabicPeriod"/>
            </a:pPr>
            <a:r>
              <a:rPr lang="en-US" sz="2800" cap="all" dirty="0">
                <a:solidFill>
                  <a:schemeClr val="tx1"/>
                </a:solidFill>
                <a:latin typeface="TW Cen MT"/>
              </a:rPr>
              <a:t>not linear</a:t>
            </a:r>
          </a:p>
          <a:p>
            <a:pPr marL="514350" indent="-514350">
              <a:buFont typeface="+mj-lt"/>
              <a:buAutoNum type="arabicPeriod"/>
            </a:pPr>
            <a:r>
              <a:rPr lang="en-US" sz="2800" cap="all" dirty="0">
                <a:solidFill>
                  <a:schemeClr val="tx1"/>
                </a:solidFill>
                <a:latin typeface="TW Cen MT"/>
              </a:rPr>
              <a:t>Multidimensional, Multiple perspectives, formulations, and emotional reactions</a:t>
            </a:r>
          </a:p>
          <a:p>
            <a:pPr marL="514350" indent="-514350">
              <a:buFont typeface="+mj-lt"/>
              <a:buAutoNum type="arabicPeriod"/>
            </a:pPr>
            <a:r>
              <a:rPr lang="en-US" sz="2800" cap="all" dirty="0">
                <a:solidFill>
                  <a:schemeClr val="tx1"/>
                </a:solidFill>
                <a:latin typeface="TW Cen MT"/>
              </a:rPr>
              <a:t>Not testable; Efforts to solve can backfire (CBT vs. Journey); multiple approaches are needed</a:t>
            </a:r>
          </a:p>
          <a:p>
            <a:pPr marL="514350" indent="-514350">
              <a:buFont typeface="+mj-lt"/>
              <a:buAutoNum type="arabicPeriod"/>
            </a:pPr>
            <a:endParaRPr lang="en-US" sz="2800" cap="all" dirty="0">
              <a:solidFill>
                <a:schemeClr val="tx1"/>
              </a:solidFill>
              <a:latin typeface="TW Cen MT"/>
            </a:endParaRPr>
          </a:p>
          <a:p>
            <a:endParaRPr lang="en-US" dirty="0">
              <a:solidFill>
                <a:srgbClr val="FFFFFF">
                  <a:alpha val="70000"/>
                </a:srgbClr>
              </a:solidFill>
            </a:endParaRPr>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dirty="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4" name="Picture Placeholder 3" descr="Several spools of yellow, brown, and orange threads">
            <a:extLst>
              <a:ext uri="{FF2B5EF4-FFF2-40B4-BE49-F238E27FC236}">
                <a16:creationId xmlns:a16="http://schemas.microsoft.com/office/drawing/2014/main" id="{1D3E11C1-D771-42F1-F65D-209E39EBFAE6}"/>
              </a:ext>
            </a:extLst>
          </p:cNvPr>
          <p:cNvPicPr>
            <a:picLocks noGrp="1" noChangeAspect="1"/>
          </p:cNvPicPr>
          <p:nvPr>
            <p:ph type="pic" sz="quarter" idx="13"/>
          </p:nvPr>
        </p:nvPicPr>
        <p:blipFill>
          <a:blip r:embed="rId2"/>
          <a:srcRect l="30861" r="30861"/>
          <a:stretch/>
        </p:blipFill>
        <p:spPr/>
      </p:pic>
    </p:spTree>
    <p:extLst>
      <p:ext uri="{BB962C8B-B14F-4D97-AF65-F5344CB8AC3E}">
        <p14:creationId xmlns:p14="http://schemas.microsoft.com/office/powerpoint/2010/main" val="3639173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6EDA9EF6-441D-62BA-91E3-F6E420323E26}"/>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7D5B71A1-D529-4D9A-0BA6-7856DF19F32B}"/>
              </a:ext>
            </a:extLst>
          </p:cNvPr>
          <p:cNvSpPr>
            <a:spLocks noGrp="1"/>
          </p:cNvSpPr>
          <p:nvPr>
            <p:ph type="title"/>
          </p:nvPr>
        </p:nvSpPr>
        <p:spPr>
          <a:xfrm>
            <a:off x="1080000" y="862151"/>
            <a:ext cx="6120000" cy="966277"/>
          </a:xfrm>
        </p:spPr>
        <p:txBody>
          <a:bodyPr vert="horz" lIns="0" tIns="0" rIns="0" bIns="0" rtlCol="0" anchor="b" anchorCtr="0">
            <a:noAutofit/>
          </a:bodyPr>
          <a:lstStyle/>
          <a:p>
            <a:r>
              <a:rPr lang="en-US" sz="4800" dirty="0">
                <a:solidFill>
                  <a:srgbClr val="FFFF00"/>
                </a:solidFill>
                <a:latin typeface="TW Cen MT"/>
              </a:rPr>
              <a:t>Wicked Problems are why. . .</a:t>
            </a:r>
          </a:p>
        </p:txBody>
      </p:sp>
      <p:cxnSp>
        <p:nvCxnSpPr>
          <p:cNvPr id="21" name="Straight Connector 20">
            <a:extLst>
              <a:ext uri="{FF2B5EF4-FFF2-40B4-BE49-F238E27FC236}">
                <a16:creationId xmlns:a16="http://schemas.microsoft.com/office/drawing/2014/main" id="{77C6DF49-CBE3-4038-AC78-35DE4FD7C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7000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0EB68D63-B63A-FAEE-CDCD-C42AF78A236F}"/>
              </a:ext>
            </a:extLst>
          </p:cNvPr>
          <p:cNvSpPr>
            <a:spLocks noGrp="1"/>
          </p:cNvSpPr>
          <p:nvPr>
            <p:ph idx="1"/>
          </p:nvPr>
        </p:nvSpPr>
        <p:spPr>
          <a:xfrm>
            <a:off x="244535" y="2310208"/>
            <a:ext cx="5694158" cy="4085574"/>
          </a:xfrm>
        </p:spPr>
        <p:txBody>
          <a:bodyPr vert="horz" lIns="0" tIns="0" rIns="0" bIns="0" rtlCol="0" anchor="t" anchorCtr="0">
            <a:noAutofit/>
          </a:bodyPr>
          <a:lstStyle/>
          <a:p>
            <a:pPr marL="742950" marR="0" lvl="1" indent="-28575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panose="05000000000000000000" pitchFamily="2" charset="2"/>
              <a:buChar char="ü"/>
              <a:tabLst/>
              <a:defRPr/>
            </a:pPr>
            <a:r>
              <a:rPr kumimoji="0" lang="en-US" sz="2800" b="1" i="0" u="none" strike="noStrike" kern="1200" cap="none" spc="0" normalizeH="0" baseline="0" noProof="0" dirty="0">
                <a:ln>
                  <a:noFill/>
                </a:ln>
                <a:solidFill>
                  <a:srgbClr val="FFFF00"/>
                </a:solidFill>
                <a:effectLst/>
                <a:uLnTx/>
                <a:uFillTx/>
                <a:latin typeface="Century Gothic" panose="020B0502020202020204"/>
                <a:ea typeface="+mj-ea"/>
                <a:cs typeface="+mj-cs"/>
              </a:rPr>
              <a:t>Everything</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 is worse</a:t>
            </a:r>
          </a:p>
          <a:p>
            <a:pPr marL="742950" marR="0" lvl="1" indent="-28575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panose="05000000000000000000" pitchFamily="2" charset="2"/>
              <a:buChar char="ü"/>
              <a:tabLst/>
              <a:defRPr/>
            </a:pPr>
            <a:r>
              <a:rPr lang="en-US" sz="2800" i="0" dirty="0">
                <a:solidFill>
                  <a:prstClr val="white"/>
                </a:solidFill>
                <a:latin typeface="Century Gothic" panose="020B0502020202020204"/>
                <a:ea typeface="+mj-ea"/>
                <a:cs typeface="+mj-cs"/>
              </a:rPr>
              <a:t>Anxiety, depression, trauma, ADHD, </a:t>
            </a:r>
            <a:r>
              <a:rPr lang="en-US" sz="2800" i="0" dirty="0" err="1">
                <a:solidFill>
                  <a:prstClr val="white"/>
                </a:solidFill>
                <a:latin typeface="Century Gothic" panose="020B0502020202020204"/>
                <a:ea typeface="+mj-ea"/>
                <a:cs typeface="+mj-cs"/>
              </a:rPr>
              <a:t>complext</a:t>
            </a:r>
            <a:r>
              <a:rPr lang="en-US" sz="2800" i="0" dirty="0">
                <a:solidFill>
                  <a:prstClr val="white"/>
                </a:solidFill>
                <a:latin typeface="Century Gothic" panose="020B0502020202020204"/>
                <a:ea typeface="+mj-ea"/>
                <a:cs typeface="+mj-cs"/>
              </a:rPr>
              <a:t> grief, narcissism, addictions, etc.</a:t>
            </a:r>
          </a:p>
          <a:p>
            <a:pPr marL="742950" marR="0" lvl="1" indent="-28575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panose="05000000000000000000" pitchFamily="2" charset="2"/>
              <a:buChar char="ü"/>
              <a:tabLst/>
              <a:defRPr/>
            </a:pPr>
            <a:r>
              <a:rPr lang="en-US" sz="2800" b="1" i="0" dirty="0">
                <a:solidFill>
                  <a:srgbClr val="FFFF00"/>
                </a:solidFill>
                <a:latin typeface="Century Gothic" panose="020B0502020202020204"/>
                <a:ea typeface="+mj-ea"/>
                <a:cs typeface="+mj-cs"/>
              </a:rPr>
              <a:t>Trigger warnings backfire</a:t>
            </a:r>
          </a:p>
          <a:p>
            <a:pPr marL="742950" marR="0" lvl="1" indent="-28575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panose="05000000000000000000" pitchFamily="2" charset="2"/>
              <a:buChar char="ü"/>
              <a:tabLst/>
              <a:defRPr/>
            </a:pPr>
            <a:r>
              <a:rPr lang="en-US" sz="2800" i="0" dirty="0">
                <a:solidFill>
                  <a:prstClr val="white"/>
                </a:solidFill>
                <a:latin typeface="Century Gothic" panose="020B0502020202020204"/>
              </a:rPr>
              <a:t>And </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suicide is up 40% over 20 years . . . </a:t>
            </a:r>
          </a:p>
        </p:txBody>
      </p:sp>
      <p:sp>
        <p:nvSpPr>
          <p:cNvPr id="5" name="Footer Placeholder 4">
            <a:extLst>
              <a:ext uri="{FF2B5EF4-FFF2-40B4-BE49-F238E27FC236}">
                <a16:creationId xmlns:a16="http://schemas.microsoft.com/office/drawing/2014/main" id="{6249C5FB-F205-4B6A-FC39-BA012019DCA9}"/>
              </a:ext>
            </a:extLst>
          </p:cNvPr>
          <p:cNvSpPr>
            <a:spLocks noGrp="1"/>
          </p:cNvSpPr>
          <p:nvPr>
            <p:ph type="ftr" sz="quarter" idx="11"/>
          </p:nvPr>
        </p:nvSpPr>
        <p:spPr>
          <a:xfrm>
            <a:off x="3308350" y="6401999"/>
            <a:ext cx="5575300" cy="369332"/>
          </a:xfrm>
        </p:spPr>
        <p:txBody>
          <a:bodyPr vert="horz" lIns="0" tIns="0" rIns="0" bIns="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FE89D97B-532C-22AB-8A9A-7D208F48BF3F}"/>
              </a:ext>
            </a:extLst>
          </p:cNvPr>
          <p:cNvSpPr>
            <a:spLocks noGrp="1"/>
          </p:cNvSpPr>
          <p:nvPr>
            <p:ph type="sldNum" sz="quarter" idx="12"/>
          </p:nvPr>
        </p:nvSpPr>
        <p:spPr>
          <a:xfrm>
            <a:off x="9442800" y="6401999"/>
            <a:ext cx="2208212" cy="369332"/>
          </a:xfrm>
        </p:spPr>
        <p:txBody>
          <a:bodyPr vert="horz" lIns="0" tIns="0" rIns="0" bIns="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3" name="Picture 2">
            <a:extLst>
              <a:ext uri="{FF2B5EF4-FFF2-40B4-BE49-F238E27FC236}">
                <a16:creationId xmlns:a16="http://schemas.microsoft.com/office/drawing/2014/main" id="{76FAA9BB-CA18-43FD-A7B1-81C78398B64B}"/>
              </a:ext>
            </a:extLst>
          </p:cNvPr>
          <p:cNvPicPr>
            <a:picLocks noChangeAspect="1"/>
          </p:cNvPicPr>
          <p:nvPr/>
        </p:nvPicPr>
        <p:blipFill>
          <a:blip r:embed="rId2"/>
          <a:stretch>
            <a:fillRect/>
          </a:stretch>
        </p:blipFill>
        <p:spPr>
          <a:xfrm>
            <a:off x="6497842" y="3547349"/>
            <a:ext cx="5694158" cy="4267570"/>
          </a:xfrm>
          <a:prstGeom prst="rect">
            <a:avLst/>
          </a:prstGeom>
        </p:spPr>
      </p:pic>
      <p:pic>
        <p:nvPicPr>
          <p:cNvPr id="7" name="Picture 6">
            <a:extLst>
              <a:ext uri="{FF2B5EF4-FFF2-40B4-BE49-F238E27FC236}">
                <a16:creationId xmlns:a16="http://schemas.microsoft.com/office/drawing/2014/main" id="{826825E9-8BDA-46A2-B08C-E167833E41FD}"/>
              </a:ext>
            </a:extLst>
          </p:cNvPr>
          <p:cNvPicPr>
            <a:picLocks noChangeAspect="1"/>
          </p:cNvPicPr>
          <p:nvPr/>
        </p:nvPicPr>
        <p:blipFill>
          <a:blip r:embed="rId3"/>
          <a:stretch>
            <a:fillRect/>
          </a:stretch>
        </p:blipFill>
        <p:spPr>
          <a:xfrm>
            <a:off x="8243029" y="42149"/>
            <a:ext cx="3948971" cy="2482937"/>
          </a:xfrm>
          <a:prstGeom prst="rect">
            <a:avLst/>
          </a:prstGeom>
        </p:spPr>
      </p:pic>
    </p:spTree>
    <p:extLst>
      <p:ext uri="{BB962C8B-B14F-4D97-AF65-F5344CB8AC3E}">
        <p14:creationId xmlns:p14="http://schemas.microsoft.com/office/powerpoint/2010/main" val="921438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D4D8738-BC79-C910-D4CE-AD5F9C712053}"/>
              </a:ext>
            </a:extLst>
          </p:cNvPr>
          <p:cNvPicPr>
            <a:picLocks noChangeAspect="1"/>
          </p:cNvPicPr>
          <p:nvPr/>
        </p:nvPicPr>
        <p:blipFill rotWithShape="1">
          <a:blip r:embed="rId3"/>
          <a:srcRect l="6489" r="8913"/>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17250" y="177553"/>
            <a:ext cx="5832548" cy="6365860"/>
          </a:xfrm>
        </p:spPr>
        <p:txBody>
          <a:bodyPr vert="horz" lIns="91440" tIns="45720" rIns="91440" bIns="45720" rtlCol="0" anchor="ctr">
            <a:normAutofit/>
          </a:bodyPr>
          <a:lstStyle/>
          <a:p>
            <a:pPr algn="l"/>
            <a:r>
              <a:rPr lang="en-US" sz="4000" b="1" dirty="0">
                <a:latin typeface="Lucida Handwriting" panose="03010101010101010101" pitchFamily="66" charset="0"/>
              </a:rPr>
              <a:t>The Ten Things</a:t>
            </a:r>
            <a:br>
              <a:rPr lang="en-US" sz="4000" b="1" dirty="0">
                <a:latin typeface="Lucida Handwriting" panose="03010101010101010101" pitchFamily="66" charset="0"/>
              </a:rPr>
            </a:br>
            <a:br>
              <a:rPr lang="en-US" sz="4000" b="1" dirty="0">
                <a:latin typeface="Lucida Handwriting" panose="03010101010101010101" pitchFamily="66" charset="0"/>
              </a:rPr>
            </a:br>
            <a:br>
              <a:rPr lang="en-US" sz="4000" b="1" dirty="0">
                <a:latin typeface="Lucida Handwriting" panose="03010101010101010101" pitchFamily="66" charset="0"/>
              </a:rPr>
            </a:br>
            <a:r>
              <a:rPr lang="en-US" sz="4000" b="1" dirty="0">
                <a:latin typeface="Lucida Handwriting" panose="03010101010101010101" pitchFamily="66" charset="0"/>
              </a:rPr>
              <a:t>#2</a:t>
            </a:r>
            <a:br>
              <a:rPr lang="en-US" sz="4000" b="1" dirty="0">
                <a:latin typeface="Lucida Handwriting" panose="03010101010101010101" pitchFamily="66" charset="0"/>
              </a:rPr>
            </a:br>
            <a:br>
              <a:rPr lang="en-US" sz="4000" b="1" dirty="0">
                <a:latin typeface="Lucida Handwriting" panose="03010101010101010101" pitchFamily="66" charset="0"/>
              </a:rPr>
            </a:br>
            <a:r>
              <a:rPr lang="en-US" sz="4000" b="1" dirty="0">
                <a:latin typeface="Lucida Handwriting" panose="03010101010101010101" pitchFamily="66" charset="0"/>
              </a:rPr>
              <a:t>Why We Should Be in Pursuit of Eudaimonia </a:t>
            </a:r>
            <a:br>
              <a:rPr lang="en-US" sz="4000" b="1" dirty="0">
                <a:latin typeface="Lucida Handwriting" panose="03010101010101010101" pitchFamily="66" charset="0"/>
              </a:rPr>
            </a:br>
            <a:br>
              <a:rPr lang="en-US" sz="4000" b="1" dirty="0">
                <a:latin typeface="Lucida Handwriting" panose="03010101010101010101" pitchFamily="66" charset="0"/>
              </a:rPr>
            </a:br>
            <a:r>
              <a:rPr lang="en-US" sz="4000" b="1" dirty="0">
                <a:latin typeface="Lucida Handwriting" panose="03010101010101010101" pitchFamily="66" charset="0"/>
              </a:rPr>
              <a:t>(Not just “Happiness”)</a:t>
            </a:r>
            <a:endParaRPr lang="en-US" sz="1900" dirty="0">
              <a:latin typeface="Lucida Handwriting" panose="03010101010101010101" pitchFamily="66" charset="0"/>
            </a:endParaRPr>
          </a:p>
        </p:txBody>
      </p:sp>
      <p:sp>
        <p:nvSpPr>
          <p:cNvPr id="3" name="Subtitle 2"/>
          <p:cNvSpPr>
            <a:spLocks noGrp="1"/>
          </p:cNvSpPr>
          <p:nvPr>
            <p:ph type="subTitle" idx="1"/>
          </p:nvPr>
        </p:nvSpPr>
        <p:spPr>
          <a:xfrm>
            <a:off x="159796" y="3102429"/>
            <a:ext cx="5326603" cy="3755560"/>
          </a:xfrm>
        </p:spPr>
        <p:txBody>
          <a:bodyPr vert="horz" lIns="91440" tIns="45720" rIns="91440" bIns="45720" rtlCol="0">
            <a:normAutofit/>
          </a:bodyPr>
          <a:lstStyle/>
          <a:p>
            <a:pPr algn="l"/>
            <a:endParaRPr lang="en-US" dirty="0"/>
          </a:p>
          <a:p>
            <a:pPr algn="l"/>
            <a:endParaRPr lang="en-US" dirty="0"/>
          </a:p>
          <a:p>
            <a:pPr algn="l"/>
            <a:endParaRPr lang="en-US" dirty="0"/>
          </a:p>
        </p:txBody>
      </p:sp>
    </p:spTree>
    <p:extLst>
      <p:ext uri="{BB962C8B-B14F-4D97-AF65-F5344CB8AC3E}">
        <p14:creationId xmlns:p14="http://schemas.microsoft.com/office/powerpoint/2010/main" val="4276852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a:bodyPr>
          <a:lstStyle/>
          <a:p>
            <a:pPr algn="ctr"/>
            <a:r>
              <a:rPr lang="en-US" dirty="0">
                <a:solidFill>
                  <a:schemeClr val="bg1"/>
                </a:solidFill>
              </a:rPr>
              <a:t>Flashback: </a:t>
            </a:r>
            <a:r>
              <a:rPr lang="en-US" dirty="0">
                <a:solidFill>
                  <a:srgbClr val="00B0F0"/>
                </a:solidFill>
              </a:rPr>
              <a:t>What is the Pursuit of Happiness?</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77270" y="685805"/>
            <a:ext cx="5322844" cy="5534019"/>
          </a:xfrm>
        </p:spPr>
        <p:txBody>
          <a:bodyPr>
            <a:normAutofit/>
          </a:bodyPr>
          <a:lstStyle/>
          <a:p>
            <a:r>
              <a:rPr lang="en-US" sz="3600" dirty="0">
                <a:solidFill>
                  <a:schemeClr val="bg1"/>
                </a:solidFill>
              </a:rPr>
              <a:t>Aristotle and Happiness</a:t>
            </a:r>
          </a:p>
          <a:p>
            <a:pPr lvl="1"/>
            <a:r>
              <a:rPr lang="en-US" sz="3200" dirty="0">
                <a:solidFill>
                  <a:srgbClr val="FFFF00"/>
                </a:solidFill>
              </a:rPr>
              <a:t>Not an emotion</a:t>
            </a:r>
          </a:p>
          <a:p>
            <a:pPr lvl="1"/>
            <a:r>
              <a:rPr lang="en-US" sz="3200" dirty="0">
                <a:solidFill>
                  <a:srgbClr val="FFFF00"/>
                </a:solidFill>
              </a:rPr>
              <a:t>Not material wealth</a:t>
            </a:r>
          </a:p>
          <a:p>
            <a:pPr lvl="1"/>
            <a:r>
              <a:rPr lang="en-US" sz="3200" dirty="0">
                <a:solidFill>
                  <a:srgbClr val="FFFF00"/>
                </a:solidFill>
              </a:rPr>
              <a:t>Not political achievement</a:t>
            </a:r>
          </a:p>
          <a:p>
            <a:pPr lvl="1"/>
            <a:r>
              <a:rPr lang="en-US" sz="3200" dirty="0">
                <a:solidFill>
                  <a:srgbClr val="FFFF00"/>
                </a:solidFill>
              </a:rPr>
              <a:t>Not so much an outcome, but a process of fulfilling one’s virtuous potentials in the context of community</a:t>
            </a:r>
          </a:p>
          <a:p>
            <a:pPr lvl="1"/>
            <a:endParaRPr lang="en-US" sz="3200" dirty="0">
              <a:solidFill>
                <a:srgbClr val="FFFF00"/>
              </a:solidFill>
            </a:endParaRPr>
          </a:p>
          <a:p>
            <a:pPr lvl="1"/>
            <a:r>
              <a:rPr lang="en-US" sz="3200" dirty="0">
                <a:solidFill>
                  <a:srgbClr val="FFFF00"/>
                </a:solidFill>
              </a:rPr>
              <a:t>And NOT this . . . </a:t>
            </a:r>
          </a:p>
          <a:p>
            <a:pPr marL="457200" lvl="1" indent="0">
              <a:buNone/>
            </a:pPr>
            <a:endParaRPr lang="en-US" dirty="0">
              <a:solidFill>
                <a:schemeClr val="bg1"/>
              </a:solidFill>
            </a:endParaRPr>
          </a:p>
        </p:txBody>
      </p:sp>
    </p:spTree>
    <p:extLst>
      <p:ext uri="{BB962C8B-B14F-4D97-AF65-F5344CB8AC3E}">
        <p14:creationId xmlns:p14="http://schemas.microsoft.com/office/powerpoint/2010/main" val="3785519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0F82-1231-434C-AED5-7CBD62AB7FD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68389B51-23AB-4CBC-B3B2-F1B458843E31}"/>
              </a:ext>
            </a:extLst>
          </p:cNvPr>
          <p:cNvPicPr>
            <a:picLocks noGrp="1" noChangeAspect="1"/>
          </p:cNvPicPr>
          <p:nvPr>
            <p:ph idx="1"/>
          </p:nvPr>
        </p:nvPicPr>
        <p:blipFill>
          <a:blip r:embed="rId2"/>
          <a:stretch>
            <a:fillRect/>
          </a:stretch>
        </p:blipFill>
        <p:spPr>
          <a:xfrm>
            <a:off x="0" y="0"/>
            <a:ext cx="4463838" cy="2337088"/>
          </a:xfrm>
          <a:prstGeom prst="rect">
            <a:avLst/>
          </a:prstGeom>
        </p:spPr>
      </p:pic>
      <p:pic>
        <p:nvPicPr>
          <p:cNvPr id="5" name="Picture 4">
            <a:extLst>
              <a:ext uri="{FF2B5EF4-FFF2-40B4-BE49-F238E27FC236}">
                <a16:creationId xmlns:a16="http://schemas.microsoft.com/office/drawing/2014/main" id="{92895C13-8334-45A3-BF2C-04BDD72A659A}"/>
              </a:ext>
            </a:extLst>
          </p:cNvPr>
          <p:cNvPicPr>
            <a:picLocks noChangeAspect="1"/>
          </p:cNvPicPr>
          <p:nvPr/>
        </p:nvPicPr>
        <p:blipFill>
          <a:blip r:embed="rId3"/>
          <a:stretch>
            <a:fillRect/>
          </a:stretch>
        </p:blipFill>
        <p:spPr>
          <a:xfrm>
            <a:off x="9233242" y="0"/>
            <a:ext cx="2957119" cy="2957119"/>
          </a:xfrm>
          <a:prstGeom prst="rect">
            <a:avLst/>
          </a:prstGeom>
        </p:spPr>
      </p:pic>
      <p:pic>
        <p:nvPicPr>
          <p:cNvPr id="6" name="Picture 5">
            <a:extLst>
              <a:ext uri="{FF2B5EF4-FFF2-40B4-BE49-F238E27FC236}">
                <a16:creationId xmlns:a16="http://schemas.microsoft.com/office/drawing/2014/main" id="{C1380804-75FE-42F3-84D4-342F92C65114}"/>
              </a:ext>
            </a:extLst>
          </p:cNvPr>
          <p:cNvPicPr>
            <a:picLocks noChangeAspect="1"/>
          </p:cNvPicPr>
          <p:nvPr/>
        </p:nvPicPr>
        <p:blipFill>
          <a:blip r:embed="rId4"/>
          <a:stretch>
            <a:fillRect/>
          </a:stretch>
        </p:blipFill>
        <p:spPr>
          <a:xfrm>
            <a:off x="4463838" y="-1"/>
            <a:ext cx="2829708" cy="2337087"/>
          </a:xfrm>
          <a:prstGeom prst="rect">
            <a:avLst/>
          </a:prstGeom>
        </p:spPr>
      </p:pic>
      <p:pic>
        <p:nvPicPr>
          <p:cNvPr id="8" name="Picture 7">
            <a:extLst>
              <a:ext uri="{FF2B5EF4-FFF2-40B4-BE49-F238E27FC236}">
                <a16:creationId xmlns:a16="http://schemas.microsoft.com/office/drawing/2014/main" id="{FD5D6BDE-39D7-40BB-932F-7E879C96C8C0}"/>
              </a:ext>
            </a:extLst>
          </p:cNvPr>
          <p:cNvPicPr>
            <a:picLocks noChangeAspect="1"/>
          </p:cNvPicPr>
          <p:nvPr/>
        </p:nvPicPr>
        <p:blipFill>
          <a:blip r:embed="rId5"/>
          <a:stretch>
            <a:fillRect/>
          </a:stretch>
        </p:blipFill>
        <p:spPr>
          <a:xfrm>
            <a:off x="6832175" y="0"/>
            <a:ext cx="2402967" cy="1627464"/>
          </a:xfrm>
          <a:prstGeom prst="rect">
            <a:avLst/>
          </a:prstGeom>
        </p:spPr>
      </p:pic>
      <p:pic>
        <p:nvPicPr>
          <p:cNvPr id="10" name="Picture 9">
            <a:extLst>
              <a:ext uri="{FF2B5EF4-FFF2-40B4-BE49-F238E27FC236}">
                <a16:creationId xmlns:a16="http://schemas.microsoft.com/office/drawing/2014/main" id="{511E3596-C8E9-438B-A639-9FA0B6435FBF}"/>
              </a:ext>
            </a:extLst>
          </p:cNvPr>
          <p:cNvPicPr>
            <a:picLocks noChangeAspect="1"/>
          </p:cNvPicPr>
          <p:nvPr/>
        </p:nvPicPr>
        <p:blipFill>
          <a:blip r:embed="rId6"/>
          <a:stretch>
            <a:fillRect/>
          </a:stretch>
        </p:blipFill>
        <p:spPr>
          <a:xfrm>
            <a:off x="7217926" y="1627464"/>
            <a:ext cx="2090936" cy="2927310"/>
          </a:xfrm>
          <a:prstGeom prst="rect">
            <a:avLst/>
          </a:prstGeom>
        </p:spPr>
      </p:pic>
      <p:pic>
        <p:nvPicPr>
          <p:cNvPr id="11" name="Picture 10">
            <a:extLst>
              <a:ext uri="{FF2B5EF4-FFF2-40B4-BE49-F238E27FC236}">
                <a16:creationId xmlns:a16="http://schemas.microsoft.com/office/drawing/2014/main" id="{46932184-B153-4F22-9BF4-0328B23F546E}"/>
              </a:ext>
            </a:extLst>
          </p:cNvPr>
          <p:cNvPicPr>
            <a:picLocks noChangeAspect="1"/>
          </p:cNvPicPr>
          <p:nvPr/>
        </p:nvPicPr>
        <p:blipFill>
          <a:blip r:embed="rId7"/>
          <a:stretch>
            <a:fillRect/>
          </a:stretch>
        </p:blipFill>
        <p:spPr>
          <a:xfrm>
            <a:off x="8086987" y="4554774"/>
            <a:ext cx="4105013" cy="2298807"/>
          </a:xfrm>
          <a:prstGeom prst="rect">
            <a:avLst/>
          </a:prstGeom>
        </p:spPr>
      </p:pic>
      <p:pic>
        <p:nvPicPr>
          <p:cNvPr id="12" name="Picture 11">
            <a:extLst>
              <a:ext uri="{FF2B5EF4-FFF2-40B4-BE49-F238E27FC236}">
                <a16:creationId xmlns:a16="http://schemas.microsoft.com/office/drawing/2014/main" id="{854B95D5-4CA2-4479-BF88-B2E0681F1E16}"/>
              </a:ext>
            </a:extLst>
          </p:cNvPr>
          <p:cNvPicPr>
            <a:picLocks noChangeAspect="1"/>
          </p:cNvPicPr>
          <p:nvPr/>
        </p:nvPicPr>
        <p:blipFill>
          <a:blip r:embed="rId8"/>
          <a:stretch>
            <a:fillRect/>
          </a:stretch>
        </p:blipFill>
        <p:spPr>
          <a:xfrm>
            <a:off x="-1" y="2197812"/>
            <a:ext cx="3513305" cy="2189630"/>
          </a:xfrm>
          <a:prstGeom prst="rect">
            <a:avLst/>
          </a:prstGeom>
        </p:spPr>
      </p:pic>
      <p:pic>
        <p:nvPicPr>
          <p:cNvPr id="13" name="Picture 12">
            <a:extLst>
              <a:ext uri="{FF2B5EF4-FFF2-40B4-BE49-F238E27FC236}">
                <a16:creationId xmlns:a16="http://schemas.microsoft.com/office/drawing/2014/main" id="{159F749A-417E-42D2-A7B7-5E362FF48068}"/>
              </a:ext>
            </a:extLst>
          </p:cNvPr>
          <p:cNvPicPr>
            <a:picLocks noChangeAspect="1"/>
          </p:cNvPicPr>
          <p:nvPr/>
        </p:nvPicPr>
        <p:blipFill>
          <a:blip r:embed="rId9"/>
          <a:stretch>
            <a:fillRect/>
          </a:stretch>
        </p:blipFill>
        <p:spPr>
          <a:xfrm>
            <a:off x="6253216" y="4028292"/>
            <a:ext cx="2829708" cy="2829708"/>
          </a:xfrm>
          <a:prstGeom prst="rect">
            <a:avLst/>
          </a:prstGeom>
        </p:spPr>
      </p:pic>
      <p:pic>
        <p:nvPicPr>
          <p:cNvPr id="14" name="Picture 13">
            <a:extLst>
              <a:ext uri="{FF2B5EF4-FFF2-40B4-BE49-F238E27FC236}">
                <a16:creationId xmlns:a16="http://schemas.microsoft.com/office/drawing/2014/main" id="{8A5DC2BB-3C8A-464A-B03B-BD8FE90AFAC4}"/>
              </a:ext>
            </a:extLst>
          </p:cNvPr>
          <p:cNvPicPr>
            <a:picLocks noChangeAspect="1"/>
          </p:cNvPicPr>
          <p:nvPr/>
        </p:nvPicPr>
        <p:blipFill>
          <a:blip r:embed="rId10"/>
          <a:stretch>
            <a:fillRect/>
          </a:stretch>
        </p:blipFill>
        <p:spPr>
          <a:xfrm>
            <a:off x="-2" y="4210050"/>
            <a:ext cx="1724025" cy="2647950"/>
          </a:xfrm>
          <a:prstGeom prst="rect">
            <a:avLst/>
          </a:prstGeom>
        </p:spPr>
      </p:pic>
      <p:pic>
        <p:nvPicPr>
          <p:cNvPr id="15" name="Picture 14">
            <a:extLst>
              <a:ext uri="{FF2B5EF4-FFF2-40B4-BE49-F238E27FC236}">
                <a16:creationId xmlns:a16="http://schemas.microsoft.com/office/drawing/2014/main" id="{528ECF89-0A57-49B0-857A-A1542D2F1B73}"/>
              </a:ext>
            </a:extLst>
          </p:cNvPr>
          <p:cNvPicPr>
            <a:picLocks noChangeAspect="1"/>
          </p:cNvPicPr>
          <p:nvPr/>
        </p:nvPicPr>
        <p:blipFill>
          <a:blip r:embed="rId11"/>
          <a:stretch>
            <a:fillRect/>
          </a:stretch>
        </p:blipFill>
        <p:spPr>
          <a:xfrm>
            <a:off x="3472761" y="2068722"/>
            <a:ext cx="2778792" cy="3378139"/>
          </a:xfrm>
          <a:prstGeom prst="rect">
            <a:avLst/>
          </a:prstGeom>
        </p:spPr>
      </p:pic>
      <p:pic>
        <p:nvPicPr>
          <p:cNvPr id="16" name="Picture 15">
            <a:extLst>
              <a:ext uri="{FF2B5EF4-FFF2-40B4-BE49-F238E27FC236}">
                <a16:creationId xmlns:a16="http://schemas.microsoft.com/office/drawing/2014/main" id="{C76F65B6-AD17-4459-AAAA-C1742C81A7F2}"/>
              </a:ext>
            </a:extLst>
          </p:cNvPr>
          <p:cNvPicPr>
            <a:picLocks noChangeAspect="1"/>
          </p:cNvPicPr>
          <p:nvPr/>
        </p:nvPicPr>
        <p:blipFill>
          <a:blip r:embed="rId12"/>
          <a:stretch>
            <a:fillRect/>
          </a:stretch>
        </p:blipFill>
        <p:spPr>
          <a:xfrm>
            <a:off x="1717389" y="5091456"/>
            <a:ext cx="2590800" cy="1762125"/>
          </a:xfrm>
          <a:prstGeom prst="rect">
            <a:avLst/>
          </a:prstGeom>
        </p:spPr>
      </p:pic>
      <p:pic>
        <p:nvPicPr>
          <p:cNvPr id="17" name="Picture 16">
            <a:extLst>
              <a:ext uri="{FF2B5EF4-FFF2-40B4-BE49-F238E27FC236}">
                <a16:creationId xmlns:a16="http://schemas.microsoft.com/office/drawing/2014/main" id="{E1EC6AA3-829C-4EA0-BA10-303535ED4537}"/>
              </a:ext>
            </a:extLst>
          </p:cNvPr>
          <p:cNvPicPr>
            <a:picLocks noChangeAspect="1"/>
          </p:cNvPicPr>
          <p:nvPr/>
        </p:nvPicPr>
        <p:blipFill>
          <a:blip r:embed="rId13"/>
          <a:stretch>
            <a:fillRect/>
          </a:stretch>
        </p:blipFill>
        <p:spPr>
          <a:xfrm>
            <a:off x="10553851" y="2885813"/>
            <a:ext cx="1638149" cy="2557333"/>
          </a:xfrm>
          <a:prstGeom prst="rect">
            <a:avLst/>
          </a:prstGeom>
        </p:spPr>
      </p:pic>
      <p:pic>
        <p:nvPicPr>
          <p:cNvPr id="18" name="Picture 17">
            <a:extLst>
              <a:ext uri="{FF2B5EF4-FFF2-40B4-BE49-F238E27FC236}">
                <a16:creationId xmlns:a16="http://schemas.microsoft.com/office/drawing/2014/main" id="{31C25D65-BC10-4729-B7EF-B9286AE93072}"/>
              </a:ext>
            </a:extLst>
          </p:cNvPr>
          <p:cNvPicPr>
            <a:picLocks noChangeAspect="1"/>
          </p:cNvPicPr>
          <p:nvPr/>
        </p:nvPicPr>
        <p:blipFill>
          <a:blip r:embed="rId14"/>
          <a:stretch>
            <a:fillRect/>
          </a:stretch>
        </p:blipFill>
        <p:spPr>
          <a:xfrm>
            <a:off x="4068663" y="5268286"/>
            <a:ext cx="2347006" cy="1561826"/>
          </a:xfrm>
          <a:prstGeom prst="rect">
            <a:avLst/>
          </a:prstGeom>
        </p:spPr>
      </p:pic>
      <p:pic>
        <p:nvPicPr>
          <p:cNvPr id="19" name="Picture 18">
            <a:extLst>
              <a:ext uri="{FF2B5EF4-FFF2-40B4-BE49-F238E27FC236}">
                <a16:creationId xmlns:a16="http://schemas.microsoft.com/office/drawing/2014/main" id="{1E3A11D4-3642-4AA6-878C-4916D317EB5F}"/>
              </a:ext>
            </a:extLst>
          </p:cNvPr>
          <p:cNvPicPr>
            <a:picLocks noChangeAspect="1"/>
          </p:cNvPicPr>
          <p:nvPr/>
        </p:nvPicPr>
        <p:blipFill>
          <a:blip r:embed="rId15"/>
          <a:stretch>
            <a:fillRect/>
          </a:stretch>
        </p:blipFill>
        <p:spPr>
          <a:xfrm>
            <a:off x="6145159" y="2851162"/>
            <a:ext cx="1182385" cy="1177130"/>
          </a:xfrm>
          <a:prstGeom prst="rect">
            <a:avLst/>
          </a:prstGeom>
        </p:spPr>
      </p:pic>
      <p:pic>
        <p:nvPicPr>
          <p:cNvPr id="20" name="Picture 19">
            <a:extLst>
              <a:ext uri="{FF2B5EF4-FFF2-40B4-BE49-F238E27FC236}">
                <a16:creationId xmlns:a16="http://schemas.microsoft.com/office/drawing/2014/main" id="{D511393F-A991-4299-BF70-E5D18A1CE1D3}"/>
              </a:ext>
            </a:extLst>
          </p:cNvPr>
          <p:cNvPicPr>
            <a:picLocks noChangeAspect="1"/>
          </p:cNvPicPr>
          <p:nvPr/>
        </p:nvPicPr>
        <p:blipFill>
          <a:blip r:embed="rId16"/>
          <a:stretch>
            <a:fillRect/>
          </a:stretch>
        </p:blipFill>
        <p:spPr>
          <a:xfrm>
            <a:off x="6251553" y="1826027"/>
            <a:ext cx="989750" cy="1177130"/>
          </a:xfrm>
          <a:prstGeom prst="rect">
            <a:avLst/>
          </a:prstGeom>
        </p:spPr>
      </p:pic>
      <p:pic>
        <p:nvPicPr>
          <p:cNvPr id="21" name="Picture 20">
            <a:extLst>
              <a:ext uri="{FF2B5EF4-FFF2-40B4-BE49-F238E27FC236}">
                <a16:creationId xmlns:a16="http://schemas.microsoft.com/office/drawing/2014/main" id="{CE13FCC7-9AE4-4C6A-8A55-A145B0ED36A7}"/>
              </a:ext>
            </a:extLst>
          </p:cNvPr>
          <p:cNvPicPr>
            <a:picLocks noChangeAspect="1"/>
          </p:cNvPicPr>
          <p:nvPr/>
        </p:nvPicPr>
        <p:blipFill>
          <a:blip r:embed="rId17"/>
          <a:stretch>
            <a:fillRect/>
          </a:stretch>
        </p:blipFill>
        <p:spPr>
          <a:xfrm>
            <a:off x="1549269" y="4262046"/>
            <a:ext cx="2095500" cy="1181100"/>
          </a:xfrm>
          <a:prstGeom prst="rect">
            <a:avLst/>
          </a:prstGeom>
        </p:spPr>
      </p:pic>
      <p:pic>
        <p:nvPicPr>
          <p:cNvPr id="22" name="Picture 21">
            <a:extLst>
              <a:ext uri="{FF2B5EF4-FFF2-40B4-BE49-F238E27FC236}">
                <a16:creationId xmlns:a16="http://schemas.microsoft.com/office/drawing/2014/main" id="{8D52166D-F775-4B16-82A8-EE0196323970}"/>
              </a:ext>
            </a:extLst>
          </p:cNvPr>
          <p:cNvPicPr>
            <a:picLocks noChangeAspect="1"/>
          </p:cNvPicPr>
          <p:nvPr/>
        </p:nvPicPr>
        <p:blipFill>
          <a:blip r:embed="rId18"/>
          <a:stretch>
            <a:fillRect/>
          </a:stretch>
        </p:blipFill>
        <p:spPr>
          <a:xfrm>
            <a:off x="9029018" y="2906036"/>
            <a:ext cx="1648445" cy="1648445"/>
          </a:xfrm>
          <a:prstGeom prst="rect">
            <a:avLst/>
          </a:prstGeom>
        </p:spPr>
      </p:pic>
    </p:spTree>
    <p:extLst>
      <p:ext uri="{BB962C8B-B14F-4D97-AF65-F5344CB8AC3E}">
        <p14:creationId xmlns:p14="http://schemas.microsoft.com/office/powerpoint/2010/main" val="168518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438249" y="1641752"/>
            <a:ext cx="4794152" cy="1323439"/>
          </a:xfrm>
        </p:spPr>
        <p:txBody>
          <a:bodyPr anchor="t">
            <a:normAutofit/>
          </a:bodyPr>
          <a:lstStyle/>
          <a:p>
            <a:r>
              <a:rPr lang="en-US" b="1" dirty="0">
                <a:solidFill>
                  <a:srgbClr val="00B0F0"/>
                </a:solidFill>
              </a:rPr>
              <a:t>The Best Definition?</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838201" y="3146400"/>
            <a:ext cx="4794152" cy="3019622"/>
          </a:xfrm>
        </p:spPr>
        <p:txBody>
          <a:bodyPr>
            <a:normAutofit/>
          </a:bodyPr>
          <a:lstStyle/>
          <a:p>
            <a:pPr marL="0" indent="0">
              <a:buNone/>
            </a:pPr>
            <a:r>
              <a:rPr lang="en-US" dirty="0">
                <a:solidFill>
                  <a:schemeClr val="bg1">
                    <a:alpha val="80000"/>
                  </a:schemeClr>
                </a:solidFill>
              </a:rPr>
              <a:t>Aristotle’s idea (and others) – That place where the flowering of your greatest (and unique) virtues, gifts, skills, and talents intersect with the needs of the world [aka family, community, patients].</a:t>
            </a:r>
          </a:p>
          <a:p>
            <a:pPr marL="0" indent="0">
              <a:spcBef>
                <a:spcPts val="0"/>
              </a:spcBef>
              <a:buNone/>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03E28122-778D-47C8-B593-CEDBE66132F2}"/>
              </a:ext>
            </a:extLst>
          </p:cNvPr>
          <p:cNvPicPr>
            <a:picLocks noChangeAspect="1"/>
          </p:cNvPicPr>
          <p:nvPr/>
        </p:nvPicPr>
        <p:blipFill rotWithShape="1">
          <a:blip r:embed="rId3"/>
          <a:srcRect r="6098"/>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2" name="Group 1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3" name="Freeform: Shape 1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62354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6657715" y="467271"/>
            <a:ext cx="4195674" cy="2052522"/>
          </a:xfrm>
        </p:spPr>
        <p:txBody>
          <a:bodyPr anchor="b">
            <a:noAutofit/>
          </a:bodyPr>
          <a:lstStyle/>
          <a:p>
            <a:r>
              <a:rPr lang="en-US" sz="4000" b="1" dirty="0">
                <a:latin typeface="+mn-lt"/>
              </a:rPr>
              <a:t>The Best Definition and You?</a:t>
            </a:r>
          </a:p>
        </p:txBody>
      </p:sp>
      <p:sp>
        <p:nvSpPr>
          <p:cNvPr id="25" name="Oval 24">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407282B-0E27-40E3-ADBD-0FC33F7BF544}"/>
              </a:ext>
            </a:extLst>
          </p:cNvPr>
          <p:cNvPicPr>
            <a:picLocks noChangeAspect="1"/>
          </p:cNvPicPr>
          <p:nvPr/>
        </p:nvPicPr>
        <p:blipFill rotWithShape="1">
          <a:blip r:embed="rId3"/>
          <a:srcRect l="1608" r="7330" b="1"/>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7"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6657715" y="2990818"/>
            <a:ext cx="4918927" cy="3559634"/>
          </a:xfrm>
        </p:spPr>
        <p:txBody>
          <a:bodyPr anchor="t">
            <a:normAutofit lnSpcReduction="10000"/>
          </a:bodyPr>
          <a:lstStyle/>
          <a:p>
            <a:pPr marL="0" indent="0">
              <a:spcBef>
                <a:spcPts val="0"/>
              </a:spcBef>
              <a:spcAft>
                <a:spcPts val="600"/>
              </a:spcAft>
              <a:buNone/>
            </a:pPr>
            <a:r>
              <a:rPr lang="en-US" sz="3200" dirty="0">
                <a:solidFill>
                  <a:schemeClr val="tx1">
                    <a:alpha val="80000"/>
                  </a:schemeClr>
                </a:solidFill>
              </a:rPr>
              <a:t>How do you match your gifts with the needs of your friends, family, clients/patients, communities, and the world?</a:t>
            </a:r>
            <a:endParaRPr lang="en-US" sz="3200" dirty="0">
              <a:solidFill>
                <a:schemeClr val="tx1">
                  <a:alpha val="80000"/>
                </a:schemeClr>
              </a:solidFill>
              <a:cs typeface="Calibri"/>
            </a:endParaRPr>
          </a:p>
          <a:p>
            <a:pPr marL="0" indent="0">
              <a:spcBef>
                <a:spcPts val="0"/>
              </a:spcBef>
              <a:spcAft>
                <a:spcPts val="600"/>
              </a:spcAft>
              <a:buNone/>
            </a:pPr>
            <a:endParaRPr lang="en-US" sz="3200" dirty="0">
              <a:solidFill>
                <a:schemeClr val="tx1">
                  <a:alpha val="80000"/>
                </a:schemeClr>
              </a:solidFill>
              <a:cs typeface="Calibri"/>
            </a:endParaRPr>
          </a:p>
          <a:p>
            <a:pPr marL="0" indent="0">
              <a:spcBef>
                <a:spcPts val="0"/>
              </a:spcBef>
              <a:spcAft>
                <a:spcPts val="600"/>
              </a:spcAft>
              <a:buNone/>
            </a:pPr>
            <a:r>
              <a:rPr lang="en-US" sz="3200" dirty="0">
                <a:solidFill>
                  <a:schemeClr val="tx1">
                    <a:alpha val="80000"/>
                  </a:schemeClr>
                </a:solidFill>
              </a:rPr>
              <a:t>JSF – Biking story</a:t>
            </a:r>
          </a:p>
        </p:txBody>
      </p:sp>
      <p:sp>
        <p:nvSpPr>
          <p:cNvPr id="31"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3"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88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5ED3100-3941-4F9A-9FAB-4A7A9B4A0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a:extLst>
              <a:ext uri="{FF2B5EF4-FFF2-40B4-BE49-F238E27FC236}">
                <a16:creationId xmlns:a16="http://schemas.microsoft.com/office/drawing/2014/main" id="{8CBEFB3C-8BDC-4A1B-94A5-A6A24CBB6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8" descr="Glasses on top of a book">
            <a:extLst>
              <a:ext uri="{FF2B5EF4-FFF2-40B4-BE49-F238E27FC236}">
                <a16:creationId xmlns:a16="http://schemas.microsoft.com/office/drawing/2014/main" id="{CA296B26-0161-D5A2-38CD-CEE7FF4F3A26}"/>
              </a:ext>
            </a:extLst>
          </p:cNvPr>
          <p:cNvPicPr>
            <a:picLocks noChangeAspect="1"/>
          </p:cNvPicPr>
          <p:nvPr/>
        </p:nvPicPr>
        <p:blipFill rotWithShape="1">
          <a:blip r:embed="rId3">
            <a:duotone>
              <a:schemeClr val="accent1">
                <a:shade val="45000"/>
                <a:satMod val="135000"/>
              </a:schemeClr>
              <a:prstClr val="white"/>
            </a:duotone>
            <a:alphaModFix amt="35000"/>
          </a:blip>
          <a:srcRect t="13324" b="1770"/>
          <a:stretch/>
        </p:blipFill>
        <p:spPr>
          <a:xfrm>
            <a:off x="305" y="10"/>
            <a:ext cx="12191695" cy="6857990"/>
          </a:xfrm>
          <a:prstGeom prst="rect">
            <a:avLst/>
          </a:prstGeom>
        </p:spPr>
      </p:pic>
      <p:sp>
        <p:nvSpPr>
          <p:cNvPr id="2" name="Title 1">
            <a:extLst>
              <a:ext uri="{FF2B5EF4-FFF2-40B4-BE49-F238E27FC236}">
                <a16:creationId xmlns:a16="http://schemas.microsoft.com/office/drawing/2014/main" id="{6EB06C1F-2A3E-49B0-B520-4B394F3758BD}"/>
              </a:ext>
            </a:extLst>
          </p:cNvPr>
          <p:cNvSpPr>
            <a:spLocks noGrp="1"/>
          </p:cNvSpPr>
          <p:nvPr>
            <p:ph type="title"/>
          </p:nvPr>
        </p:nvSpPr>
        <p:spPr>
          <a:xfrm>
            <a:off x="1188069" y="381935"/>
            <a:ext cx="5366040" cy="2344840"/>
          </a:xfrm>
        </p:spPr>
        <p:txBody>
          <a:bodyPr anchor="b">
            <a:normAutofit/>
          </a:bodyPr>
          <a:lstStyle/>
          <a:p>
            <a:r>
              <a:rPr lang="en-US" sz="6800" b="1" dirty="0"/>
              <a:t>Reflection</a:t>
            </a:r>
            <a:br>
              <a:rPr lang="en-US" sz="6800" dirty="0">
                <a:solidFill>
                  <a:srgbClr val="FFFFFF"/>
                </a:solidFill>
              </a:rPr>
            </a:br>
            <a:endParaRPr lang="en-US" sz="6800" dirty="0">
              <a:solidFill>
                <a:srgbClr val="FFFFFF"/>
              </a:solidFill>
            </a:endParaRPr>
          </a:p>
        </p:txBody>
      </p:sp>
      <p:grpSp>
        <p:nvGrpSpPr>
          <p:cNvPr id="18" name="Group 17">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4200" y="554152"/>
            <a:ext cx="574177" cy="1075866"/>
            <a:chOff x="10994200" y="554152"/>
            <a:chExt cx="574177" cy="1075866"/>
          </a:xfrm>
          <a:solidFill>
            <a:srgbClr val="FFFFFF"/>
          </a:solidFill>
        </p:grpSpPr>
        <p:sp>
          <p:nvSpPr>
            <p:cNvPr id="19"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23" name="Straight Connector 2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0394"/>
            <a:ext cx="0" cy="3238728"/>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91716DCB-8079-4EE7-ACE2-DD92D85A32C3}"/>
              </a:ext>
            </a:extLst>
          </p:cNvPr>
          <p:cNvSpPr>
            <a:spLocks noGrp="1"/>
          </p:cNvSpPr>
          <p:nvPr>
            <p:ph idx="1"/>
          </p:nvPr>
        </p:nvSpPr>
        <p:spPr>
          <a:xfrm>
            <a:off x="2875227" y="2634343"/>
            <a:ext cx="8754577" cy="4214779"/>
          </a:xfrm>
        </p:spPr>
        <p:txBody>
          <a:bodyPr anchor="t">
            <a:normAutofit/>
          </a:bodyPr>
          <a:lstStyle/>
          <a:p>
            <a:pPr marL="0" indent="0">
              <a:buNone/>
            </a:pPr>
            <a:r>
              <a:rPr lang="en-US" sz="4000" b="1" dirty="0"/>
              <a:t>In your mind: </a:t>
            </a:r>
            <a:endParaRPr lang="en-US" sz="4000" b="1" dirty="0">
              <a:cs typeface="Calibri"/>
            </a:endParaRPr>
          </a:p>
          <a:p>
            <a:r>
              <a:rPr lang="en-US" sz="3200" b="1" dirty="0"/>
              <a:t>Think of a nice story of the manifestation of your unique strengths (gifts, skills, talents, virtues) coming out in your interactions with others . . .</a:t>
            </a:r>
          </a:p>
          <a:p>
            <a:r>
              <a:rPr lang="en-US" sz="3200" b="1" dirty="0"/>
              <a:t>Pair and share (5 min)</a:t>
            </a:r>
          </a:p>
          <a:p>
            <a:r>
              <a:rPr lang="en-US" sz="3200" b="1" dirty="0">
                <a:cs typeface="Calibri"/>
              </a:rPr>
              <a:t>This can feel awkward . . . but, we’d love to hear a couple stories</a:t>
            </a:r>
            <a:endParaRPr lang="en-US" sz="1700" b="1" dirty="0"/>
          </a:p>
        </p:txBody>
      </p:sp>
    </p:spTree>
    <p:extLst>
      <p:ext uri="{BB962C8B-B14F-4D97-AF65-F5344CB8AC3E}">
        <p14:creationId xmlns:p14="http://schemas.microsoft.com/office/powerpoint/2010/main" val="1566212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1451579" y="533400"/>
            <a:ext cx="9603275" cy="1253067"/>
          </a:xfrm>
        </p:spPr>
        <p:txBody>
          <a:bodyPr>
            <a:normAutofit/>
          </a:bodyPr>
          <a:lstStyle/>
          <a:p>
            <a:r>
              <a:rPr lang="en-US" sz="5400" b="1" dirty="0">
                <a:solidFill>
                  <a:srgbClr val="FFC000"/>
                </a:solidFill>
              </a:rPr>
              <a:t>Why Push </a:t>
            </a:r>
            <a:r>
              <a:rPr lang="en-US" sz="5400" b="1" dirty="0" err="1">
                <a:solidFill>
                  <a:srgbClr val="FFC000"/>
                </a:solidFill>
              </a:rPr>
              <a:t>Eudaimonic</a:t>
            </a:r>
            <a:r>
              <a:rPr lang="en-US" sz="5400" b="1" dirty="0">
                <a:solidFill>
                  <a:srgbClr val="FFC000"/>
                </a:solidFill>
              </a:rPr>
              <a:t> Happiness?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1137146" y="1959429"/>
            <a:ext cx="9750838" cy="4695371"/>
          </a:xfrm>
        </p:spPr>
        <p:txBody>
          <a:bodyPr>
            <a:normAutofit/>
          </a:bodyPr>
          <a:lstStyle/>
          <a:p>
            <a:r>
              <a:rPr lang="en-US" sz="3600" dirty="0"/>
              <a:t>In the beginning, psychology spent 100+ years mostly studying: </a:t>
            </a:r>
            <a:r>
              <a:rPr lang="en-US" sz="3600" dirty="0">
                <a:solidFill>
                  <a:srgbClr val="FFC000"/>
                </a:solidFill>
              </a:rPr>
              <a:t>What’s WRONG with YOU</a:t>
            </a:r>
            <a:r>
              <a:rPr lang="en-US" sz="3600" dirty="0"/>
              <a:t>? </a:t>
            </a:r>
          </a:p>
          <a:p>
            <a:pPr lvl="1"/>
            <a:r>
              <a:rPr lang="en-US" sz="3200" dirty="0"/>
              <a:t>Psychopathology and mental disorders</a:t>
            </a:r>
          </a:p>
          <a:p>
            <a:pPr lvl="1"/>
            <a:r>
              <a:rPr lang="en-US" sz="3200" dirty="0"/>
              <a:t>Anxiety, depression, suicide, OCD, ADHD, ODD, PTSD, etc.</a:t>
            </a:r>
          </a:p>
          <a:p>
            <a:pPr lvl="1"/>
            <a:r>
              <a:rPr lang="en-US" sz="3200" dirty="0"/>
              <a:t>Freud: “Neurotic misery” to “common unhappiness”</a:t>
            </a:r>
          </a:p>
          <a:p>
            <a:pPr lvl="1"/>
            <a:r>
              <a:rPr lang="en-US" sz="3200" dirty="0"/>
              <a:t>Goals: Help people – just like you – </a:t>
            </a:r>
            <a:r>
              <a:rPr lang="en-US" sz="3200" dirty="0">
                <a:solidFill>
                  <a:srgbClr val="FFC000"/>
                </a:solidFill>
              </a:rPr>
              <a:t>become more aware of problems</a:t>
            </a:r>
            <a:r>
              <a:rPr lang="en-US" sz="3200" dirty="0"/>
              <a:t> and then struggle in their efforts to fix them</a:t>
            </a:r>
          </a:p>
          <a:p>
            <a:pPr marL="0" indent="0">
              <a:buNone/>
            </a:pPr>
            <a:endParaRPr lang="en-US" dirty="0"/>
          </a:p>
        </p:txBody>
      </p:sp>
    </p:spTree>
    <p:extLst>
      <p:ext uri="{BB962C8B-B14F-4D97-AF65-F5344CB8AC3E}">
        <p14:creationId xmlns:p14="http://schemas.microsoft.com/office/powerpoint/2010/main" val="314644828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419450" y="452718"/>
            <a:ext cx="7553373" cy="1400530"/>
          </a:xfrm>
        </p:spPr>
        <p:txBody>
          <a:bodyPr>
            <a:noAutofit/>
          </a:bodyPr>
          <a:lstStyle/>
          <a:p>
            <a:r>
              <a:rPr lang="en-US" sz="4400" b="1" dirty="0">
                <a:solidFill>
                  <a:srgbClr val="FFC000"/>
                </a:solidFill>
                <a:latin typeface="Calibri" panose="020F0502020204030204" pitchFamily="34" charset="0"/>
                <a:ea typeface="Calibri" panose="020F0502020204030204" pitchFamily="34" charset="0"/>
                <a:cs typeface="Calibri" panose="020F0502020204030204" pitchFamily="34" charset="0"/>
              </a:rPr>
              <a:t>#3 – We’re Not Good at Predicting Suicide</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360726" y="2650921"/>
            <a:ext cx="9546672" cy="4051883"/>
          </a:xfrm>
        </p:spPr>
        <p:txBody>
          <a:bodyPr>
            <a:noAutofit/>
          </a:bodyPr>
          <a:lstStyle/>
          <a:p>
            <a:pPr>
              <a:spcAft>
                <a:spcPts val="1200"/>
              </a:spcAft>
            </a:pPr>
            <a:r>
              <a:rPr lang="en-US" sz="2800" dirty="0"/>
              <a:t>Imagine yourself at </a:t>
            </a:r>
            <a:r>
              <a:rPr lang="en-US" sz="2800" b="1" dirty="0">
                <a:solidFill>
                  <a:srgbClr val="FFC000"/>
                </a:solidFill>
              </a:rPr>
              <a:t>Washington Grizzly Stadium </a:t>
            </a:r>
            <a:r>
              <a:rPr lang="en-US" sz="2800" dirty="0"/>
              <a:t>on January 1 – Capacity 25K</a:t>
            </a:r>
          </a:p>
          <a:p>
            <a:pPr>
              <a:spcAft>
                <a:spcPts val="1200"/>
              </a:spcAft>
            </a:pPr>
            <a:r>
              <a:rPr lang="en-US" sz="2800" dirty="0"/>
              <a:t>It’s filled with Montana teenagers</a:t>
            </a:r>
          </a:p>
          <a:p>
            <a:pPr>
              <a:spcAft>
                <a:spcPts val="1200"/>
              </a:spcAft>
            </a:pPr>
            <a:r>
              <a:rPr lang="en-US" sz="2800" dirty="0"/>
              <a:t>By Dec 31, </a:t>
            </a:r>
            <a:r>
              <a:rPr lang="en-US" sz="2800" b="1" dirty="0">
                <a:solidFill>
                  <a:srgbClr val="FFC000"/>
                </a:solidFill>
              </a:rPr>
              <a:t>6-8 of those 25K teenagers will die by suicide</a:t>
            </a:r>
            <a:r>
              <a:rPr lang="en-US" sz="2800" dirty="0"/>
              <a:t>. </a:t>
            </a:r>
          </a:p>
          <a:p>
            <a:pPr>
              <a:spcAft>
                <a:spcPts val="1200"/>
              </a:spcAft>
            </a:pPr>
            <a:r>
              <a:rPr lang="en-US" sz="2800" b="1" dirty="0">
                <a:solidFill>
                  <a:srgbClr val="FFC000"/>
                </a:solidFill>
              </a:rPr>
              <a:t>Your job</a:t>
            </a:r>
            <a:r>
              <a:rPr lang="en-US" sz="2800" dirty="0"/>
              <a:t>: Identify and intervene to prevent suicide?</a:t>
            </a:r>
          </a:p>
        </p:txBody>
      </p:sp>
      <p:pic>
        <p:nvPicPr>
          <p:cNvPr id="4" name="Picture 3">
            <a:extLst>
              <a:ext uri="{FF2B5EF4-FFF2-40B4-BE49-F238E27FC236}">
                <a16:creationId xmlns:a16="http://schemas.microsoft.com/office/drawing/2014/main" id="{0F129746-2F16-4D9A-A5E1-E095897A445A}"/>
              </a:ext>
            </a:extLst>
          </p:cNvPr>
          <p:cNvPicPr>
            <a:picLocks noChangeAspect="1"/>
          </p:cNvPicPr>
          <p:nvPr/>
        </p:nvPicPr>
        <p:blipFill>
          <a:blip r:embed="rId2"/>
          <a:stretch>
            <a:fillRect/>
          </a:stretch>
        </p:blipFill>
        <p:spPr>
          <a:xfrm>
            <a:off x="7972823" y="0"/>
            <a:ext cx="4219177" cy="2508308"/>
          </a:xfrm>
          <a:prstGeom prst="rect">
            <a:avLst/>
          </a:prstGeom>
        </p:spPr>
      </p:pic>
    </p:spTree>
    <p:extLst>
      <p:ext uri="{BB962C8B-B14F-4D97-AF65-F5344CB8AC3E}">
        <p14:creationId xmlns:p14="http://schemas.microsoft.com/office/powerpoint/2010/main" val="4244646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5400" b="1" dirty="0">
                <a:solidFill>
                  <a:srgbClr val="FFC000"/>
                </a:solidFill>
                <a:latin typeface="Calibri" panose="020F0502020204030204" pitchFamily="34" charset="0"/>
                <a:ea typeface="Calibri" panose="020F0502020204030204" pitchFamily="34" charset="0"/>
                <a:cs typeface="Calibri" panose="020F0502020204030204" pitchFamily="34" charset="0"/>
              </a:rPr>
              <a:t>Predicting Suicide II</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335560" y="2015732"/>
            <a:ext cx="8060987" cy="4389550"/>
          </a:xfrm>
        </p:spPr>
        <p:txBody>
          <a:bodyPr>
            <a:noAutofit/>
          </a:bodyPr>
          <a:lstStyle/>
          <a:p>
            <a:r>
              <a:rPr lang="en-US" sz="2800" dirty="0"/>
              <a:t>We could </a:t>
            </a:r>
            <a:r>
              <a:rPr lang="en-US" sz="2800" b="1" dirty="0">
                <a:solidFill>
                  <a:srgbClr val="FFC000"/>
                </a:solidFill>
              </a:rPr>
              <a:t>screen for </a:t>
            </a:r>
            <a:r>
              <a:rPr lang="en-US" sz="2800" dirty="0"/>
              <a:t>depression and suicidal ideation</a:t>
            </a:r>
          </a:p>
          <a:p>
            <a:endParaRPr lang="en-US" sz="1600" dirty="0"/>
          </a:p>
          <a:p>
            <a:r>
              <a:rPr lang="en-US" sz="2800" dirty="0"/>
              <a:t>With </a:t>
            </a:r>
            <a:r>
              <a:rPr lang="en-US" sz="2800" b="1" dirty="0">
                <a:solidFill>
                  <a:srgbClr val="FFC000"/>
                </a:solidFill>
              </a:rPr>
              <a:t>depression</a:t>
            </a:r>
            <a:r>
              <a:rPr lang="en-US" sz="2800" dirty="0"/>
              <a:t>, we’ll cut our number from 25K to about 10K (but </a:t>
            </a:r>
            <a:r>
              <a:rPr lang="en-US" sz="2800" b="1" dirty="0">
                <a:solidFill>
                  <a:srgbClr val="FFC000"/>
                </a:solidFill>
              </a:rPr>
              <a:t>which 6 or 8 of the 10K?</a:t>
            </a:r>
            <a:r>
              <a:rPr lang="en-US" sz="2800" dirty="0"/>
              <a:t>) </a:t>
            </a:r>
          </a:p>
          <a:p>
            <a:endParaRPr lang="en-US" sz="1600" dirty="0"/>
          </a:p>
          <a:p>
            <a:r>
              <a:rPr lang="en-US" sz="2800" dirty="0"/>
              <a:t>If we screen for </a:t>
            </a:r>
            <a:r>
              <a:rPr lang="en-US" sz="2800" b="1" dirty="0">
                <a:solidFill>
                  <a:srgbClr val="FFC000"/>
                </a:solidFill>
              </a:rPr>
              <a:t>suicidal ideation</a:t>
            </a:r>
            <a:r>
              <a:rPr lang="en-US" sz="2800" dirty="0"/>
              <a:t>, we’ll cut our numbers to about 5K (but </a:t>
            </a:r>
            <a:r>
              <a:rPr lang="en-US" sz="2800" b="1" dirty="0">
                <a:solidFill>
                  <a:srgbClr val="FFC000"/>
                </a:solidFill>
              </a:rPr>
              <a:t>which 6 or 8 of the 5K?</a:t>
            </a:r>
            <a:r>
              <a:rPr lang="en-US" sz="2800" dirty="0"/>
              <a:t>)</a:t>
            </a:r>
          </a:p>
        </p:txBody>
      </p:sp>
      <p:pic>
        <p:nvPicPr>
          <p:cNvPr id="5" name="Picture 4">
            <a:extLst>
              <a:ext uri="{FF2B5EF4-FFF2-40B4-BE49-F238E27FC236}">
                <a16:creationId xmlns:a16="http://schemas.microsoft.com/office/drawing/2014/main" id="{5F4F701B-1821-4CBE-8B73-49D24D63979F}"/>
              </a:ext>
            </a:extLst>
          </p:cNvPr>
          <p:cNvPicPr>
            <a:picLocks noChangeAspect="1"/>
          </p:cNvPicPr>
          <p:nvPr/>
        </p:nvPicPr>
        <p:blipFill>
          <a:blip r:embed="rId2"/>
          <a:stretch>
            <a:fillRect/>
          </a:stretch>
        </p:blipFill>
        <p:spPr>
          <a:xfrm>
            <a:off x="8396548" y="0"/>
            <a:ext cx="3795452" cy="2080470"/>
          </a:xfrm>
          <a:prstGeom prst="rect">
            <a:avLst/>
          </a:prstGeom>
        </p:spPr>
      </p:pic>
    </p:spTree>
    <p:extLst>
      <p:ext uri="{BB962C8B-B14F-4D97-AF65-F5344CB8AC3E}">
        <p14:creationId xmlns:p14="http://schemas.microsoft.com/office/powerpoint/2010/main" val="3215088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5400" b="1" dirty="0">
                <a:solidFill>
                  <a:srgbClr val="FFC000"/>
                </a:solidFill>
                <a:latin typeface="Calibri" panose="020F0502020204030204" pitchFamily="34" charset="0"/>
                <a:ea typeface="Calibri" panose="020F0502020204030204" pitchFamily="34" charset="0"/>
                <a:cs typeface="Calibri" panose="020F0502020204030204" pitchFamily="34" charset="0"/>
              </a:rPr>
              <a:t>Predicting Suicide III</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402672" y="2583808"/>
            <a:ext cx="9009775" cy="3821473"/>
          </a:xfrm>
        </p:spPr>
        <p:txBody>
          <a:bodyPr>
            <a:noAutofit/>
          </a:bodyPr>
          <a:lstStyle/>
          <a:p>
            <a:r>
              <a:rPr lang="en-US" sz="3200" dirty="0"/>
              <a:t>But, if we dismiss the students who screen negative, we’ll miss about </a:t>
            </a:r>
            <a:r>
              <a:rPr lang="en-US" sz="3200" b="1" dirty="0">
                <a:solidFill>
                  <a:srgbClr val="FFC000"/>
                </a:solidFill>
              </a:rPr>
              <a:t>½ of the youth who will die by suicide because they won’t report SI or depression</a:t>
            </a:r>
          </a:p>
          <a:p>
            <a:endParaRPr lang="en-US" sz="3200" dirty="0"/>
          </a:p>
          <a:p>
            <a:r>
              <a:rPr lang="en-US" sz="3200" dirty="0"/>
              <a:t>If we screen for </a:t>
            </a:r>
            <a:r>
              <a:rPr lang="en-US" sz="3200" b="1" dirty="0">
                <a:solidFill>
                  <a:srgbClr val="FFC000"/>
                </a:solidFill>
              </a:rPr>
              <a:t>so-called “Mental Illness” </a:t>
            </a:r>
            <a:r>
              <a:rPr lang="en-US" sz="3200" dirty="0"/>
              <a:t>we’ll do even worse</a:t>
            </a:r>
          </a:p>
          <a:p>
            <a:pPr marL="0" indent="0">
              <a:buNone/>
            </a:pPr>
            <a:endParaRPr lang="en-US" sz="2400" dirty="0"/>
          </a:p>
        </p:txBody>
      </p:sp>
      <p:pic>
        <p:nvPicPr>
          <p:cNvPr id="5" name="Picture 4">
            <a:extLst>
              <a:ext uri="{FF2B5EF4-FFF2-40B4-BE49-F238E27FC236}">
                <a16:creationId xmlns:a16="http://schemas.microsoft.com/office/drawing/2014/main" id="{32D06A09-8680-4F48-82D7-8D39376A23DD}"/>
              </a:ext>
            </a:extLst>
          </p:cNvPr>
          <p:cNvPicPr>
            <a:picLocks noChangeAspect="1"/>
          </p:cNvPicPr>
          <p:nvPr/>
        </p:nvPicPr>
        <p:blipFill>
          <a:blip r:embed="rId2"/>
          <a:stretch>
            <a:fillRect/>
          </a:stretch>
        </p:blipFill>
        <p:spPr>
          <a:xfrm>
            <a:off x="8388614" y="0"/>
            <a:ext cx="3803386" cy="2306972"/>
          </a:xfrm>
          <a:prstGeom prst="rect">
            <a:avLst/>
          </a:prstGeom>
        </p:spPr>
      </p:pic>
    </p:spTree>
    <p:extLst>
      <p:ext uri="{BB962C8B-B14F-4D97-AF65-F5344CB8AC3E}">
        <p14:creationId xmlns:p14="http://schemas.microsoft.com/office/powerpoint/2010/main" val="1314837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4800" dirty="0">
                <a:solidFill>
                  <a:srgbClr val="FFC000"/>
                </a:solidFill>
              </a:rPr>
              <a:t>Predicting Suicide IV</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335561" y="1610686"/>
            <a:ext cx="7259040" cy="5247314"/>
          </a:xfrm>
        </p:spPr>
        <p:txBody>
          <a:bodyPr>
            <a:noAutofit/>
          </a:bodyPr>
          <a:lstStyle/>
          <a:p>
            <a:r>
              <a:rPr lang="en-US" sz="2500" dirty="0"/>
              <a:t>“The majority of patients who die by suicide screen negative for suicidal ideation. If you are a MH professional/agency who uses decision trees that designate negative screens as ‘low risk,’ you should consider discontinuing that practice. </a:t>
            </a:r>
            <a:r>
              <a:rPr lang="en-US" sz="2500" b="1" dirty="0">
                <a:solidFill>
                  <a:srgbClr val="FFC000"/>
                </a:solidFill>
              </a:rPr>
              <a:t>This is especially applicable to clinicians-agencies that use the C-SSRS’s red/orange/yellow scoring system.</a:t>
            </a:r>
            <a:r>
              <a:rPr lang="en-US" sz="2500" b="1" dirty="0"/>
              <a:t> </a:t>
            </a:r>
            <a:r>
              <a:rPr lang="en-US" sz="2500" dirty="0"/>
              <a:t>The C-SSRS will ‘miss’ most patients who kill themselves.” [False negatives]</a:t>
            </a:r>
          </a:p>
          <a:p>
            <a:pPr lvl="1"/>
            <a:r>
              <a:rPr lang="en-US" sz="2200" b="1" dirty="0">
                <a:solidFill>
                  <a:srgbClr val="FFC000"/>
                </a:solidFill>
              </a:rPr>
              <a:t>Craig Bryan, Ph.D., Feb 7, 2024 </a:t>
            </a:r>
            <a:r>
              <a:rPr lang="en-US" sz="2200" dirty="0"/>
              <a:t>– LinkedIn post</a:t>
            </a:r>
          </a:p>
          <a:p>
            <a:endParaRPr lang="en-US" sz="2400" dirty="0"/>
          </a:p>
        </p:txBody>
      </p:sp>
      <p:pic>
        <p:nvPicPr>
          <p:cNvPr id="4" name="Picture 3">
            <a:extLst>
              <a:ext uri="{FF2B5EF4-FFF2-40B4-BE49-F238E27FC236}">
                <a16:creationId xmlns:a16="http://schemas.microsoft.com/office/drawing/2014/main" id="{AA03BEC3-60A7-45A8-8965-1BA442AC3E91}"/>
              </a:ext>
            </a:extLst>
          </p:cNvPr>
          <p:cNvPicPr>
            <a:picLocks noChangeAspect="1"/>
          </p:cNvPicPr>
          <p:nvPr/>
        </p:nvPicPr>
        <p:blipFill>
          <a:blip r:embed="rId2"/>
          <a:stretch>
            <a:fillRect/>
          </a:stretch>
        </p:blipFill>
        <p:spPr>
          <a:xfrm>
            <a:off x="7679436" y="0"/>
            <a:ext cx="4512564" cy="6858000"/>
          </a:xfrm>
          <a:prstGeom prst="rect">
            <a:avLst/>
          </a:prstGeom>
        </p:spPr>
      </p:pic>
    </p:spTree>
    <p:extLst>
      <p:ext uri="{BB962C8B-B14F-4D97-AF65-F5344CB8AC3E}">
        <p14:creationId xmlns:p14="http://schemas.microsoft.com/office/powerpoint/2010/main" val="2214629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646111" y="251670"/>
            <a:ext cx="9404723" cy="1601578"/>
          </a:xfrm>
        </p:spPr>
        <p:txBody>
          <a:bodyPr>
            <a:noAutofit/>
          </a:bodyPr>
          <a:lstStyle/>
          <a:p>
            <a:r>
              <a:rPr lang="en-US" sz="4800" dirty="0">
                <a:solidFill>
                  <a:srgbClr val="FFC000"/>
                </a:solidFill>
                <a:latin typeface="Calibri" panose="020F0502020204030204" pitchFamily="34" charset="0"/>
                <a:ea typeface="Calibri" panose="020F0502020204030204" pitchFamily="34" charset="0"/>
                <a:cs typeface="Calibri" panose="020F0502020204030204" pitchFamily="34" charset="0"/>
              </a:rPr>
              <a:t>#4 – We’re ALSO Not Good at Preventing Suicide</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848413" y="2015732"/>
            <a:ext cx="10982226" cy="4389550"/>
          </a:xfrm>
        </p:spPr>
        <p:txBody>
          <a:bodyPr>
            <a:noAutofit/>
          </a:bodyPr>
          <a:lstStyle/>
          <a:p>
            <a:r>
              <a:rPr lang="en-US" sz="2800" i="1" dirty="0"/>
              <a:t>Here’s a </a:t>
            </a:r>
            <a:r>
              <a:rPr lang="en-US" sz="2800" b="1" i="1" dirty="0">
                <a:solidFill>
                  <a:srgbClr val="FFC000"/>
                </a:solidFill>
              </a:rPr>
              <a:t>Typical</a:t>
            </a:r>
            <a:r>
              <a:rPr lang="en-US" sz="2800" i="1" dirty="0"/>
              <a:t>* Suicide Prevention Message</a:t>
            </a:r>
          </a:p>
          <a:p>
            <a:r>
              <a:rPr lang="en-US" sz="2800" i="1" dirty="0"/>
              <a:t>Suicide rates for at-risk youth can be </a:t>
            </a:r>
            <a:r>
              <a:rPr lang="en-US" sz="2800" b="1" i="1" dirty="0">
                <a:solidFill>
                  <a:srgbClr val="FFC000"/>
                </a:solidFill>
              </a:rPr>
              <a:t>substantially reduced </a:t>
            </a:r>
            <a:r>
              <a:rPr lang="en-US" sz="2800" i="1" dirty="0"/>
              <a:t>by</a:t>
            </a:r>
            <a:r>
              <a:rPr lang="en-US" sz="2800" dirty="0"/>
              <a:t>:</a:t>
            </a:r>
          </a:p>
          <a:p>
            <a:pPr lvl="1"/>
            <a:r>
              <a:rPr lang="en-US" sz="2400" b="1" dirty="0">
                <a:solidFill>
                  <a:srgbClr val="FFC000"/>
                </a:solidFill>
              </a:rPr>
              <a:t>Knowing the signs</a:t>
            </a:r>
            <a:r>
              <a:rPr lang="en-US" sz="2400" dirty="0"/>
              <a:t>. Four out of five suicide deaths are preceded by warning signs such as suicidal threats, previous suicide attempts, preoccupation or obsession with death, depression, and final arrangements. </a:t>
            </a:r>
          </a:p>
          <a:p>
            <a:pPr lvl="1"/>
            <a:endParaRPr lang="en-US" sz="2400" dirty="0"/>
          </a:p>
          <a:p>
            <a:pPr lvl="1"/>
            <a:r>
              <a:rPr lang="en-US" sz="2400" dirty="0"/>
              <a:t>*From: </a:t>
            </a:r>
            <a:r>
              <a:rPr lang="en-US" sz="2400" dirty="0">
                <a:solidFill>
                  <a:srgbClr val="FFC000"/>
                </a:solidFill>
                <a:hlinkClick r:id="rId2">
                  <a:extLst>
                    <a:ext uri="{A12FA001-AC4F-418D-AE19-62706E023703}">
                      <ahyp:hlinkClr xmlns:ahyp="http://schemas.microsoft.com/office/drawing/2018/hyperlinkcolor" val="tx"/>
                    </a:ext>
                  </a:extLst>
                </a:hlinkClick>
              </a:rPr>
              <a:t>https://www.americashealthrankings.org/explore/health-of-women-and-children/measure/teen_suicide/state/MT</a:t>
            </a:r>
            <a:r>
              <a:rPr lang="en-US" sz="2400" dirty="0">
                <a:solidFill>
                  <a:srgbClr val="FFC000"/>
                </a:solidFill>
              </a:rPr>
              <a:t> </a:t>
            </a:r>
          </a:p>
        </p:txBody>
      </p:sp>
      <p:pic>
        <p:nvPicPr>
          <p:cNvPr id="4" name="Picture 3">
            <a:extLst>
              <a:ext uri="{FF2B5EF4-FFF2-40B4-BE49-F238E27FC236}">
                <a16:creationId xmlns:a16="http://schemas.microsoft.com/office/drawing/2014/main" id="{ED4EF1B7-5DE2-4642-B941-771845DE61AD}"/>
              </a:ext>
            </a:extLst>
          </p:cNvPr>
          <p:cNvPicPr>
            <a:picLocks noChangeAspect="1"/>
          </p:cNvPicPr>
          <p:nvPr/>
        </p:nvPicPr>
        <p:blipFill>
          <a:blip r:embed="rId3"/>
          <a:stretch>
            <a:fillRect/>
          </a:stretch>
        </p:blipFill>
        <p:spPr>
          <a:xfrm>
            <a:off x="10424007" y="0"/>
            <a:ext cx="1767993" cy="1767993"/>
          </a:xfrm>
          <a:prstGeom prst="rect">
            <a:avLst/>
          </a:prstGeom>
        </p:spPr>
      </p:pic>
    </p:spTree>
    <p:extLst>
      <p:ext uri="{BB962C8B-B14F-4D97-AF65-F5344CB8AC3E}">
        <p14:creationId xmlns:p14="http://schemas.microsoft.com/office/powerpoint/2010/main" val="1376010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5400" dirty="0">
                <a:solidFill>
                  <a:srgbClr val="FFC000"/>
                </a:solidFill>
                <a:latin typeface="Calibri" panose="020F0502020204030204" pitchFamily="34" charset="0"/>
                <a:ea typeface="Calibri" panose="020F0502020204030204" pitchFamily="34" charset="0"/>
                <a:cs typeface="Calibri" panose="020F0502020204030204" pitchFamily="34" charset="0"/>
              </a:rPr>
              <a:t>Time Out for Reflection</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335560" y="1610686"/>
            <a:ext cx="7373923" cy="5247314"/>
          </a:xfrm>
        </p:spPr>
        <p:txBody>
          <a:bodyPr>
            <a:noAutofit/>
          </a:bodyPr>
          <a:lstStyle/>
          <a:p>
            <a:pPr>
              <a:spcAft>
                <a:spcPts val="1200"/>
              </a:spcAft>
            </a:pPr>
            <a:r>
              <a:rPr lang="en-US" sz="2800" dirty="0"/>
              <a:t>Why am I saying these things?</a:t>
            </a:r>
          </a:p>
          <a:p>
            <a:pPr>
              <a:spcAft>
                <a:spcPts val="1200"/>
              </a:spcAft>
            </a:pPr>
            <a:r>
              <a:rPr lang="en-US" sz="2800" dirty="0"/>
              <a:t>I think we should </a:t>
            </a:r>
            <a:r>
              <a:rPr lang="en-US" sz="2800" b="1" dirty="0">
                <a:solidFill>
                  <a:srgbClr val="FFC000"/>
                </a:solidFill>
              </a:rPr>
              <a:t>DO EVERYTHING WE CAN</a:t>
            </a:r>
            <a:r>
              <a:rPr lang="en-US" sz="2800" dirty="0"/>
              <a:t> to prevent suicide . . . AND</a:t>
            </a:r>
          </a:p>
          <a:p>
            <a:pPr>
              <a:spcAft>
                <a:spcPts val="1200"/>
              </a:spcAft>
            </a:pPr>
            <a:r>
              <a:rPr lang="en-US" sz="2800" dirty="0"/>
              <a:t>I think we should be </a:t>
            </a:r>
            <a:r>
              <a:rPr lang="en-US" sz="2800" b="1" dirty="0">
                <a:solidFill>
                  <a:srgbClr val="FFC000"/>
                </a:solidFill>
              </a:rPr>
              <a:t>REALISTIC</a:t>
            </a:r>
            <a:r>
              <a:rPr lang="en-US" sz="2800" dirty="0"/>
              <a:t> . . . </a:t>
            </a:r>
          </a:p>
          <a:p>
            <a:pPr>
              <a:spcAft>
                <a:spcPts val="1200"/>
              </a:spcAft>
            </a:pPr>
            <a:r>
              <a:rPr lang="en-US" sz="2800" dirty="0"/>
              <a:t>Because if we assume suicide is predictable and preventable . . . We will feel </a:t>
            </a:r>
            <a:r>
              <a:rPr lang="en-US" sz="2800" b="1" dirty="0">
                <a:solidFill>
                  <a:srgbClr val="FFC000"/>
                </a:solidFill>
              </a:rPr>
              <a:t>EVEN MORE GUILTY </a:t>
            </a:r>
            <a:r>
              <a:rPr lang="en-US" sz="2500" dirty="0"/>
              <a:t>when students, family, friends die by suicide</a:t>
            </a:r>
            <a:endParaRPr lang="en-US" sz="2200" dirty="0"/>
          </a:p>
          <a:p>
            <a:endParaRPr lang="en-US" sz="2400" dirty="0"/>
          </a:p>
        </p:txBody>
      </p:sp>
      <p:pic>
        <p:nvPicPr>
          <p:cNvPr id="4" name="Picture 3">
            <a:extLst>
              <a:ext uri="{FF2B5EF4-FFF2-40B4-BE49-F238E27FC236}">
                <a16:creationId xmlns:a16="http://schemas.microsoft.com/office/drawing/2014/main" id="{AA03BEC3-60A7-45A8-8965-1BA442AC3E91}"/>
              </a:ext>
            </a:extLst>
          </p:cNvPr>
          <p:cNvPicPr>
            <a:picLocks noChangeAspect="1"/>
          </p:cNvPicPr>
          <p:nvPr/>
        </p:nvPicPr>
        <p:blipFill>
          <a:blip r:embed="rId2"/>
          <a:stretch>
            <a:fillRect/>
          </a:stretch>
        </p:blipFill>
        <p:spPr>
          <a:xfrm>
            <a:off x="7679436" y="0"/>
            <a:ext cx="4512564" cy="6858000"/>
          </a:xfrm>
          <a:prstGeom prst="rect">
            <a:avLst/>
          </a:prstGeom>
        </p:spPr>
      </p:pic>
    </p:spTree>
    <p:extLst>
      <p:ext uri="{BB962C8B-B14F-4D97-AF65-F5344CB8AC3E}">
        <p14:creationId xmlns:p14="http://schemas.microsoft.com/office/powerpoint/2010/main" val="764389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848413" y="285226"/>
            <a:ext cx="9352601" cy="1568529"/>
          </a:xfrm>
        </p:spPr>
        <p:txBody>
          <a:bodyPr>
            <a:normAutofit fontScale="90000"/>
          </a:bodyPr>
          <a:lstStyle/>
          <a:p>
            <a:r>
              <a:rPr lang="en-US" sz="4800" dirty="0">
                <a:solidFill>
                  <a:srgbClr val="FFC000"/>
                </a:solidFill>
              </a:rPr>
              <a:t>#5 – Suicidal Ideation is not an Illness, Mental Disorder, Sin (or even a good predictor of suicide)</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848413" y="2944536"/>
            <a:ext cx="9654604" cy="3628238"/>
          </a:xfrm>
        </p:spPr>
        <p:txBody>
          <a:bodyPr>
            <a:noAutofit/>
          </a:bodyPr>
          <a:lstStyle/>
          <a:p>
            <a:r>
              <a:rPr lang="en-US" sz="3000" dirty="0"/>
              <a:t>Suicidal ideation is a </a:t>
            </a:r>
            <a:r>
              <a:rPr lang="en-US" sz="3000" b="1" dirty="0">
                <a:solidFill>
                  <a:srgbClr val="FFC000"/>
                </a:solidFill>
              </a:rPr>
              <a:t>natural human response </a:t>
            </a:r>
            <a:r>
              <a:rPr lang="en-US" sz="3000" dirty="0"/>
              <a:t>to disturbing, painful, stressful circumstances, over which we feel little control. </a:t>
            </a:r>
          </a:p>
          <a:p>
            <a:endParaRPr lang="en-US" sz="3000" dirty="0"/>
          </a:p>
          <a:p>
            <a:r>
              <a:rPr lang="en-US" sz="3000" dirty="0"/>
              <a:t>High rates of suicidal ideation means people are </a:t>
            </a:r>
            <a:r>
              <a:rPr lang="en-US" sz="3000" b="1" dirty="0">
                <a:solidFill>
                  <a:srgbClr val="FFC000"/>
                </a:solidFill>
              </a:rPr>
              <a:t>living lives of despair and experiencing hopelessness  </a:t>
            </a:r>
          </a:p>
        </p:txBody>
      </p:sp>
      <p:pic>
        <p:nvPicPr>
          <p:cNvPr id="4" name="Picture 3">
            <a:extLst>
              <a:ext uri="{FF2B5EF4-FFF2-40B4-BE49-F238E27FC236}">
                <a16:creationId xmlns:a16="http://schemas.microsoft.com/office/drawing/2014/main" id="{27987B3D-AEE7-4BCC-9A34-85914012D599}"/>
              </a:ext>
            </a:extLst>
          </p:cNvPr>
          <p:cNvPicPr>
            <a:picLocks noChangeAspect="1"/>
          </p:cNvPicPr>
          <p:nvPr/>
        </p:nvPicPr>
        <p:blipFill>
          <a:blip r:embed="rId2"/>
          <a:stretch>
            <a:fillRect/>
          </a:stretch>
        </p:blipFill>
        <p:spPr>
          <a:xfrm>
            <a:off x="10421922" y="0"/>
            <a:ext cx="1770077" cy="1770077"/>
          </a:xfrm>
          <a:prstGeom prst="rect">
            <a:avLst/>
          </a:prstGeom>
        </p:spPr>
      </p:pic>
    </p:spTree>
    <p:extLst>
      <p:ext uri="{BB962C8B-B14F-4D97-AF65-F5344CB8AC3E}">
        <p14:creationId xmlns:p14="http://schemas.microsoft.com/office/powerpoint/2010/main" val="2008568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4400" b="1" dirty="0">
                <a:solidFill>
                  <a:srgbClr val="FFC000"/>
                </a:solidFill>
              </a:rPr>
              <a:t>The Wickedness of the Problem</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226503" y="2015732"/>
            <a:ext cx="9756396" cy="4619960"/>
          </a:xfrm>
        </p:spPr>
        <p:txBody>
          <a:bodyPr>
            <a:noAutofit/>
          </a:bodyPr>
          <a:lstStyle/>
          <a:p>
            <a:r>
              <a:rPr lang="en-US" sz="2400" dirty="0"/>
              <a:t>From 1999-2022 we did </a:t>
            </a:r>
            <a:r>
              <a:rPr lang="en-US" sz="2400" b="1" dirty="0">
                <a:solidFill>
                  <a:srgbClr val="FFC000"/>
                </a:solidFill>
              </a:rPr>
              <a:t>more suicide prevention than ever before </a:t>
            </a:r>
            <a:r>
              <a:rPr lang="en-US" sz="2400" dirty="0"/>
              <a:t>(National Strategy, 2001; 2012; 2024).</a:t>
            </a:r>
          </a:p>
          <a:p>
            <a:endParaRPr lang="en-US" sz="2400" dirty="0"/>
          </a:p>
          <a:p>
            <a:r>
              <a:rPr lang="en-US" sz="2400" dirty="0"/>
              <a:t>And </a:t>
            </a:r>
            <a:r>
              <a:rPr lang="en-US" sz="2400" b="1" dirty="0">
                <a:solidFill>
                  <a:srgbClr val="FFC000"/>
                </a:solidFill>
              </a:rPr>
              <a:t>suicide rates went up every year except two</a:t>
            </a:r>
            <a:r>
              <a:rPr lang="en-US" sz="2400" dirty="0"/>
              <a:t>. . . Usually by 2-3% each year. </a:t>
            </a:r>
            <a:r>
              <a:rPr lang="en-US" sz="2400" b="1" dirty="0">
                <a:solidFill>
                  <a:srgbClr val="FFC000"/>
                </a:solidFill>
              </a:rPr>
              <a:t>Per capita up 40%</a:t>
            </a:r>
          </a:p>
          <a:p>
            <a:endParaRPr lang="en-US" sz="2400" dirty="0"/>
          </a:p>
          <a:p>
            <a:r>
              <a:rPr lang="en-US" sz="2400" dirty="0"/>
              <a:t>Which years did they go down? </a:t>
            </a:r>
            <a:r>
              <a:rPr lang="en-US" sz="2400" b="1" dirty="0">
                <a:solidFill>
                  <a:srgbClr val="FFC000"/>
                </a:solidFill>
              </a:rPr>
              <a:t>[2020, 2021] </a:t>
            </a:r>
            <a:r>
              <a:rPr lang="en-US" sz="2400" dirty="0"/>
              <a:t>Why did they go down? [</a:t>
            </a:r>
            <a:r>
              <a:rPr lang="en-US" sz="2400" b="1" dirty="0">
                <a:solidFill>
                  <a:srgbClr val="FFC000"/>
                </a:solidFill>
              </a:rPr>
              <a:t>Wicked Problem</a:t>
            </a:r>
            <a:r>
              <a:rPr lang="en-US" sz="2400" dirty="0"/>
              <a:t>]</a:t>
            </a:r>
          </a:p>
          <a:p>
            <a:endParaRPr lang="en-US" sz="2400" dirty="0"/>
          </a:p>
          <a:p>
            <a:r>
              <a:rPr lang="en-US" sz="2400" dirty="0"/>
              <a:t>The raw number of suicides have</a:t>
            </a:r>
            <a:r>
              <a:rPr lang="en-US" sz="2400" dirty="0">
                <a:solidFill>
                  <a:srgbClr val="FFC000"/>
                </a:solidFill>
              </a:rPr>
              <a:t> </a:t>
            </a:r>
            <a:r>
              <a:rPr lang="en-US" sz="2400" b="1" dirty="0">
                <a:solidFill>
                  <a:srgbClr val="FFC000"/>
                </a:solidFill>
              </a:rPr>
              <a:t>increased by about 60%.</a:t>
            </a:r>
          </a:p>
        </p:txBody>
      </p:sp>
      <p:pic>
        <p:nvPicPr>
          <p:cNvPr id="4" name="Picture 3">
            <a:extLst>
              <a:ext uri="{FF2B5EF4-FFF2-40B4-BE49-F238E27FC236}">
                <a16:creationId xmlns:a16="http://schemas.microsoft.com/office/drawing/2014/main" id="{C5DF9222-2FE7-4440-BC8F-8A3AD5CB99A0}"/>
              </a:ext>
            </a:extLst>
          </p:cNvPr>
          <p:cNvPicPr>
            <a:picLocks noChangeAspect="1"/>
          </p:cNvPicPr>
          <p:nvPr/>
        </p:nvPicPr>
        <p:blipFill>
          <a:blip r:embed="rId2"/>
          <a:stretch>
            <a:fillRect/>
          </a:stretch>
        </p:blipFill>
        <p:spPr>
          <a:xfrm>
            <a:off x="9469766" y="-50334"/>
            <a:ext cx="2722233" cy="2332140"/>
          </a:xfrm>
          <a:prstGeom prst="rect">
            <a:avLst/>
          </a:prstGeom>
        </p:spPr>
      </p:pic>
    </p:spTree>
    <p:extLst>
      <p:ext uri="{BB962C8B-B14F-4D97-AF65-F5344CB8AC3E}">
        <p14:creationId xmlns:p14="http://schemas.microsoft.com/office/powerpoint/2010/main" val="2843396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321734" y="452718"/>
            <a:ext cx="8545429" cy="1400530"/>
          </a:xfrm>
        </p:spPr>
        <p:txBody>
          <a:bodyPr>
            <a:noAutofit/>
          </a:bodyPr>
          <a:lstStyle/>
          <a:p>
            <a:r>
              <a:rPr lang="en-US" sz="4000" dirty="0">
                <a:solidFill>
                  <a:srgbClr val="FFC000"/>
                </a:solidFill>
                <a:latin typeface="Calibri" panose="020F0502020204030204" pitchFamily="34" charset="0"/>
                <a:ea typeface="Calibri" panose="020F0502020204030204" pitchFamily="34" charset="0"/>
                <a:cs typeface="Calibri" panose="020F0502020204030204" pitchFamily="34" charset="0"/>
              </a:rPr>
              <a:t>#6: We’re Better at Growing (+) Behaviors than Shrinking (-) Behaviors </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439024" y="2015732"/>
            <a:ext cx="7782187" cy="4842268"/>
          </a:xfrm>
        </p:spPr>
        <p:txBody>
          <a:bodyPr>
            <a:noAutofit/>
          </a:bodyPr>
          <a:lstStyle/>
          <a:p>
            <a:pPr>
              <a:spcAft>
                <a:spcPts val="1200"/>
              </a:spcAft>
            </a:pPr>
            <a:r>
              <a:rPr lang="en-US" sz="2800" dirty="0"/>
              <a:t>Negative behaviors and problems are VERY difficult to stop [</a:t>
            </a:r>
            <a:r>
              <a:rPr lang="en-US" sz="2800" b="1" dirty="0">
                <a:solidFill>
                  <a:srgbClr val="FFC000"/>
                </a:solidFill>
              </a:rPr>
              <a:t>“Just chill” “cheer up”</a:t>
            </a:r>
            <a:r>
              <a:rPr lang="en-US" sz="2800" dirty="0"/>
              <a:t>]</a:t>
            </a:r>
          </a:p>
          <a:p>
            <a:pPr>
              <a:spcAft>
                <a:spcPts val="1200"/>
              </a:spcAft>
            </a:pPr>
            <a:r>
              <a:rPr lang="en-US" sz="2800" b="1" dirty="0">
                <a:solidFill>
                  <a:srgbClr val="FFC000"/>
                </a:solidFill>
              </a:rPr>
              <a:t>Growing positive behaviors and crowding out negative behaviors</a:t>
            </a:r>
            <a:r>
              <a:rPr lang="en-US" sz="2800" dirty="0"/>
              <a:t> works better than trying to get people to stop the negative</a:t>
            </a:r>
          </a:p>
          <a:p>
            <a:pPr>
              <a:spcAft>
                <a:spcPts val="1200"/>
              </a:spcAft>
            </a:pPr>
            <a:r>
              <a:rPr lang="en-US" sz="2800" dirty="0"/>
              <a:t>And . . . </a:t>
            </a:r>
            <a:r>
              <a:rPr lang="en-US" sz="2800" b="1" dirty="0">
                <a:solidFill>
                  <a:srgbClr val="FFC000"/>
                </a:solidFill>
              </a:rPr>
              <a:t>Grief may be an exception </a:t>
            </a:r>
            <a:r>
              <a:rPr lang="en-US" sz="2800" dirty="0"/>
              <a:t>– as we go deeper, we can experience meaning and growth </a:t>
            </a:r>
          </a:p>
        </p:txBody>
      </p:sp>
      <p:pic>
        <p:nvPicPr>
          <p:cNvPr id="4" name="Picture 3">
            <a:extLst>
              <a:ext uri="{FF2B5EF4-FFF2-40B4-BE49-F238E27FC236}">
                <a16:creationId xmlns:a16="http://schemas.microsoft.com/office/drawing/2014/main" id="{51473744-91B4-4DE1-8FB0-25903D38D761}"/>
              </a:ext>
            </a:extLst>
          </p:cNvPr>
          <p:cNvPicPr>
            <a:picLocks noChangeAspect="1"/>
          </p:cNvPicPr>
          <p:nvPr/>
        </p:nvPicPr>
        <p:blipFill>
          <a:blip r:embed="rId2"/>
          <a:stretch>
            <a:fillRect/>
          </a:stretch>
        </p:blipFill>
        <p:spPr>
          <a:xfrm>
            <a:off x="8778824" y="0"/>
            <a:ext cx="3413178" cy="2659548"/>
          </a:xfrm>
          <a:prstGeom prst="rect">
            <a:avLst/>
          </a:prstGeom>
        </p:spPr>
      </p:pic>
      <p:pic>
        <p:nvPicPr>
          <p:cNvPr id="5" name="Picture 4">
            <a:extLst>
              <a:ext uri="{FF2B5EF4-FFF2-40B4-BE49-F238E27FC236}">
                <a16:creationId xmlns:a16="http://schemas.microsoft.com/office/drawing/2014/main" id="{C5E66748-F8BA-45E2-82C3-31F7F7ABDAD4}"/>
              </a:ext>
            </a:extLst>
          </p:cNvPr>
          <p:cNvPicPr>
            <a:picLocks noChangeAspect="1"/>
          </p:cNvPicPr>
          <p:nvPr/>
        </p:nvPicPr>
        <p:blipFill>
          <a:blip r:embed="rId3"/>
          <a:stretch>
            <a:fillRect/>
          </a:stretch>
        </p:blipFill>
        <p:spPr>
          <a:xfrm>
            <a:off x="8668002" y="3462266"/>
            <a:ext cx="3084974" cy="3084974"/>
          </a:xfrm>
          <a:prstGeom prst="rect">
            <a:avLst/>
          </a:prstGeom>
        </p:spPr>
      </p:pic>
    </p:spTree>
    <p:extLst>
      <p:ext uri="{BB962C8B-B14F-4D97-AF65-F5344CB8AC3E}">
        <p14:creationId xmlns:p14="http://schemas.microsoft.com/office/powerpoint/2010/main" val="3458870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2D34A-82C8-4AE5-9AFC-C618720427C7}"/>
              </a:ext>
            </a:extLst>
          </p:cNvPr>
          <p:cNvSpPr>
            <a:spLocks noGrp="1"/>
          </p:cNvSpPr>
          <p:nvPr>
            <p:ph type="title"/>
          </p:nvPr>
        </p:nvSpPr>
        <p:spPr>
          <a:xfrm>
            <a:off x="293686" y="3429000"/>
            <a:ext cx="7358971" cy="3352800"/>
          </a:xfrm>
        </p:spPr>
        <p:txBody>
          <a:bodyPr>
            <a:normAutofit fontScale="90000"/>
          </a:bodyPr>
          <a:lstStyle/>
          <a:p>
            <a:r>
              <a:rPr lang="en-US" sz="3600" b="1" dirty="0">
                <a:latin typeface="+mn-lt"/>
              </a:rPr>
              <a:t>#7  We naturally focus on WHAT’S WRONG - TIKTOK</a:t>
            </a:r>
            <a:br>
              <a:rPr lang="en-US" sz="3600" dirty="0">
                <a:latin typeface="+mn-lt"/>
              </a:rPr>
            </a:br>
            <a:br>
              <a:rPr lang="en-US" sz="3600" dirty="0">
                <a:latin typeface="+mn-lt"/>
              </a:rPr>
            </a:br>
            <a:r>
              <a:rPr lang="en-US" sz="3600" dirty="0">
                <a:latin typeface="+mn-lt"/>
              </a:rPr>
              <a:t>What’s your problem? Are you okay? Is there something wrong with your brain?</a:t>
            </a:r>
            <a:br>
              <a:rPr lang="en-US" sz="3600" dirty="0">
                <a:latin typeface="+mn-lt"/>
              </a:rPr>
            </a:br>
            <a:br>
              <a:rPr lang="en-US" sz="3600" dirty="0">
                <a:latin typeface="+mn-lt"/>
              </a:rPr>
            </a:br>
            <a:r>
              <a:rPr lang="en-US" sz="3600" dirty="0">
                <a:latin typeface="+mn-lt"/>
              </a:rPr>
              <a:t>Self-awareness is NOT just awareness of what’s wrong with us. [</a:t>
            </a:r>
            <a:r>
              <a:rPr lang="en-US" sz="3600" b="1" dirty="0">
                <a:latin typeface="+mn-lt"/>
              </a:rPr>
              <a:t>What else?</a:t>
            </a:r>
            <a:r>
              <a:rPr lang="en-US" sz="3600" dirty="0">
                <a:latin typeface="+mn-lt"/>
              </a:rPr>
              <a:t>]</a:t>
            </a:r>
            <a:br>
              <a:rPr lang="en-US" dirty="0">
                <a:latin typeface="+mn-lt"/>
              </a:rPr>
            </a:br>
            <a:endParaRPr lang="en-US" dirty="0">
              <a:latin typeface="+mn-lt"/>
            </a:endParaRPr>
          </a:p>
        </p:txBody>
      </p:sp>
      <p:pic>
        <p:nvPicPr>
          <p:cNvPr id="4" name="Online Media 3" title="Millennials Are Too Self-Aware | Zoltan Kaszas #shorts #standupcomedy #anxiety">
            <a:hlinkClick r:id="" action="ppaction://media"/>
            <a:extLst>
              <a:ext uri="{FF2B5EF4-FFF2-40B4-BE49-F238E27FC236}">
                <a16:creationId xmlns:a16="http://schemas.microsoft.com/office/drawing/2014/main" id="{5AC9896C-492B-459E-9EF4-482795486C2D}"/>
              </a:ext>
            </a:extLst>
          </p:cNvPr>
          <p:cNvPicPr>
            <a:picLocks noGrp="1" noRot="1" noChangeAspect="1"/>
          </p:cNvPicPr>
          <p:nvPr>
            <p:ph idx="1"/>
            <a:videoFile r:link="rId1"/>
          </p:nvPr>
        </p:nvPicPr>
        <p:blipFill>
          <a:blip r:embed="rId3"/>
          <a:stretch>
            <a:fillRect/>
          </a:stretch>
        </p:blipFill>
        <p:spPr>
          <a:xfrm>
            <a:off x="7870371" y="192775"/>
            <a:ext cx="4027943" cy="6511156"/>
          </a:xfrm>
          <a:prstGeom prst="rect">
            <a:avLst/>
          </a:prstGeom>
        </p:spPr>
      </p:pic>
      <p:pic>
        <p:nvPicPr>
          <p:cNvPr id="3" name="Picture 2">
            <a:extLst>
              <a:ext uri="{FF2B5EF4-FFF2-40B4-BE49-F238E27FC236}">
                <a16:creationId xmlns:a16="http://schemas.microsoft.com/office/drawing/2014/main" id="{9248B2B4-C8E0-4727-8024-FED86A69510D}"/>
              </a:ext>
            </a:extLst>
          </p:cNvPr>
          <p:cNvPicPr>
            <a:picLocks noChangeAspect="1"/>
          </p:cNvPicPr>
          <p:nvPr/>
        </p:nvPicPr>
        <p:blipFill>
          <a:blip r:embed="rId4"/>
          <a:stretch>
            <a:fillRect/>
          </a:stretch>
        </p:blipFill>
        <p:spPr>
          <a:xfrm>
            <a:off x="0" y="0"/>
            <a:ext cx="3688400" cy="2761727"/>
          </a:xfrm>
          <a:prstGeom prst="rect">
            <a:avLst/>
          </a:prstGeom>
        </p:spPr>
      </p:pic>
    </p:spTree>
    <p:extLst>
      <p:ext uri="{BB962C8B-B14F-4D97-AF65-F5344CB8AC3E}">
        <p14:creationId xmlns:p14="http://schemas.microsoft.com/office/powerpoint/2010/main" val="116366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Oval 3"/>
          <p:cNvSpPr/>
          <p:nvPr/>
        </p:nvSpPr>
        <p:spPr>
          <a:xfrm>
            <a:off x="394448" y="1416734"/>
            <a:ext cx="3124200" cy="3071481"/>
          </a:xfrm>
          <a:prstGeom prst="ellipse">
            <a:avLst/>
          </a:prstGeom>
          <a:gradFill>
            <a:gsLst>
              <a:gs pos="0">
                <a:srgbClr val="3333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Oval 4"/>
          <p:cNvSpPr/>
          <p:nvPr/>
        </p:nvSpPr>
        <p:spPr>
          <a:xfrm>
            <a:off x="4165926" y="2213245"/>
            <a:ext cx="1499378" cy="1404598"/>
          </a:xfrm>
          <a:prstGeom prst="ellipse">
            <a:avLst/>
          </a:prstGeom>
          <a:gradFill>
            <a:gsLst>
              <a:gs pos="0">
                <a:srgbClr val="FF9900">
                  <a:lumMod val="88000"/>
                  <a:lumOff val="12000"/>
                </a:srgbClr>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3" name="Slide Number Placeholder 2"/>
          <p:cNvSpPr>
            <a:spLocks noGrp="1"/>
          </p:cNvSpPr>
          <p:nvPr>
            <p:ph type="sldNum" sz="quarter" idx="12"/>
          </p:nvPr>
        </p:nvSpPr>
        <p:spPr>
          <a:xfrm>
            <a:off x="11159163" y="5379496"/>
            <a:ext cx="811019" cy="5035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813732" y="2072081"/>
            <a:ext cx="239202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D3E2F"/>
                </a:solidFill>
                <a:effectLst/>
                <a:uLnTx/>
                <a:uFillTx/>
                <a:latin typeface="Corbel" panose="020B0503020204020204"/>
                <a:ea typeface="+mn-ea"/>
                <a:cs typeface="+mn-cs"/>
              </a:rPr>
              <a:t>Problems: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D3E2F"/>
                </a:solidFill>
                <a:latin typeface="Corbel" panose="020B0503020204020204"/>
              </a:rPr>
              <a:t>Grief,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D3E2F"/>
                </a:solidFill>
                <a:effectLst/>
                <a:uLnTx/>
                <a:uFillTx/>
                <a:latin typeface="Corbel" panose="020B0503020204020204"/>
                <a:ea typeface="+mn-ea"/>
                <a:cs typeface="+mn-cs"/>
              </a:rPr>
              <a:t>Suicidality</a:t>
            </a:r>
          </a:p>
        </p:txBody>
      </p:sp>
      <p:sp>
        <p:nvSpPr>
          <p:cNvPr id="25" name="TextBox 24"/>
          <p:cNvSpPr txBox="1"/>
          <p:nvPr/>
        </p:nvSpPr>
        <p:spPr>
          <a:xfrm>
            <a:off x="4260504" y="2730878"/>
            <a:ext cx="16295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28" name="Oval 27"/>
          <p:cNvSpPr/>
          <p:nvPr/>
        </p:nvSpPr>
        <p:spPr>
          <a:xfrm>
            <a:off x="6377948" y="306270"/>
            <a:ext cx="5592234" cy="5410200"/>
          </a:xfrm>
          <a:prstGeom prst="ellipse">
            <a:avLst/>
          </a:prstGeom>
          <a:gradFill>
            <a:gsLst>
              <a:gs pos="0">
                <a:srgbClr val="FF99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9" name="TextBox 28"/>
          <p:cNvSpPr txBox="1"/>
          <p:nvPr/>
        </p:nvSpPr>
        <p:spPr>
          <a:xfrm>
            <a:off x="8043115" y="2213245"/>
            <a:ext cx="2629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30" name="TextBox 29"/>
          <p:cNvSpPr txBox="1"/>
          <p:nvPr/>
        </p:nvSpPr>
        <p:spPr>
          <a:xfrm>
            <a:off x="7537474" y="3071005"/>
            <a:ext cx="32766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3E2F"/>
                </a:solidFill>
                <a:effectLst/>
                <a:uLnTx/>
                <a:uFillTx/>
                <a:latin typeface="Corbel" panose="020B0503020204020204"/>
                <a:ea typeface="+mn-ea"/>
                <a:cs typeface="+mn-cs"/>
              </a:rPr>
              <a:t>Not just inside a person but also between and among people and within and between communities</a:t>
            </a:r>
          </a:p>
        </p:txBody>
      </p:sp>
      <p:sp>
        <p:nvSpPr>
          <p:cNvPr id="6" name="TextBox 5"/>
          <p:cNvSpPr txBox="1"/>
          <p:nvPr/>
        </p:nvSpPr>
        <p:spPr>
          <a:xfrm>
            <a:off x="990600" y="5126347"/>
            <a:ext cx="582475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Conoley</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C. W., &amp; </a:t>
            </a: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Scheel</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M.J. (2018). </a:t>
            </a:r>
            <a:r>
              <a:rPr kumimoji="0" lang="en-US" sz="1800" b="0" i="1" u="none" strike="noStrike" kern="1200" cap="none" spc="0" normalizeH="0" baseline="0" noProof="0" dirty="0">
                <a:ln>
                  <a:noFill/>
                </a:ln>
                <a:solidFill>
                  <a:prstClr val="black"/>
                </a:solidFill>
                <a:effectLst/>
                <a:uLnTx/>
                <a:uFillTx/>
                <a:latin typeface="Tw Cen MT" panose="020B0602020104020603"/>
                <a:ea typeface="+mn-ea"/>
                <a:cs typeface="+mn-cs"/>
              </a:rPr>
              <a:t>Goal focused positive psychotherapy: A strengths-based approach. Oxford University Press. </a:t>
            </a:r>
          </a:p>
        </p:txBody>
      </p:sp>
      <p:sp>
        <p:nvSpPr>
          <p:cNvPr id="7" name="TextBox 6"/>
          <p:cNvSpPr txBox="1"/>
          <p:nvPr/>
        </p:nvSpPr>
        <p:spPr>
          <a:xfrm>
            <a:off x="394448" y="59428"/>
            <a:ext cx="877961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prstClr val="white"/>
                </a:solidFill>
                <a:latin typeface="Tw Cen MT" panose="020B0602020104020603"/>
              </a:rPr>
              <a:t>P</a:t>
            </a:r>
            <a:r>
              <a:rPr kumimoji="0" lang="en-US" sz="3600" b="1" i="0" u="none" strike="noStrike" kern="1200" cap="none" spc="0" normalizeH="0" baseline="0" noProof="0" dirty="0" err="1">
                <a:ln>
                  <a:noFill/>
                </a:ln>
                <a:solidFill>
                  <a:prstClr val="white"/>
                </a:solidFill>
                <a:effectLst/>
                <a:uLnTx/>
                <a:uFillTx/>
                <a:latin typeface="Tw Cen MT" panose="020B0602020104020603"/>
                <a:ea typeface="+mn-ea"/>
                <a:cs typeface="+mn-cs"/>
              </a:rPr>
              <a:t>ositive</a:t>
            </a:r>
            <a:r>
              <a:rPr kumimoji="0" lang="en-US" sz="3600" b="1" i="0" u="none" strike="noStrike" kern="1200" cap="none" spc="0" normalizeH="0" baseline="0" noProof="0" dirty="0">
                <a:ln>
                  <a:noFill/>
                </a:ln>
                <a:solidFill>
                  <a:prstClr val="white"/>
                </a:solidFill>
                <a:effectLst/>
                <a:uLnTx/>
                <a:uFillTx/>
                <a:latin typeface="Tw Cen MT" panose="020B0602020104020603"/>
                <a:ea typeface="+mn-ea"/>
                <a:cs typeface="+mn-cs"/>
              </a:rPr>
              <a:t> Psychotherapy: </a:t>
            </a:r>
            <a:r>
              <a:rPr lang="en-US" sz="3600" b="1" dirty="0">
                <a:solidFill>
                  <a:prstClr val="white"/>
                </a:solidFill>
                <a:latin typeface="Tw Cen MT" panose="020B0602020104020603"/>
              </a:rPr>
              <a:t>What Shall We Grow? Intentionality is Required</a:t>
            </a:r>
            <a:endParaRPr kumimoji="0" lang="en-US" sz="3600" b="1"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62662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p:bldP spid="25" grpId="0"/>
      <p:bldP spid="28" grpId="0" animBg="1"/>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a:bodyPr>
          <a:lstStyle/>
          <a:p>
            <a:pPr algn="ctr"/>
            <a:r>
              <a:rPr lang="en-US" dirty="0">
                <a:solidFill>
                  <a:schemeClr val="bg1"/>
                </a:solidFill>
              </a:rPr>
              <a:t>Maybe we should focus on happiness?</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77270" y="685805"/>
            <a:ext cx="5307188" cy="6008610"/>
          </a:xfrm>
        </p:spPr>
        <p:txBody>
          <a:bodyPr>
            <a:normAutofit fontScale="92500" lnSpcReduction="10000"/>
          </a:bodyPr>
          <a:lstStyle/>
          <a:p>
            <a:r>
              <a:rPr lang="en-US" sz="3200" dirty="0">
                <a:solidFill>
                  <a:schemeClr val="bg1"/>
                </a:solidFill>
              </a:rPr>
              <a:t>Are YOU happy?</a:t>
            </a:r>
          </a:p>
          <a:p>
            <a:endParaRPr lang="en-US" sz="3200" dirty="0">
              <a:solidFill>
                <a:schemeClr val="bg1"/>
              </a:solidFill>
            </a:endParaRPr>
          </a:p>
          <a:p>
            <a:r>
              <a:rPr lang="en-US" sz="3200" dirty="0">
                <a:solidFill>
                  <a:srgbClr val="FFC000"/>
                </a:solidFill>
              </a:rPr>
              <a:t>#8</a:t>
            </a:r>
            <a:r>
              <a:rPr lang="en-US" sz="3200" dirty="0">
                <a:solidFill>
                  <a:schemeClr val="bg1"/>
                </a:solidFill>
              </a:rPr>
              <a:t> – </a:t>
            </a:r>
            <a:r>
              <a:rPr lang="en-US" sz="3200" dirty="0">
                <a:solidFill>
                  <a:srgbClr val="FFC000"/>
                </a:solidFill>
              </a:rPr>
              <a:t>Nope</a:t>
            </a:r>
            <a:r>
              <a:rPr lang="en-US" sz="3200" dirty="0">
                <a:solidFill>
                  <a:schemeClr val="bg1"/>
                </a:solidFill>
              </a:rPr>
              <a:t>. Thinking too much about whether we’re happy has a backward affect</a:t>
            </a:r>
            <a:endParaRPr lang="en-US" sz="2800" dirty="0">
              <a:solidFill>
                <a:schemeClr val="bg1"/>
              </a:solidFill>
            </a:endParaRPr>
          </a:p>
          <a:p>
            <a:pPr lvl="1"/>
            <a:endParaRPr lang="en-US" sz="2800" dirty="0">
              <a:solidFill>
                <a:schemeClr val="bg1"/>
              </a:solidFill>
            </a:endParaRPr>
          </a:p>
          <a:p>
            <a:r>
              <a:rPr lang="en-US" sz="3200" dirty="0">
                <a:solidFill>
                  <a:schemeClr val="bg1"/>
                </a:solidFill>
              </a:rPr>
              <a:t>Preoccupation with whether you’re happy will, in most cases, </a:t>
            </a:r>
            <a:r>
              <a:rPr lang="en-US" sz="3200" dirty="0">
                <a:solidFill>
                  <a:srgbClr val="FFC000"/>
                </a:solidFill>
              </a:rPr>
              <a:t>make you feel worse [</a:t>
            </a:r>
            <a:r>
              <a:rPr lang="en-US" sz="3200" dirty="0">
                <a:solidFill>
                  <a:schemeClr val="bg1"/>
                </a:solidFill>
              </a:rPr>
              <a:t>Jung’s </a:t>
            </a:r>
            <a:r>
              <a:rPr lang="en-US" sz="3200" dirty="0">
                <a:solidFill>
                  <a:srgbClr val="FFC000"/>
                </a:solidFill>
              </a:rPr>
              <a:t>Trickster]</a:t>
            </a:r>
          </a:p>
          <a:p>
            <a:endParaRPr lang="en-US" sz="3200" dirty="0">
              <a:solidFill>
                <a:srgbClr val="FFC000"/>
              </a:solidFill>
            </a:endParaRPr>
          </a:p>
          <a:p>
            <a:r>
              <a:rPr lang="en-US" sz="3200" dirty="0">
                <a:solidFill>
                  <a:schemeClr val="bg1"/>
                </a:solidFill>
              </a:rPr>
              <a:t>That’s ANOTHER reason why we’re pursuing </a:t>
            </a:r>
            <a:r>
              <a:rPr lang="en-US" sz="3200" dirty="0" err="1">
                <a:solidFill>
                  <a:srgbClr val="FFC000"/>
                </a:solidFill>
              </a:rPr>
              <a:t>eudaimonic</a:t>
            </a:r>
            <a:r>
              <a:rPr lang="en-US" sz="3200" dirty="0">
                <a:solidFill>
                  <a:srgbClr val="FFC000"/>
                </a:solidFill>
              </a:rPr>
              <a:t> happiness </a:t>
            </a:r>
          </a:p>
        </p:txBody>
      </p:sp>
    </p:spTree>
    <p:extLst>
      <p:ext uri="{BB962C8B-B14F-4D97-AF65-F5344CB8AC3E}">
        <p14:creationId xmlns:p14="http://schemas.microsoft.com/office/powerpoint/2010/main" val="2177563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226502" y="494950"/>
            <a:ext cx="5525691" cy="1182848"/>
          </a:xfrm>
        </p:spPr>
        <p:txBody>
          <a:bodyPr anchor="t">
            <a:noAutofit/>
          </a:bodyPr>
          <a:lstStyle/>
          <a:p>
            <a:r>
              <a:rPr lang="en-US" sz="4500" b="1" dirty="0">
                <a:solidFill>
                  <a:srgbClr val="FFFF00"/>
                </a:solidFill>
              </a:rPr>
              <a:t>#9: Christopher Peterson </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630315" y="2013358"/>
            <a:ext cx="4829452" cy="4522909"/>
          </a:xfrm>
        </p:spPr>
        <p:txBody>
          <a:bodyPr>
            <a:normAutofit/>
          </a:bodyPr>
          <a:lstStyle/>
          <a:p>
            <a:pPr marL="0" indent="0">
              <a:buNone/>
            </a:pPr>
            <a:endParaRPr lang="en-US" sz="3600" dirty="0">
              <a:solidFill>
                <a:srgbClr val="FFFF00">
                  <a:alpha val="80000"/>
                </a:srgbClr>
              </a:solidFill>
            </a:endParaRPr>
          </a:p>
          <a:p>
            <a:pPr marL="0" indent="0">
              <a:buNone/>
            </a:pPr>
            <a:r>
              <a:rPr lang="en-US" sz="3600" dirty="0">
                <a:solidFill>
                  <a:srgbClr val="FFFF00">
                    <a:alpha val="80000"/>
                  </a:srgbClr>
                </a:solidFill>
              </a:rPr>
              <a:t>Other People Matter </a:t>
            </a:r>
          </a:p>
          <a:p>
            <a:pPr marL="0" indent="0">
              <a:buNone/>
            </a:pPr>
            <a:endParaRPr lang="en-US" sz="3600" dirty="0">
              <a:solidFill>
                <a:srgbClr val="FFFF00">
                  <a:alpha val="80000"/>
                </a:srgbClr>
              </a:solidFill>
            </a:endParaRPr>
          </a:p>
          <a:p>
            <a:pPr marL="0" indent="0">
              <a:buNone/>
            </a:pPr>
            <a:r>
              <a:rPr lang="en-US" sz="3600" dirty="0">
                <a:solidFill>
                  <a:srgbClr val="FFFF00">
                    <a:alpha val="80000"/>
                  </a:srgbClr>
                </a:solidFill>
              </a:rPr>
              <a:t>And we are all other people to everyone else</a:t>
            </a:r>
          </a:p>
          <a:p>
            <a:pPr marL="0" indent="0">
              <a:spcBef>
                <a:spcPts val="0"/>
              </a:spcBef>
              <a:buNone/>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03E28122-778D-47C8-B593-CEDBE66132F2}"/>
              </a:ext>
            </a:extLst>
          </p:cNvPr>
          <p:cNvPicPr>
            <a:picLocks noChangeAspect="1"/>
          </p:cNvPicPr>
          <p:nvPr/>
        </p:nvPicPr>
        <p:blipFill rotWithShape="1">
          <a:blip r:embed="rId3"/>
          <a:srcRect r="6098"/>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2" name="Group 1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3" name="Freeform: Shape 1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5117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6700" y="1199625"/>
            <a:ext cx="11671300" cy="1241733"/>
          </a:xfrm>
        </p:spPr>
        <p:txBody>
          <a:bodyPr>
            <a:normAutofit fontScale="90000"/>
          </a:bodyPr>
          <a:lstStyle/>
          <a:p>
            <a:pPr algn="ctr"/>
            <a:r>
              <a:rPr lang="en-US" sz="5300" b="1" dirty="0"/>
              <a:t>#10 – The Three-Step Emotional Change Trick </a:t>
            </a:r>
            <a:br>
              <a:rPr lang="en-US" sz="5300" b="1" dirty="0"/>
            </a:br>
            <a:r>
              <a:rPr lang="en-US" sz="5300" b="1" dirty="0"/>
              <a:t>(JSF, 1997)</a:t>
            </a:r>
            <a:br>
              <a:rPr lang="en-US" b="1" dirty="0"/>
            </a:br>
            <a:br>
              <a:rPr lang="en-US" b="1" dirty="0"/>
            </a:br>
            <a:endParaRPr lang="en-US" sz="2800" b="1" dirty="0">
              <a:solidFill>
                <a:srgbClr val="00B050"/>
              </a:solidFill>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extLst>
              <p:ext uri="{D42A27DB-BD31-4B8C-83A1-F6EECF244321}">
                <p14:modId xmlns:p14="http://schemas.microsoft.com/office/powerpoint/2010/main" val="2293268799"/>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3026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86BC107-F3D2-454F-92FA-5480BA028D59}"/>
              </a:ext>
            </a:extLst>
          </p:cNvPr>
          <p:cNvSpPr>
            <a:spLocks noGrp="1"/>
          </p:cNvSpPr>
          <p:nvPr>
            <p:ph type="title"/>
          </p:nvPr>
        </p:nvSpPr>
        <p:spPr>
          <a:xfrm>
            <a:off x="389466" y="531815"/>
            <a:ext cx="11261545" cy="1120816"/>
          </a:xfrm>
        </p:spPr>
        <p:txBody>
          <a:bodyPr>
            <a:noAutofit/>
          </a:bodyPr>
          <a:lstStyle/>
          <a:p>
            <a:r>
              <a:rPr lang="en-US" sz="4400" b="1" dirty="0"/>
              <a:t>#11 – Let’s </a:t>
            </a:r>
            <a:r>
              <a:rPr lang="en-US" sz="4400" b="1" dirty="0">
                <a:solidFill>
                  <a:srgbClr val="FFC000"/>
                </a:solidFill>
              </a:rPr>
              <a:t>Really</a:t>
            </a:r>
            <a:r>
              <a:rPr lang="en-US" sz="4400" b="1" dirty="0"/>
              <a:t> Focus </a:t>
            </a:r>
            <a:br>
              <a:rPr lang="en-US" sz="4400" b="1" dirty="0"/>
            </a:br>
            <a:r>
              <a:rPr lang="en-US" sz="4400" b="1" dirty="0"/>
              <a:t>on Mental Health</a:t>
            </a:r>
          </a:p>
        </p:txBody>
      </p:sp>
      <p:sp>
        <p:nvSpPr>
          <p:cNvPr id="16" name="Text Placeholder 15">
            <a:extLst>
              <a:ext uri="{FF2B5EF4-FFF2-40B4-BE49-F238E27FC236}">
                <a16:creationId xmlns:a16="http://schemas.microsoft.com/office/drawing/2014/main" id="{ADE5BD73-AB59-4115-87A2-2074687D5DDE}"/>
              </a:ext>
            </a:extLst>
          </p:cNvPr>
          <p:cNvSpPr>
            <a:spLocks noGrp="1"/>
          </p:cNvSpPr>
          <p:nvPr>
            <p:ph type="body" sz="quarter" idx="13"/>
          </p:nvPr>
        </p:nvSpPr>
        <p:spPr>
          <a:xfrm>
            <a:off x="389467" y="1974751"/>
            <a:ext cx="4360512" cy="696910"/>
          </a:xfrm>
        </p:spPr>
        <p:txBody>
          <a:bodyPr>
            <a:normAutofit fontScale="92500"/>
          </a:bodyPr>
          <a:lstStyle/>
          <a:p>
            <a:pPr fontAlgn="auto">
              <a:spcAft>
                <a:spcPts val="0"/>
              </a:spcAft>
              <a:defRPr/>
            </a:pPr>
            <a:r>
              <a:rPr lang="en-US" altLang="en-US" sz="3200" dirty="0">
                <a:solidFill>
                  <a:srgbClr val="FFFF00"/>
                </a:solidFill>
              </a:rPr>
              <a:t>What’s Wrong with You?</a:t>
            </a:r>
          </a:p>
        </p:txBody>
      </p:sp>
      <p:sp>
        <p:nvSpPr>
          <p:cNvPr id="17" name="Text Placeholder 16">
            <a:extLst>
              <a:ext uri="{FF2B5EF4-FFF2-40B4-BE49-F238E27FC236}">
                <a16:creationId xmlns:a16="http://schemas.microsoft.com/office/drawing/2014/main" id="{5FC46E31-64CA-40E6-A0F3-DBD2B1F7604F}"/>
              </a:ext>
            </a:extLst>
          </p:cNvPr>
          <p:cNvSpPr>
            <a:spLocks noGrp="1"/>
          </p:cNvSpPr>
          <p:nvPr>
            <p:ph type="body" sz="quarter" idx="14"/>
          </p:nvPr>
        </p:nvSpPr>
        <p:spPr>
          <a:xfrm>
            <a:off x="304800" y="2796466"/>
            <a:ext cx="3208867" cy="3529719"/>
          </a:xfrm>
        </p:spPr>
        <p:txBody>
          <a:bodyPr>
            <a:noAutofit/>
          </a:bodyPr>
          <a:lstStyle/>
          <a:p>
            <a:r>
              <a:rPr lang="en-US" sz="2800" dirty="0"/>
              <a:t>Diagnosis</a:t>
            </a:r>
          </a:p>
          <a:p>
            <a:r>
              <a:rPr lang="en-US" sz="2800" dirty="0"/>
              <a:t>Go deep</a:t>
            </a:r>
          </a:p>
          <a:p>
            <a:r>
              <a:rPr lang="en-US" sz="2800" dirty="0"/>
              <a:t>Deal with pain, trauma, social injustice</a:t>
            </a:r>
          </a:p>
        </p:txBody>
      </p:sp>
      <p:sp>
        <p:nvSpPr>
          <p:cNvPr id="18" name="Text Placeholder 17">
            <a:extLst>
              <a:ext uri="{FF2B5EF4-FFF2-40B4-BE49-F238E27FC236}">
                <a16:creationId xmlns:a16="http://schemas.microsoft.com/office/drawing/2014/main" id="{3C06D90C-4BCD-4533-9ADB-CE7DF843C69B}"/>
              </a:ext>
            </a:extLst>
          </p:cNvPr>
          <p:cNvSpPr>
            <a:spLocks noGrp="1"/>
          </p:cNvSpPr>
          <p:nvPr>
            <p:ph type="body" sz="quarter" idx="15"/>
          </p:nvPr>
        </p:nvSpPr>
        <p:spPr>
          <a:xfrm>
            <a:off x="7595611" y="1974751"/>
            <a:ext cx="4206922" cy="696910"/>
          </a:xfrm>
        </p:spPr>
        <p:txBody>
          <a:bodyPr>
            <a:normAutofit/>
          </a:bodyPr>
          <a:lstStyle/>
          <a:p>
            <a:pPr fontAlgn="auto">
              <a:spcAft>
                <a:spcPts val="0"/>
              </a:spcAft>
              <a:defRPr/>
            </a:pPr>
            <a:r>
              <a:rPr lang="en-US" altLang="en-US" sz="3200" dirty="0">
                <a:solidFill>
                  <a:srgbClr val="FFFF00"/>
                </a:solidFill>
              </a:rPr>
              <a:t>What’s Right with You?</a:t>
            </a:r>
          </a:p>
        </p:txBody>
      </p:sp>
      <p:sp>
        <p:nvSpPr>
          <p:cNvPr id="19" name="Text Placeholder 18">
            <a:extLst>
              <a:ext uri="{FF2B5EF4-FFF2-40B4-BE49-F238E27FC236}">
                <a16:creationId xmlns:a16="http://schemas.microsoft.com/office/drawing/2014/main" id="{BA5989D9-68CB-40BC-B42D-2BB8F5BE2A9A}"/>
              </a:ext>
            </a:extLst>
          </p:cNvPr>
          <p:cNvSpPr>
            <a:spLocks noGrp="1"/>
          </p:cNvSpPr>
          <p:nvPr>
            <p:ph type="body" sz="quarter" idx="16"/>
          </p:nvPr>
        </p:nvSpPr>
        <p:spPr>
          <a:xfrm>
            <a:off x="8500534" y="2671626"/>
            <a:ext cx="3386666" cy="3654559"/>
          </a:xfrm>
        </p:spPr>
        <p:txBody>
          <a:bodyPr>
            <a:normAutofit lnSpcReduction="10000"/>
          </a:bodyPr>
          <a:lstStyle/>
          <a:p>
            <a:r>
              <a:rPr lang="en-US" sz="2400" dirty="0"/>
              <a:t>Focus on strengths</a:t>
            </a:r>
          </a:p>
          <a:p>
            <a:r>
              <a:rPr lang="en-US" sz="2400" dirty="0"/>
              <a:t>Nurture and grow skills, strengths, and resources</a:t>
            </a:r>
          </a:p>
          <a:p>
            <a:r>
              <a:rPr lang="en-US" sz="2400" dirty="0"/>
              <a:t>Externalize the problems (injustice is not what’s wrong with you)</a:t>
            </a:r>
            <a:endParaRPr lang="en-US" dirty="0"/>
          </a:p>
        </p:txBody>
      </p:sp>
      <p:sp>
        <p:nvSpPr>
          <p:cNvPr id="14" name="Footer Placeholder 13">
            <a:extLst>
              <a:ext uri="{FF2B5EF4-FFF2-40B4-BE49-F238E27FC236}">
                <a16:creationId xmlns:a16="http://schemas.microsoft.com/office/drawing/2014/main" id="{2964A551-06A5-44F3-B987-EEC8FCB60D1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15" name="Slide Number Placeholder 14">
            <a:extLst>
              <a:ext uri="{FF2B5EF4-FFF2-40B4-BE49-F238E27FC236}">
                <a16:creationId xmlns:a16="http://schemas.microsoft.com/office/drawing/2014/main" id="{936CEF23-104B-4AC5-93B4-D630ACC10111}"/>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2" name="Picture 1">
            <a:extLst>
              <a:ext uri="{FF2B5EF4-FFF2-40B4-BE49-F238E27FC236}">
                <a16:creationId xmlns:a16="http://schemas.microsoft.com/office/drawing/2014/main" id="{71589046-66E4-4DCF-8E21-35CC19C2628D}"/>
              </a:ext>
            </a:extLst>
          </p:cNvPr>
          <p:cNvPicPr>
            <a:picLocks noChangeAspect="1"/>
          </p:cNvPicPr>
          <p:nvPr/>
        </p:nvPicPr>
        <p:blipFill>
          <a:blip r:embed="rId2"/>
          <a:stretch>
            <a:fillRect/>
          </a:stretch>
        </p:blipFill>
        <p:spPr>
          <a:xfrm>
            <a:off x="3308350" y="2884326"/>
            <a:ext cx="4808525" cy="3127886"/>
          </a:xfrm>
          <a:prstGeom prst="rect">
            <a:avLst/>
          </a:prstGeom>
        </p:spPr>
      </p:pic>
    </p:spTree>
    <p:extLst>
      <p:ext uri="{BB962C8B-B14F-4D97-AF65-F5344CB8AC3E}">
        <p14:creationId xmlns:p14="http://schemas.microsoft.com/office/powerpoint/2010/main" val="1151681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5872135" cy="1400530"/>
          </a:xfrm>
        </p:spPr>
        <p:txBody>
          <a:bodyPr>
            <a:normAutofit/>
          </a:bodyPr>
          <a:lstStyle/>
          <a:p>
            <a:pPr algn="ctr"/>
            <a:r>
              <a:rPr lang="en-US" sz="5400" b="1" dirty="0">
                <a:solidFill>
                  <a:schemeClr val="accent3">
                    <a:lumMod val="75000"/>
                  </a:schemeClr>
                </a:solidFill>
              </a:rPr>
              <a:t>Final Quiz</a:t>
            </a:r>
            <a:endParaRPr lang="en-US" sz="5400" dirty="0"/>
          </a:p>
        </p:txBody>
      </p:sp>
      <p:sp>
        <p:nvSpPr>
          <p:cNvPr id="3" name="Content Placeholder 2"/>
          <p:cNvSpPr>
            <a:spLocks noGrp="1"/>
          </p:cNvSpPr>
          <p:nvPr>
            <p:ph idx="1"/>
          </p:nvPr>
        </p:nvSpPr>
        <p:spPr>
          <a:xfrm>
            <a:off x="494950" y="1442906"/>
            <a:ext cx="11375471" cy="4696637"/>
          </a:xfrm>
        </p:spPr>
        <p:txBody>
          <a:bodyPr>
            <a:noAutofit/>
          </a:bodyPr>
          <a:lstStyle/>
          <a:p>
            <a:pPr marL="514350" indent="-514350">
              <a:buFont typeface="+mj-lt"/>
              <a:buAutoNum type="arabicPeriod"/>
            </a:pPr>
            <a:r>
              <a:rPr lang="en-US" sz="2400" dirty="0"/>
              <a:t>MH+ are wicked problems</a:t>
            </a:r>
          </a:p>
          <a:p>
            <a:pPr marL="514350" indent="-514350">
              <a:buFont typeface="+mj-lt"/>
              <a:buAutoNum type="arabicPeriod"/>
            </a:pPr>
            <a:r>
              <a:rPr lang="en-US" sz="2400" dirty="0"/>
              <a:t>Let’s pursue </a:t>
            </a:r>
            <a:r>
              <a:rPr lang="en-US" sz="2400" dirty="0" err="1"/>
              <a:t>eudaimonic</a:t>
            </a:r>
            <a:r>
              <a:rPr lang="en-US" sz="2400" dirty="0"/>
              <a:t> happiness</a:t>
            </a:r>
          </a:p>
          <a:p>
            <a:pPr marL="514350" indent="-514350">
              <a:buFont typeface="+mj-lt"/>
              <a:buAutoNum type="arabicPeriod"/>
            </a:pPr>
            <a:r>
              <a:rPr lang="en-US" sz="2400" dirty="0"/>
              <a:t>We’re not good at predicting suicide</a:t>
            </a:r>
          </a:p>
          <a:p>
            <a:pPr marL="514350" indent="-514350">
              <a:buFont typeface="+mj-lt"/>
              <a:buAutoNum type="arabicPeriod"/>
            </a:pPr>
            <a:r>
              <a:rPr lang="en-US" sz="2400" dirty="0"/>
              <a:t>We’re not good at preventing suicide</a:t>
            </a:r>
          </a:p>
          <a:p>
            <a:pPr marL="514350" indent="-514350">
              <a:buFont typeface="+mj-lt"/>
              <a:buAutoNum type="arabicPeriod"/>
            </a:pPr>
            <a:r>
              <a:rPr lang="en-US" sz="2400" dirty="0"/>
              <a:t>Suicidal ideation is neither an illness nor a sin [a natural response]</a:t>
            </a:r>
          </a:p>
          <a:p>
            <a:pPr marL="514350" indent="-514350">
              <a:buFont typeface="+mj-lt"/>
              <a:buAutoNum type="arabicPeriod"/>
            </a:pPr>
            <a:r>
              <a:rPr lang="en-US" sz="2400" dirty="0"/>
              <a:t>We’re better at growing positive behaviors than shrinking negative ones</a:t>
            </a:r>
          </a:p>
          <a:p>
            <a:pPr marL="514350" indent="-514350">
              <a:buFont typeface="+mj-lt"/>
              <a:buAutoNum type="arabicPeriod"/>
            </a:pPr>
            <a:r>
              <a:rPr lang="en-US" sz="2400" dirty="0"/>
              <a:t>We naturally focus on WHAT’S WRONG</a:t>
            </a:r>
          </a:p>
          <a:p>
            <a:pPr marL="514350" indent="-514350">
              <a:buFont typeface="+mj-lt"/>
              <a:buAutoNum type="arabicPeriod"/>
            </a:pPr>
            <a:r>
              <a:rPr lang="en-US" sz="2400" dirty="0"/>
              <a:t>Focusing too much on happiness backfires</a:t>
            </a:r>
          </a:p>
          <a:p>
            <a:pPr marL="514350" indent="-514350">
              <a:buFont typeface="+mj-lt"/>
              <a:buAutoNum type="arabicPeriod"/>
            </a:pPr>
            <a:r>
              <a:rPr lang="en-US" sz="2400" dirty="0"/>
              <a:t>As Chris Peterson said: “Other people matter”</a:t>
            </a:r>
          </a:p>
          <a:p>
            <a:pPr marL="514350" indent="-514350">
              <a:buFont typeface="+mj-lt"/>
              <a:buAutoNum type="arabicPeriod"/>
            </a:pPr>
            <a:r>
              <a:rPr lang="en-US" sz="2400" dirty="0"/>
              <a:t>Let’s all do the three-step emotional change trick (not toxic positivity)</a:t>
            </a:r>
          </a:p>
          <a:p>
            <a:pPr marL="514350" indent="-514350">
              <a:buFont typeface="+mj-lt"/>
              <a:buAutoNum type="arabicPeriod"/>
            </a:pPr>
            <a:r>
              <a:rPr lang="en-US" sz="2400" dirty="0"/>
              <a:t>Can we REALLY focus on mental health?</a:t>
            </a:r>
          </a:p>
        </p:txBody>
      </p:sp>
      <p:pic>
        <p:nvPicPr>
          <p:cNvPr id="4" name="Picture 3">
            <a:extLst>
              <a:ext uri="{FF2B5EF4-FFF2-40B4-BE49-F238E27FC236}">
                <a16:creationId xmlns:a16="http://schemas.microsoft.com/office/drawing/2014/main" id="{DF350DBC-5896-4DF8-884F-5711D37558EA}"/>
              </a:ext>
            </a:extLst>
          </p:cNvPr>
          <p:cNvPicPr>
            <a:picLocks noChangeAspect="1"/>
          </p:cNvPicPr>
          <p:nvPr/>
        </p:nvPicPr>
        <p:blipFill>
          <a:blip r:embed="rId2"/>
          <a:stretch>
            <a:fillRect/>
          </a:stretch>
        </p:blipFill>
        <p:spPr>
          <a:xfrm>
            <a:off x="7776594" y="0"/>
            <a:ext cx="4415406" cy="3249966"/>
          </a:xfrm>
          <a:prstGeom prst="rect">
            <a:avLst/>
          </a:prstGeom>
        </p:spPr>
      </p:pic>
    </p:spTree>
    <p:extLst>
      <p:ext uri="{BB962C8B-B14F-4D97-AF65-F5344CB8AC3E}">
        <p14:creationId xmlns:p14="http://schemas.microsoft.com/office/powerpoint/2010/main" val="1426366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4400" dirty="0">
                <a:solidFill>
                  <a:srgbClr val="FFC000"/>
                </a:solidFill>
              </a:rPr>
              <a:t>#12 – Bonus: What You Can Do </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848412" y="1711354"/>
            <a:ext cx="10057275" cy="4572000"/>
          </a:xfrm>
        </p:spPr>
        <p:txBody>
          <a:bodyPr>
            <a:noAutofit/>
          </a:bodyPr>
          <a:lstStyle/>
          <a:p>
            <a:pPr>
              <a:spcAft>
                <a:spcPts val="1200"/>
              </a:spcAft>
            </a:pPr>
            <a:r>
              <a:rPr lang="en-US" sz="3200" dirty="0"/>
              <a:t>Approach everyone with </a:t>
            </a:r>
            <a:r>
              <a:rPr lang="en-US" sz="3200" b="1" dirty="0">
                <a:solidFill>
                  <a:srgbClr val="FFC000"/>
                </a:solidFill>
              </a:rPr>
              <a:t>respect and empathy</a:t>
            </a:r>
          </a:p>
          <a:p>
            <a:pPr>
              <a:spcAft>
                <a:spcPts val="1200"/>
              </a:spcAft>
            </a:pPr>
            <a:r>
              <a:rPr lang="en-US" sz="3000" dirty="0"/>
              <a:t>Consider suicidality as an </a:t>
            </a:r>
            <a:r>
              <a:rPr lang="en-US" sz="3000" b="1" dirty="0">
                <a:solidFill>
                  <a:srgbClr val="FFC000"/>
                </a:solidFill>
              </a:rPr>
              <a:t>expression of pain</a:t>
            </a:r>
          </a:p>
          <a:p>
            <a:pPr>
              <a:spcAft>
                <a:spcPts val="1200"/>
              </a:spcAft>
            </a:pPr>
            <a:r>
              <a:rPr lang="en-US" sz="3000" dirty="0"/>
              <a:t>Emphasize </a:t>
            </a:r>
            <a:r>
              <a:rPr lang="en-US" sz="3000" b="1" dirty="0">
                <a:solidFill>
                  <a:srgbClr val="FFC000"/>
                </a:solidFill>
              </a:rPr>
              <a:t>belongingness or inclusiveness</a:t>
            </a:r>
            <a:endParaRPr lang="en-US" sz="3000" dirty="0"/>
          </a:p>
          <a:p>
            <a:pPr>
              <a:spcAft>
                <a:spcPts val="1200"/>
              </a:spcAft>
            </a:pPr>
            <a:r>
              <a:rPr lang="en-US" sz="3000" dirty="0"/>
              <a:t>Help people </a:t>
            </a:r>
            <a:r>
              <a:rPr lang="en-US" sz="3000" b="1" dirty="0">
                <a:solidFill>
                  <a:srgbClr val="FFC000"/>
                </a:solidFill>
              </a:rPr>
              <a:t>feel useful</a:t>
            </a:r>
          </a:p>
          <a:p>
            <a:r>
              <a:rPr lang="en-US" sz="3000" dirty="0"/>
              <a:t>Remember: </a:t>
            </a:r>
            <a:r>
              <a:rPr lang="en-US" sz="3000" b="1" dirty="0">
                <a:solidFill>
                  <a:srgbClr val="FFC000"/>
                </a:solidFill>
              </a:rPr>
              <a:t>Stress accumulates; opportunity ameliorates</a:t>
            </a:r>
            <a:r>
              <a:rPr lang="en-US" sz="3000" dirty="0"/>
              <a:t> (</a:t>
            </a:r>
            <a:r>
              <a:rPr lang="en-US" sz="3000" dirty="0" err="1"/>
              <a:t>Garbarino</a:t>
            </a:r>
            <a:r>
              <a:rPr lang="en-US" sz="3000" dirty="0"/>
              <a:t>, 1986) . . . Create opportunities!!</a:t>
            </a:r>
          </a:p>
          <a:p>
            <a:endParaRPr lang="en-US" sz="3000" dirty="0"/>
          </a:p>
          <a:p>
            <a:endParaRPr lang="en-US" sz="3000" dirty="0"/>
          </a:p>
          <a:p>
            <a:endParaRPr lang="en-US" sz="2800" dirty="0"/>
          </a:p>
        </p:txBody>
      </p:sp>
      <p:pic>
        <p:nvPicPr>
          <p:cNvPr id="4" name="Picture 3">
            <a:extLst>
              <a:ext uri="{FF2B5EF4-FFF2-40B4-BE49-F238E27FC236}">
                <a16:creationId xmlns:a16="http://schemas.microsoft.com/office/drawing/2014/main" id="{F8C0ADAF-572B-455F-9A96-7CD93B5E22DA}"/>
              </a:ext>
            </a:extLst>
          </p:cNvPr>
          <p:cNvPicPr>
            <a:picLocks noChangeAspect="1"/>
          </p:cNvPicPr>
          <p:nvPr/>
        </p:nvPicPr>
        <p:blipFill>
          <a:blip r:embed="rId2"/>
          <a:stretch>
            <a:fillRect/>
          </a:stretch>
        </p:blipFill>
        <p:spPr>
          <a:xfrm>
            <a:off x="9496339" y="0"/>
            <a:ext cx="2695661" cy="1797107"/>
          </a:xfrm>
          <a:prstGeom prst="rect">
            <a:avLst/>
          </a:prstGeom>
        </p:spPr>
      </p:pic>
    </p:spTree>
    <p:extLst>
      <p:ext uri="{BB962C8B-B14F-4D97-AF65-F5344CB8AC3E}">
        <p14:creationId xmlns:p14="http://schemas.microsoft.com/office/powerpoint/2010/main" val="352247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1FF9F-4411-4650-8EF9-1CC3E90BFCD8}"/>
              </a:ext>
            </a:extLst>
          </p:cNvPr>
          <p:cNvSpPr>
            <a:spLocks noGrp="1"/>
          </p:cNvSpPr>
          <p:nvPr>
            <p:ph type="title"/>
          </p:nvPr>
        </p:nvSpPr>
        <p:spPr>
          <a:xfrm>
            <a:off x="76201" y="367645"/>
            <a:ext cx="10413999" cy="1486109"/>
          </a:xfrm>
        </p:spPr>
        <p:txBody>
          <a:bodyPr>
            <a:noAutofit/>
          </a:bodyPr>
          <a:lstStyle/>
          <a:p>
            <a:r>
              <a:rPr lang="en-US" sz="4000" b="1" dirty="0">
                <a:solidFill>
                  <a:srgbClr val="FFFF00"/>
                </a:solidFill>
              </a:rPr>
              <a:t>#13 Double Bonus: Positive Distractions</a:t>
            </a:r>
          </a:p>
        </p:txBody>
      </p:sp>
      <p:sp>
        <p:nvSpPr>
          <p:cNvPr id="3" name="Content Placeholder 2">
            <a:extLst>
              <a:ext uri="{FF2B5EF4-FFF2-40B4-BE49-F238E27FC236}">
                <a16:creationId xmlns:a16="http://schemas.microsoft.com/office/drawing/2014/main" id="{1C31B7BC-6AFE-40DD-918C-248FE6E75C50}"/>
              </a:ext>
            </a:extLst>
          </p:cNvPr>
          <p:cNvSpPr>
            <a:spLocks noGrp="1"/>
          </p:cNvSpPr>
          <p:nvPr>
            <p:ph idx="1"/>
          </p:nvPr>
        </p:nvSpPr>
        <p:spPr>
          <a:xfrm>
            <a:off x="421241" y="1853754"/>
            <a:ext cx="9603276" cy="4224829"/>
          </a:xfrm>
        </p:spPr>
        <p:txBody>
          <a:bodyPr>
            <a:normAutofit lnSpcReduction="10000"/>
          </a:bodyPr>
          <a:lstStyle/>
          <a:p>
            <a:r>
              <a:rPr lang="en-US" sz="2800" dirty="0"/>
              <a:t>Life is hard</a:t>
            </a:r>
          </a:p>
          <a:p>
            <a:r>
              <a:rPr lang="en-US" sz="2800" dirty="0"/>
              <a:t>We all experience </a:t>
            </a:r>
            <a:r>
              <a:rPr lang="en-US" sz="2800" dirty="0">
                <a:solidFill>
                  <a:srgbClr val="FFFF00"/>
                </a:solidFill>
              </a:rPr>
              <a:t>common unhappiness </a:t>
            </a:r>
            <a:r>
              <a:rPr lang="en-US" sz="2800" dirty="0"/>
              <a:t>and wonder about ourselves</a:t>
            </a:r>
          </a:p>
          <a:p>
            <a:r>
              <a:rPr lang="en-US" sz="2800" dirty="0"/>
              <a:t>Emotions are a pain</a:t>
            </a:r>
            <a:r>
              <a:rPr lang="en-US" sz="2800" dirty="0">
                <a:sym typeface="Wingdings" panose="05000000000000000000" pitchFamily="2" charset="2"/>
              </a:rPr>
              <a:t>; your work is immensely stressful</a:t>
            </a:r>
          </a:p>
          <a:p>
            <a:r>
              <a:rPr lang="en-US" sz="2800" dirty="0">
                <a:sym typeface="Wingdings" panose="05000000000000000000" pitchFamily="2" charset="2"/>
              </a:rPr>
              <a:t>Sometimes, we need distractions</a:t>
            </a:r>
          </a:p>
          <a:p>
            <a:pPr lvl="1"/>
            <a:r>
              <a:rPr lang="en-US" sz="2600" dirty="0">
                <a:sym typeface="Wingdings" panose="05000000000000000000" pitchFamily="2" charset="2"/>
              </a:rPr>
              <a:t>What places? What cat videos? What . . . ?</a:t>
            </a:r>
            <a:endParaRPr lang="en-US" sz="2600" dirty="0"/>
          </a:p>
          <a:p>
            <a:pPr lvl="1"/>
            <a:r>
              <a:rPr lang="en-US" sz="2600" b="1" dirty="0">
                <a:sym typeface="Wingdings" panose="05000000000000000000" pitchFamily="2" charset="2"/>
              </a:rPr>
              <a:t>[Tommie] </a:t>
            </a:r>
            <a:r>
              <a:rPr lang="en-US" sz="2600" b="1" dirty="0">
                <a:solidFill>
                  <a:srgbClr val="FFFF00"/>
                </a:solidFill>
                <a:sym typeface="Wingdings" panose="05000000000000000000" pitchFamily="2" charset="2"/>
              </a:rPr>
              <a:t>What songs help you feel your feelings or boost your mood? </a:t>
            </a:r>
            <a:r>
              <a:rPr lang="en-US" sz="2600" dirty="0">
                <a:sym typeface="Wingdings" panose="05000000000000000000" pitchFamily="2" charset="2"/>
              </a:rPr>
              <a:t>[JSF]</a:t>
            </a:r>
          </a:p>
        </p:txBody>
      </p:sp>
      <p:pic>
        <p:nvPicPr>
          <p:cNvPr id="5" name="Picture 4">
            <a:extLst>
              <a:ext uri="{FF2B5EF4-FFF2-40B4-BE49-F238E27FC236}">
                <a16:creationId xmlns:a16="http://schemas.microsoft.com/office/drawing/2014/main" id="{A5590C8E-FB07-4507-AACA-71575FFB88C0}"/>
              </a:ext>
            </a:extLst>
          </p:cNvPr>
          <p:cNvPicPr>
            <a:picLocks noChangeAspect="1"/>
          </p:cNvPicPr>
          <p:nvPr/>
        </p:nvPicPr>
        <p:blipFill>
          <a:blip r:embed="rId2"/>
          <a:stretch>
            <a:fillRect/>
          </a:stretch>
        </p:blipFill>
        <p:spPr>
          <a:xfrm rot="5400000">
            <a:off x="10085314" y="300956"/>
            <a:ext cx="2407643" cy="1805732"/>
          </a:xfrm>
          <a:prstGeom prst="rect">
            <a:avLst/>
          </a:prstGeom>
        </p:spPr>
      </p:pic>
    </p:spTree>
    <p:extLst>
      <p:ext uri="{BB962C8B-B14F-4D97-AF65-F5344CB8AC3E}">
        <p14:creationId xmlns:p14="http://schemas.microsoft.com/office/powerpoint/2010/main" val="1319192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3CEF8-182C-4949-A1FB-22EEBFE497CC}"/>
              </a:ext>
            </a:extLst>
          </p:cNvPr>
          <p:cNvSpPr>
            <a:spLocks noGrp="1"/>
          </p:cNvSpPr>
          <p:nvPr>
            <p:ph type="ctrTitle"/>
          </p:nvPr>
        </p:nvSpPr>
        <p:spPr>
          <a:xfrm>
            <a:off x="970962" y="802298"/>
            <a:ext cx="5483927" cy="3073416"/>
          </a:xfrm>
        </p:spPr>
        <p:txBody>
          <a:bodyPr>
            <a:normAutofit fontScale="90000"/>
          </a:bodyPr>
          <a:lstStyle/>
          <a:p>
            <a:r>
              <a:rPr lang="en-US" sz="4800" dirty="0"/>
              <a:t>Thanks for listening and please take good care of yourselves</a:t>
            </a:r>
            <a:br>
              <a:rPr lang="en-US" sz="4800" dirty="0">
                <a:effectLst>
                  <a:outerShdw blurRad="38100" dist="38100" dir="2700000" algn="tl">
                    <a:srgbClr val="C0C0C0"/>
                  </a:outerShdw>
                </a:effectLst>
              </a:rPr>
            </a:br>
            <a:endParaRPr lang="en-US" sz="3200" dirty="0"/>
          </a:p>
        </p:txBody>
      </p:sp>
      <p:sp>
        <p:nvSpPr>
          <p:cNvPr id="3" name="Subtitle 2">
            <a:extLst>
              <a:ext uri="{FF2B5EF4-FFF2-40B4-BE49-F238E27FC236}">
                <a16:creationId xmlns:a16="http://schemas.microsoft.com/office/drawing/2014/main" id="{D8FE9F22-96EA-450D-BD33-1A7DAE4A90B9}"/>
              </a:ext>
            </a:extLst>
          </p:cNvPr>
          <p:cNvSpPr>
            <a:spLocks noGrp="1"/>
          </p:cNvSpPr>
          <p:nvPr>
            <p:ph type="subTitle" idx="1"/>
          </p:nvPr>
        </p:nvSpPr>
        <p:spPr>
          <a:xfrm>
            <a:off x="970962" y="3875714"/>
            <a:ext cx="6168069" cy="2827090"/>
          </a:xfrm>
        </p:spPr>
        <p:txBody>
          <a:bodyPr>
            <a:normAutofit fontScale="92500" lnSpcReduction="10000"/>
          </a:bodyPr>
          <a:lstStyle/>
          <a:p>
            <a:r>
              <a:rPr lang="en-US" altLang="en-US" dirty="0">
                <a:latin typeface="Arial" panose="020B0604020202020204" pitchFamily="34" charset="0"/>
              </a:rPr>
              <a:t>John Sommers-Flanagan, Ph.D.</a:t>
            </a:r>
          </a:p>
          <a:p>
            <a:r>
              <a:rPr lang="en-US" altLang="en-US" dirty="0">
                <a:latin typeface="Arial" panose="020B0604020202020204" pitchFamily="34" charset="0"/>
              </a:rPr>
              <a:t>Department of Counseling</a:t>
            </a:r>
          </a:p>
          <a:p>
            <a:r>
              <a:rPr lang="en-US" altLang="en-US" dirty="0">
                <a:latin typeface="Arial" panose="020B0604020202020204" pitchFamily="34" charset="0"/>
              </a:rPr>
              <a:t>University of Montana</a:t>
            </a:r>
          </a:p>
          <a:p>
            <a:r>
              <a:rPr lang="en-US" altLang="en-US" dirty="0">
                <a:latin typeface="Arial" panose="020B0604020202020204" pitchFamily="34" charset="0"/>
                <a:hlinkClick r:id="rId2"/>
              </a:rPr>
              <a:t>John.sf@mso.umt.edu</a:t>
            </a:r>
            <a:r>
              <a:rPr lang="en-US" altLang="en-US" dirty="0">
                <a:latin typeface="Arial" panose="020B0604020202020204" pitchFamily="34" charset="0"/>
              </a:rPr>
              <a:t> or </a:t>
            </a:r>
          </a:p>
          <a:p>
            <a:r>
              <a:rPr lang="en-US" altLang="en-US" dirty="0">
                <a:latin typeface="Arial" panose="020B0604020202020204" pitchFamily="34" charset="0"/>
                <a:hlinkClick r:id="rId3"/>
              </a:rPr>
              <a:t>https://johnsommersflanagan.com/</a:t>
            </a:r>
            <a:r>
              <a:rPr lang="en-US" altLang="en-US" dirty="0">
                <a:latin typeface="Arial" panose="020B0604020202020204" pitchFamily="34" charset="0"/>
              </a:rPr>
              <a:t> for resources</a:t>
            </a:r>
          </a:p>
          <a:p>
            <a:r>
              <a:rPr lang="en-US" altLang="en-US" dirty="0">
                <a:latin typeface="Arial" panose="020B0604020202020204" pitchFamily="34" charset="0"/>
              </a:rPr>
              <a:t>Montana Happiness Project for more resources</a:t>
            </a:r>
          </a:p>
          <a:p>
            <a:endParaRPr lang="en-US" altLang="en-US" dirty="0">
              <a:latin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675196CF-DFA1-4497-B87C-9EDA5A5C9882}"/>
              </a:ext>
            </a:extLst>
          </p:cNvPr>
          <p:cNvPicPr>
            <a:picLocks noChangeAspect="1"/>
          </p:cNvPicPr>
          <p:nvPr/>
        </p:nvPicPr>
        <p:blipFill>
          <a:blip r:embed="rId4"/>
          <a:stretch>
            <a:fillRect/>
          </a:stretch>
        </p:blipFill>
        <p:spPr>
          <a:xfrm>
            <a:off x="6382008" y="1"/>
            <a:ext cx="5809992" cy="4114800"/>
          </a:xfrm>
          <a:prstGeom prst="rect">
            <a:avLst/>
          </a:prstGeom>
        </p:spPr>
      </p:pic>
      <p:pic>
        <p:nvPicPr>
          <p:cNvPr id="4" name="Picture 3">
            <a:extLst>
              <a:ext uri="{FF2B5EF4-FFF2-40B4-BE49-F238E27FC236}">
                <a16:creationId xmlns:a16="http://schemas.microsoft.com/office/drawing/2014/main" id="{6ADBEB5C-0F8C-42F7-90DF-AAB2D28DACEA}"/>
              </a:ext>
            </a:extLst>
          </p:cNvPr>
          <p:cNvPicPr>
            <a:picLocks noChangeAspect="1"/>
          </p:cNvPicPr>
          <p:nvPr/>
        </p:nvPicPr>
        <p:blipFill>
          <a:blip r:embed="rId5"/>
          <a:stretch>
            <a:fillRect/>
          </a:stretch>
        </p:blipFill>
        <p:spPr>
          <a:xfrm>
            <a:off x="6924599" y="3346400"/>
            <a:ext cx="5267401" cy="3511600"/>
          </a:xfrm>
          <a:prstGeom prst="rect">
            <a:avLst/>
          </a:prstGeom>
        </p:spPr>
      </p:pic>
    </p:spTree>
    <p:extLst>
      <p:ext uri="{BB962C8B-B14F-4D97-AF65-F5344CB8AC3E}">
        <p14:creationId xmlns:p14="http://schemas.microsoft.com/office/powerpoint/2010/main" val="4222222590"/>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Galler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5.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5925</TotalTime>
  <Words>2014</Words>
  <Application>Microsoft Office PowerPoint</Application>
  <PresentationFormat>Widescreen</PresentationFormat>
  <Paragraphs>211</Paragraphs>
  <Slides>33</Slides>
  <Notes>11</Notes>
  <HiddenSlides>0</HiddenSlides>
  <MMClips>1</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33</vt:i4>
      </vt:variant>
    </vt:vector>
  </HeadingPairs>
  <TitlesOfParts>
    <vt:vector size="52" baseType="lpstr">
      <vt:lpstr>Arial</vt:lpstr>
      <vt:lpstr>Avenir Next LT Pro Light</vt:lpstr>
      <vt:lpstr>Calibri</vt:lpstr>
      <vt:lpstr>Calibri Light</vt:lpstr>
      <vt:lpstr>Century Gothic</vt:lpstr>
      <vt:lpstr>Corbel</vt:lpstr>
      <vt:lpstr>Franklin Gothic Medium</vt:lpstr>
      <vt:lpstr>Gill Sans MT</vt:lpstr>
      <vt:lpstr>Lucida Handwriting</vt:lpstr>
      <vt:lpstr>Rockwell Nova Light</vt:lpstr>
      <vt:lpstr>TW Cen MT</vt:lpstr>
      <vt:lpstr>TW Cen MT</vt:lpstr>
      <vt:lpstr>Wingdings</vt:lpstr>
      <vt:lpstr>Wingdings 3</vt:lpstr>
      <vt:lpstr>LeafVTI</vt:lpstr>
      <vt:lpstr>Ion</vt:lpstr>
      <vt:lpstr>Office Theme</vt:lpstr>
      <vt:lpstr>1_Gallery</vt:lpstr>
      <vt:lpstr>Gallery</vt:lpstr>
      <vt:lpstr>Ten Things Everyone Should Know About Mental Health, Grief, Suicide, and Happiness</vt:lpstr>
      <vt:lpstr>Gratitude</vt:lpstr>
      <vt:lpstr>First, A Word From Our Sponsors</vt:lpstr>
      <vt:lpstr>Preparation</vt:lpstr>
      <vt:lpstr>Goals</vt:lpstr>
      <vt:lpstr>#1 – Suicide, Mental Health, Grief, and Happiness are wicked problems</vt:lpstr>
      <vt:lpstr>Wicked Problems are why. . .</vt:lpstr>
      <vt:lpstr>The Ten Things   #2  Why We Should Be in Pursuit of Eudaimonia   (Not just “Happiness”)</vt:lpstr>
      <vt:lpstr>Flashback: What is the Pursuit of Happiness?</vt:lpstr>
      <vt:lpstr>PowerPoint Presentation</vt:lpstr>
      <vt:lpstr>The Best Definition?</vt:lpstr>
      <vt:lpstr>The Best Definition and You?</vt:lpstr>
      <vt:lpstr>Reflection </vt:lpstr>
      <vt:lpstr>Why Push Eudaimonic Happiness?</vt:lpstr>
      <vt:lpstr>#3 – We’re Not Good at Predicting Suicide</vt:lpstr>
      <vt:lpstr>Predicting Suicide II</vt:lpstr>
      <vt:lpstr>Predicting Suicide III</vt:lpstr>
      <vt:lpstr>Predicting Suicide IV</vt:lpstr>
      <vt:lpstr>#4 – We’re ALSO Not Good at Preventing Suicide</vt:lpstr>
      <vt:lpstr>Time Out for Reflection</vt:lpstr>
      <vt:lpstr>#5 – Suicidal Ideation is not an Illness, Mental Disorder, Sin (or even a good predictor of suicide)</vt:lpstr>
      <vt:lpstr>The Wickedness of the Problem</vt:lpstr>
      <vt:lpstr>#6: We’re Better at Growing (+) Behaviors than Shrinking (-) Behaviors </vt:lpstr>
      <vt:lpstr>#7  We naturally focus on WHAT’S WRONG - TIKTOK  What’s your problem? Are you okay? Is there something wrong with your brain?  Self-awareness is NOT just awareness of what’s wrong with us. [What else?] </vt:lpstr>
      <vt:lpstr>PowerPoint Presentation</vt:lpstr>
      <vt:lpstr>Maybe we should focus on happiness?</vt:lpstr>
      <vt:lpstr>#9: Christopher Peterson </vt:lpstr>
      <vt:lpstr>#10 – The Three-Step Emotional Change Trick  (JSF, 1997)  </vt:lpstr>
      <vt:lpstr>#11 – Let’s Really Focus  on Mental Health</vt:lpstr>
      <vt:lpstr>Final Quiz</vt:lpstr>
      <vt:lpstr>#12 – Bonus: What You Can Do </vt:lpstr>
      <vt:lpstr>#13 Double Bonus: Positive Distractions</vt:lpstr>
      <vt:lpstr>Thanks for listening and please take good care of yourselves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Behavioral Health</dc:title>
  <dc:creator>Molloy, Molly</dc:creator>
  <cp:lastModifiedBy>Sommers-Flanagan, John</cp:lastModifiedBy>
  <cp:revision>146</cp:revision>
  <dcterms:created xsi:type="dcterms:W3CDTF">2020-07-24T22:22:05Z</dcterms:created>
  <dcterms:modified xsi:type="dcterms:W3CDTF">2025-03-07T19:21:08Z</dcterms:modified>
</cp:coreProperties>
</file>