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4"/>
    <p:sldMasterId id="2147483687" r:id="rId5"/>
    <p:sldMasterId id="2147483699" r:id="rId6"/>
  </p:sldMasterIdLst>
  <p:notesMasterIdLst>
    <p:notesMasterId r:id="rId38"/>
  </p:notesMasterIdLst>
  <p:sldIdLst>
    <p:sldId id="335" r:id="rId7"/>
    <p:sldId id="351" r:id="rId8"/>
    <p:sldId id="932" r:id="rId9"/>
    <p:sldId id="621" r:id="rId10"/>
    <p:sldId id="437" r:id="rId11"/>
    <p:sldId id="927" r:id="rId12"/>
    <p:sldId id="394" r:id="rId13"/>
    <p:sldId id="395" r:id="rId14"/>
    <p:sldId id="396" r:id="rId15"/>
    <p:sldId id="933" r:id="rId16"/>
    <p:sldId id="346" r:id="rId17"/>
    <p:sldId id="356" r:id="rId18"/>
    <p:sldId id="357" r:id="rId19"/>
    <p:sldId id="358" r:id="rId20"/>
    <p:sldId id="359" r:id="rId21"/>
    <p:sldId id="360" r:id="rId22"/>
    <p:sldId id="362" r:id="rId23"/>
    <p:sldId id="363" r:id="rId24"/>
    <p:sldId id="354" r:id="rId25"/>
    <p:sldId id="364" r:id="rId26"/>
    <p:sldId id="365" r:id="rId27"/>
    <p:sldId id="366" r:id="rId28"/>
    <p:sldId id="367" r:id="rId29"/>
    <p:sldId id="368" r:id="rId30"/>
    <p:sldId id="369" r:id="rId31"/>
    <p:sldId id="370" r:id="rId32"/>
    <p:sldId id="371" r:id="rId33"/>
    <p:sldId id="936" r:id="rId34"/>
    <p:sldId id="398" r:id="rId35"/>
    <p:sldId id="931" r:id="rId36"/>
    <p:sldId id="93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72"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5575" autoAdjust="0"/>
  </p:normalViewPr>
  <p:slideViewPr>
    <p:cSldViewPr snapToGrid="0">
      <p:cViewPr varScale="1">
        <p:scale>
          <a:sx n="72" d="100"/>
          <a:sy n="72" d="100"/>
        </p:scale>
        <p:origin x="380" y="60"/>
      </p:cViewPr>
      <p:guideLst>
        <p:guide orient="horz" pos="3672"/>
        <p:guide pos="3840"/>
      </p:guideLst>
    </p:cSldViewPr>
  </p:slideViewPr>
  <p:outlineViewPr>
    <p:cViewPr>
      <p:scale>
        <a:sx n="33" d="100"/>
        <a:sy n="33" d="100"/>
      </p:scale>
      <p:origin x="0" y="-106"/>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12/3/2024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a:t>
            </a:fld>
            <a:endParaRPr lang="en-US" dirty="0"/>
          </a:p>
        </p:txBody>
      </p:sp>
    </p:spTree>
    <p:extLst>
      <p:ext uri="{BB962C8B-B14F-4D97-AF65-F5344CB8AC3E}">
        <p14:creationId xmlns:p14="http://schemas.microsoft.com/office/powerpoint/2010/main" val="3347937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4FE73A08-2BB5-4AA0-82FA-BAEBA0DDBED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863D2FEA-5B40-4112-8EA0-801780A7E0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Talk about sex loud in public</a:t>
            </a:r>
          </a:p>
        </p:txBody>
      </p:sp>
      <p:sp>
        <p:nvSpPr>
          <p:cNvPr id="26628" name="Slide Number Placeholder 3">
            <a:extLst>
              <a:ext uri="{FF2B5EF4-FFF2-40B4-BE49-F238E27FC236}">
                <a16:creationId xmlns:a16="http://schemas.microsoft.com/office/drawing/2014/main" id="{0966795A-1BCA-4862-8EC8-D87CA2C7056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C43E550-6B80-4E81-AF51-6123634202C2}" type="slidenum">
              <a:rPr lang="en-US" altLang="en-US" smtClean="0">
                <a:latin typeface="Verdana" panose="020B0604030504040204" pitchFamily="34" charset="0"/>
              </a:rPr>
              <a:pPr>
                <a:spcBef>
                  <a:spcPct val="0"/>
                </a:spcBef>
              </a:pPr>
              <a:t>4</a:t>
            </a:fld>
            <a:endParaRPr lang="en-US" altLang="en-US">
              <a:latin typeface="Verdana" panose="020B060403050404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3369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13</a:t>
            </a:fld>
            <a:endParaRPr lang="en-US" dirty="0"/>
          </a:p>
        </p:txBody>
      </p:sp>
    </p:spTree>
    <p:extLst>
      <p:ext uri="{BB962C8B-B14F-4D97-AF65-F5344CB8AC3E}">
        <p14:creationId xmlns:p14="http://schemas.microsoft.com/office/powerpoint/2010/main" val="35737449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9C7E07-3C67-C64C-8DA0-0404F6303970}" type="slidenum">
              <a:rPr lang="en-US" smtClean="0"/>
              <a:t>15</a:t>
            </a:fld>
            <a:endParaRPr lang="en-US"/>
          </a:p>
        </p:txBody>
      </p:sp>
    </p:spTree>
    <p:extLst>
      <p:ext uri="{BB962C8B-B14F-4D97-AF65-F5344CB8AC3E}">
        <p14:creationId xmlns:p14="http://schemas.microsoft.com/office/powerpoint/2010/main" val="498065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9C7E07-3C67-C64C-8DA0-0404F6303970}" type="slidenum">
              <a:rPr lang="en-US" smtClean="0"/>
              <a:t>18</a:t>
            </a:fld>
            <a:endParaRPr lang="en-US"/>
          </a:p>
        </p:txBody>
      </p:sp>
    </p:spTree>
    <p:extLst>
      <p:ext uri="{BB962C8B-B14F-4D97-AF65-F5344CB8AC3E}">
        <p14:creationId xmlns:p14="http://schemas.microsoft.com/office/powerpoint/2010/main" val="702601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19</a:t>
            </a:fld>
            <a:endParaRPr lang="en-US" dirty="0"/>
          </a:p>
        </p:txBody>
      </p:sp>
    </p:spTree>
    <p:extLst>
      <p:ext uri="{BB962C8B-B14F-4D97-AF65-F5344CB8AC3E}">
        <p14:creationId xmlns:p14="http://schemas.microsoft.com/office/powerpoint/2010/main" val="3002414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1DFB3-42E8-9540-92FB-4AE3F4203FE5}"/>
              </a:ext>
              <a:ext uri="{C183D7F6-B498-43B3-948B-1728B52AA6E4}">
                <adec:decorative xmlns:adec="http://schemas.microsoft.com/office/drawing/2017/decorative" val="1"/>
              </a:ext>
            </a:extLst>
          </p:cNvPr>
          <p:cNvSpPr>
            <a:spLocks/>
          </p:cNvSpPr>
          <p:nvPr userDrawn="1"/>
        </p:nvSpPr>
        <p:spPr bwMode="auto">
          <a:xfrm>
            <a:off x="0" y="1"/>
            <a:ext cx="11158847" cy="5824846"/>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cxnSp>
        <p:nvCxnSpPr>
          <p:cNvPr id="6" name="Straight Connector 5">
            <a:extLst>
              <a:ext uri="{FF2B5EF4-FFF2-40B4-BE49-F238E27FC236}">
                <a16:creationId xmlns:a16="http://schemas.microsoft.com/office/drawing/2014/main" id="{F13C1B90-0A14-7B4B-B05B-357A6A88291E}"/>
              </a:ext>
            </a:extLst>
          </p:cNvPr>
          <p:cNvCxnSpPr>
            <a:cxnSpLocks/>
          </p:cNvCxnSpPr>
          <p:nvPr userDrawn="1"/>
        </p:nvCxnSpPr>
        <p:spPr>
          <a:xfrm>
            <a:off x="1036261" y="4159793"/>
            <a:ext cx="10122586" cy="0"/>
          </a:xfrm>
          <a:prstGeom prst="line">
            <a:avLst/>
          </a:prstGeom>
          <a:ln w="127000"/>
        </p:spPr>
        <p:style>
          <a:lnRef idx="1">
            <a:schemeClr val="dk1"/>
          </a:lnRef>
          <a:fillRef idx="0">
            <a:schemeClr val="dk1"/>
          </a:fillRef>
          <a:effectRef idx="0">
            <a:schemeClr val="dk1"/>
          </a:effectRef>
          <a:fontRef idx="minor">
            <a:schemeClr val="tx1"/>
          </a:fontRef>
        </p:style>
      </p:cxnSp>
      <p:sp>
        <p:nvSpPr>
          <p:cNvPr id="12" name="Content Placeholder 10">
            <a:extLst>
              <a:ext uri="{FF2B5EF4-FFF2-40B4-BE49-F238E27FC236}">
                <a16:creationId xmlns:a16="http://schemas.microsoft.com/office/drawing/2014/main" id="{90097E88-8912-8A4F-9D00-BDA132434FE4}"/>
              </a:ext>
            </a:extLst>
          </p:cNvPr>
          <p:cNvSpPr>
            <a:spLocks noGrp="1"/>
          </p:cNvSpPr>
          <p:nvPr>
            <p:ph sz="quarter" idx="11"/>
          </p:nvPr>
        </p:nvSpPr>
        <p:spPr>
          <a:xfrm>
            <a:off x="1033153" y="4728131"/>
            <a:ext cx="7806047" cy="281164"/>
          </a:xfrm>
          <a:prstGeom prst="rect">
            <a:avLst/>
          </a:prstGeom>
        </p:spPr>
        <p:txBody>
          <a:bodyPr lIns="0" tIns="0" rIns="0" bIns="0"/>
          <a:lstStyle>
            <a:lvl1pPr marL="0" indent="0">
              <a:buNone/>
              <a:defRPr sz="1600"/>
            </a:lvl1pPr>
          </a:lstStyle>
          <a:p>
            <a:pPr lvl="0"/>
            <a:r>
              <a:rPr lang="en-US"/>
              <a:t>Click to edit Master text styles</a:t>
            </a:r>
          </a:p>
        </p:txBody>
      </p:sp>
      <p:sp>
        <p:nvSpPr>
          <p:cNvPr id="4" name="Title 3">
            <a:extLst>
              <a:ext uri="{FF2B5EF4-FFF2-40B4-BE49-F238E27FC236}">
                <a16:creationId xmlns:a16="http://schemas.microsoft.com/office/drawing/2014/main" id="{E58E2CE6-6A25-40B9-BD31-82C750738938}"/>
              </a:ext>
            </a:extLst>
          </p:cNvPr>
          <p:cNvSpPr>
            <a:spLocks noGrp="1"/>
          </p:cNvSpPr>
          <p:nvPr>
            <p:ph type="title"/>
          </p:nvPr>
        </p:nvSpPr>
        <p:spPr>
          <a:xfrm>
            <a:off x="976313" y="1656344"/>
            <a:ext cx="7805737" cy="2113466"/>
          </a:xfrm>
          <a:prstGeom prst="rect">
            <a:avLst/>
          </a:prstGeom>
        </p:spPr>
        <p:txBody>
          <a:bodyPr anchor="b"/>
          <a:lstStyle>
            <a:lvl1pPr>
              <a:defRPr sz="6000"/>
            </a:lvl1pPr>
          </a:lstStyle>
          <a:p>
            <a:r>
              <a:rPr lang="en-US"/>
              <a:t>Click to edit Master title style</a:t>
            </a:r>
            <a:endParaRPr lang="en-US" dirty="0"/>
          </a:p>
        </p:txBody>
      </p:sp>
    </p:spTree>
    <p:extLst>
      <p:ext uri="{BB962C8B-B14F-4D97-AF65-F5344CB8AC3E}">
        <p14:creationId xmlns:p14="http://schemas.microsoft.com/office/powerpoint/2010/main" val="2027108532"/>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7687ADE-BAA9-634F-96B8-ACF4EE9BDFC7}"/>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286000"/>
            <a:ext cx="7810499" cy="2904530"/>
          </a:xfrm>
          <a:prstGeom prst="rect">
            <a:avLst/>
          </a:prstGeom>
        </p:spPr>
        <p:txBody>
          <a:bodyPr lIns="0" tIns="0" rIns="0" bIns="0"/>
          <a:lstStyle>
            <a:lvl1pPr marL="0" indent="0">
              <a:lnSpc>
                <a:spcPct val="100000"/>
              </a:lnSpc>
              <a:buNone/>
              <a:defRPr sz="2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BBEC4E73-6A9F-2F46-89D1-559CE56C12BE}"/>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17" name="Title 1">
            <a:extLst>
              <a:ext uri="{FF2B5EF4-FFF2-40B4-BE49-F238E27FC236}">
                <a16:creationId xmlns:a16="http://schemas.microsoft.com/office/drawing/2014/main" id="{88BFD865-74BB-5B40-8DA8-7D7B921A75F5}"/>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
        <p:nvSpPr>
          <p:cNvPr id="9" name="Date Placeholder 8">
            <a:extLst>
              <a:ext uri="{FF2B5EF4-FFF2-40B4-BE49-F238E27FC236}">
                <a16:creationId xmlns:a16="http://schemas.microsoft.com/office/drawing/2014/main" id="{5A4B708A-874B-4F75-A235-6908EB43FA85}"/>
              </a:ext>
            </a:extLst>
          </p:cNvPr>
          <p:cNvSpPr>
            <a:spLocks noGrp="1"/>
          </p:cNvSpPr>
          <p:nvPr>
            <p:ph type="dt" sz="half" idx="11"/>
          </p:nvPr>
        </p:nvSpPr>
        <p:spPr/>
        <p:txBody>
          <a:bodyPr/>
          <a:lstStyle/>
          <a:p>
            <a:r>
              <a:rPr lang="en-US"/>
              <a:t>September 3, 20XX </a:t>
            </a:r>
            <a:endParaRPr lang="en-US" dirty="0"/>
          </a:p>
        </p:txBody>
      </p:sp>
      <p:sp>
        <p:nvSpPr>
          <p:cNvPr id="13" name="Footer Placeholder 12">
            <a:extLst>
              <a:ext uri="{FF2B5EF4-FFF2-40B4-BE49-F238E27FC236}">
                <a16:creationId xmlns:a16="http://schemas.microsoft.com/office/drawing/2014/main" id="{71D589B3-67A1-4B39-9EEF-2FB7AB10EC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4" name="Slide Number Placeholder 13">
            <a:extLst>
              <a:ext uri="{FF2B5EF4-FFF2-40B4-BE49-F238E27FC236}">
                <a16:creationId xmlns:a16="http://schemas.microsoft.com/office/drawing/2014/main" id="{F5D91E6B-55B5-4092-AD3B-F7E1FD004599}"/>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71163122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1028700" y="999068"/>
            <a:ext cx="4876800" cy="645284"/>
          </a:xfrm>
          <a:prstGeom prst="rect">
            <a:avLst/>
          </a:prstGeom>
        </p:spPr>
        <p:txBody>
          <a:bodyPr lIns="0" tIns="0" rIns="0" bIns="0" anchor="b"/>
          <a:lstStyle/>
          <a:p>
            <a:r>
              <a:rPr lang="en-US"/>
              <a:t>Click to edit Master title style</a:t>
            </a:r>
            <a:endParaRPr lang="en-US" dirty="0"/>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1028700" y="2286003"/>
            <a:ext cx="4876800" cy="3568696"/>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1033153"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7354824" y="990600"/>
            <a:ext cx="4837176" cy="4837176"/>
          </a:xfrm>
          <a:prstGeom prst="rect">
            <a:avLst/>
          </a:prstGeom>
        </p:spPr>
        <p:txBody>
          <a:bodyPr/>
          <a:lstStyle/>
          <a:p>
            <a:r>
              <a:rPr lang="en-US"/>
              <a:t>Click icon to add picture</a:t>
            </a:r>
            <a:endParaRPr lang="en-US" dirty="0"/>
          </a:p>
        </p:txBody>
      </p:sp>
      <p:sp>
        <p:nvSpPr>
          <p:cNvPr id="6" name="Date Placeholder 5">
            <a:extLst>
              <a:ext uri="{FF2B5EF4-FFF2-40B4-BE49-F238E27FC236}">
                <a16:creationId xmlns:a16="http://schemas.microsoft.com/office/drawing/2014/main" id="{AAE1D3B9-B2D1-4927-BE44-8408FBD84C06}"/>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67447116-BCE7-456E-88B8-96ADC76E5FC5}"/>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D03B6347-A35F-4216-9988-7393E598E123}"/>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426016581"/>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D808B2-C5CA-FE45-B556-461D856BF7A0}"/>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cxnSp>
        <p:nvCxnSpPr>
          <p:cNvPr id="11" name="Straight Connector 10">
            <a:extLst>
              <a:ext uri="{FF2B5EF4-FFF2-40B4-BE49-F238E27FC236}">
                <a16:creationId xmlns:a16="http://schemas.microsoft.com/office/drawing/2014/main" id="{4425CA9F-967F-1545-8E32-09F4DB0F04F6}"/>
              </a:ext>
            </a:extLst>
          </p:cNvPr>
          <p:cNvCxnSpPr>
            <a:cxnSpLocks/>
          </p:cNvCxnSpPr>
          <p:nvPr userDrawn="1"/>
        </p:nvCxnSpPr>
        <p:spPr>
          <a:xfrm flipV="1">
            <a:off x="1044475" y="1862667"/>
            <a:ext cx="10103049" cy="8670"/>
          </a:xfrm>
          <a:prstGeom prst="line">
            <a:avLst/>
          </a:prstGeom>
          <a:ln w="76200"/>
        </p:spPr>
        <p:style>
          <a:lnRef idx="1">
            <a:schemeClr val="dk1"/>
          </a:lnRef>
          <a:fillRef idx="0">
            <a:schemeClr val="dk1"/>
          </a:fillRef>
          <a:effectRef idx="0">
            <a:schemeClr val="dk1"/>
          </a:effectRef>
          <a:fontRef idx="minor">
            <a:schemeClr val="tx1"/>
          </a:fontRef>
        </p:style>
      </p:cxnSp>
      <p:sp>
        <p:nvSpPr>
          <p:cNvPr id="15" name="Title 1">
            <a:extLst>
              <a:ext uri="{FF2B5EF4-FFF2-40B4-BE49-F238E27FC236}">
                <a16:creationId xmlns:a16="http://schemas.microsoft.com/office/drawing/2014/main" id="{69DD4EBD-237B-7245-A9C2-A37674E23EE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Tree>
    <p:extLst>
      <p:ext uri="{BB962C8B-B14F-4D97-AF65-F5344CB8AC3E}">
        <p14:creationId xmlns:p14="http://schemas.microsoft.com/office/powerpoint/2010/main" val="268157798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BA6D65B-10A2-D743-9FFA-D14B8696F310}"/>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10" name="Chart Placeholder 3">
            <a:extLst>
              <a:ext uri="{FF2B5EF4-FFF2-40B4-BE49-F238E27FC236}">
                <a16:creationId xmlns:a16="http://schemas.microsoft.com/office/drawing/2014/main" id="{FCB9F5CF-0F1D-284B-B997-AC308FED47B9}"/>
              </a:ext>
            </a:extLst>
          </p:cNvPr>
          <p:cNvSpPr>
            <a:spLocks noGrp="1"/>
          </p:cNvSpPr>
          <p:nvPr>
            <p:ph type="chart" sz="quarter" idx="11"/>
          </p:nvPr>
        </p:nvSpPr>
        <p:spPr>
          <a:xfrm>
            <a:off x="951345" y="2286000"/>
            <a:ext cx="9145155" cy="3164926"/>
          </a:xfrm>
          <a:prstGeom prst="rect">
            <a:avLst/>
          </a:prstGeom>
        </p:spPr>
        <p:txBody>
          <a:bodyPr/>
          <a:lstStyle/>
          <a:p>
            <a:r>
              <a:rPr lang="en-US"/>
              <a:t>Click icon to add chart</a:t>
            </a:r>
            <a:endParaRPr lang="en-US" dirty="0"/>
          </a:p>
        </p:txBody>
      </p:sp>
      <p:sp>
        <p:nvSpPr>
          <p:cNvPr id="11" name="Title 1">
            <a:extLst>
              <a:ext uri="{FF2B5EF4-FFF2-40B4-BE49-F238E27FC236}">
                <a16:creationId xmlns:a16="http://schemas.microsoft.com/office/drawing/2014/main" id="{A5652B48-7CDD-5645-B29B-54727CA5FFD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2" name="Straight Connector 11">
            <a:extLst>
              <a:ext uri="{FF2B5EF4-FFF2-40B4-BE49-F238E27FC236}">
                <a16:creationId xmlns:a16="http://schemas.microsoft.com/office/drawing/2014/main" id="{0C0F4C76-2690-7448-8D03-9692C2BB101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Date Placeholder 4">
            <a:extLst>
              <a:ext uri="{FF2B5EF4-FFF2-40B4-BE49-F238E27FC236}">
                <a16:creationId xmlns:a16="http://schemas.microsoft.com/office/drawing/2014/main" id="{BA1C09B5-CD25-4B65-9120-D8EBD79ABC86}"/>
              </a:ext>
            </a:extLst>
          </p:cNvPr>
          <p:cNvSpPr>
            <a:spLocks noGrp="1"/>
          </p:cNvSpPr>
          <p:nvPr>
            <p:ph type="dt" sz="half" idx="12"/>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EC6281DE-BBF4-4AA1-B110-DC418232A013}"/>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7839333A-6926-414D-9C9D-B62395A38A86}"/>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653965856"/>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6" pos="63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855E5B9-5A63-2D46-8653-3FD1F538F58A}"/>
              </a:ext>
              <a:ext uri="{C183D7F6-B498-43B3-948B-1728B52AA6E4}">
                <adec:decorative xmlns:adec="http://schemas.microsoft.com/office/drawing/2017/decorative" val="1"/>
              </a:ext>
            </a:extLst>
          </p:cNvPr>
          <p:cNvSpPr>
            <a:spLocks/>
          </p:cNvSpPr>
          <p:nvPr userDrawn="1"/>
        </p:nvSpPr>
        <p:spPr bwMode="auto">
          <a:xfrm>
            <a:off x="0" y="4453"/>
            <a:ext cx="11158847" cy="5824847"/>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sp>
        <p:nvSpPr>
          <p:cNvPr id="3" name="Table Placeholder 2">
            <a:extLst>
              <a:ext uri="{FF2B5EF4-FFF2-40B4-BE49-F238E27FC236}">
                <a16:creationId xmlns:a16="http://schemas.microsoft.com/office/drawing/2014/main" id="{03FB492B-801F-1741-BD1B-89F9C6BFF0EC}"/>
              </a:ext>
            </a:extLst>
          </p:cNvPr>
          <p:cNvSpPr>
            <a:spLocks noGrp="1"/>
          </p:cNvSpPr>
          <p:nvPr>
            <p:ph type="tbl" sz="quarter" idx="10"/>
          </p:nvPr>
        </p:nvSpPr>
        <p:spPr>
          <a:xfrm>
            <a:off x="1028700" y="2423161"/>
            <a:ext cx="9067800" cy="2227404"/>
          </a:xfrm>
          <a:prstGeom prst="rect">
            <a:avLst/>
          </a:prstGeom>
        </p:spPr>
        <p:txBody>
          <a:bodyPr/>
          <a:lstStyle/>
          <a:p>
            <a:r>
              <a:rPr lang="en-US"/>
              <a:t>Click icon to add table</a:t>
            </a:r>
            <a:endParaRPr lang="en-US" dirty="0"/>
          </a:p>
        </p:txBody>
      </p:sp>
      <p:sp>
        <p:nvSpPr>
          <p:cNvPr id="13" name="Title 1">
            <a:extLst>
              <a:ext uri="{FF2B5EF4-FFF2-40B4-BE49-F238E27FC236}">
                <a16:creationId xmlns:a16="http://schemas.microsoft.com/office/drawing/2014/main" id="{774545B3-0290-D848-BDB5-811BC52BD457}"/>
              </a:ext>
            </a:extLst>
          </p:cNvPr>
          <p:cNvSpPr>
            <a:spLocks noGrp="1"/>
          </p:cNvSpPr>
          <p:nvPr>
            <p:ph type="title"/>
          </p:nvPr>
        </p:nvSpPr>
        <p:spPr>
          <a:xfrm>
            <a:off x="1028700" y="999068"/>
            <a:ext cx="10096500" cy="645284"/>
          </a:xfrm>
          <a:prstGeom prst="rect">
            <a:avLst/>
          </a:prstGeom>
        </p:spPr>
        <p:txBody>
          <a:bodyPr lIns="0" tIns="0" rIns="0" bIns="0" anchor="b"/>
          <a:lstStyle/>
          <a:p>
            <a:r>
              <a:rPr lang="en-US"/>
              <a:t>Click to edit Master title style</a:t>
            </a:r>
            <a:endParaRPr lang="en-US" dirty="0"/>
          </a:p>
        </p:txBody>
      </p:sp>
      <p:cxnSp>
        <p:nvCxnSpPr>
          <p:cNvPr id="14" name="Straight Connector 13">
            <a:extLst>
              <a:ext uri="{FF2B5EF4-FFF2-40B4-BE49-F238E27FC236}">
                <a16:creationId xmlns:a16="http://schemas.microsoft.com/office/drawing/2014/main" id="{03709460-09E4-854A-889B-491A934DE40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Date Placeholder 5">
            <a:extLst>
              <a:ext uri="{FF2B5EF4-FFF2-40B4-BE49-F238E27FC236}">
                <a16:creationId xmlns:a16="http://schemas.microsoft.com/office/drawing/2014/main" id="{0F749A19-BE29-4599-ABBE-E7C61FF9EE3F}"/>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98F30C11-6611-47E2-9CF7-8EE77F4CD107}"/>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5AF710E8-4CE9-4D79-8121-DD559D321EC4}"/>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413503385"/>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6" pos="63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A99595-F780-594B-8C36-E4E5AF5E1CD5}"/>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cxnSp>
        <p:nvCxnSpPr>
          <p:cNvPr id="12" name="Straight Connector 11">
            <a:extLst>
              <a:ext uri="{FF2B5EF4-FFF2-40B4-BE49-F238E27FC236}">
                <a16:creationId xmlns:a16="http://schemas.microsoft.com/office/drawing/2014/main" id="{04AFB169-81B7-454B-BE19-407333C86F3B}"/>
              </a:ext>
            </a:extLst>
          </p:cNvPr>
          <p:cNvCxnSpPr>
            <a:cxnSpLocks/>
          </p:cNvCxnSpPr>
          <p:nvPr userDrawn="1"/>
        </p:nvCxnSpPr>
        <p:spPr>
          <a:xfrm>
            <a:off x="2184935" y="1874704"/>
            <a:ext cx="8973912"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304344"/>
            <a:ext cx="7810500" cy="2989263"/>
          </a:xfrm>
          <a:prstGeom prst="rect">
            <a:avLst/>
          </a:prstGeom>
        </p:spPr>
        <p:txBody>
          <a:bodyPr lIns="0" tIns="0" rIns="0" bIns="0"/>
          <a:lstStyle>
            <a:lvl1pPr marL="0" indent="0">
              <a:lnSpc>
                <a:spcPct val="150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 name="Title 1">
            <a:extLst>
              <a:ext uri="{FF2B5EF4-FFF2-40B4-BE49-F238E27FC236}">
                <a16:creationId xmlns:a16="http://schemas.microsoft.com/office/drawing/2014/main" id="{FBA06611-233D-45FA-A146-AB9D4F4A787C}"/>
              </a:ext>
            </a:extLst>
          </p:cNvPr>
          <p:cNvSpPr>
            <a:spLocks noGrp="1"/>
          </p:cNvSpPr>
          <p:nvPr>
            <p:ph type="title" hasCustomPrompt="1"/>
          </p:nvPr>
        </p:nvSpPr>
        <p:spPr>
          <a:xfrm>
            <a:off x="771525" y="978781"/>
            <a:ext cx="1589372" cy="1325563"/>
          </a:xfrm>
          <a:prstGeom prst="rect">
            <a:avLst/>
          </a:prstGeom>
        </p:spPr>
        <p:txBody>
          <a:bodyPr/>
          <a:lstStyle>
            <a:lvl1pPr>
              <a:defRPr sz="20000"/>
            </a:lvl1pPr>
          </a:lstStyle>
          <a:p>
            <a:r>
              <a:rPr lang="en-US" dirty="0"/>
              <a:t>“</a:t>
            </a:r>
          </a:p>
        </p:txBody>
      </p:sp>
      <p:sp>
        <p:nvSpPr>
          <p:cNvPr id="7" name="Date Placeholder 6">
            <a:extLst>
              <a:ext uri="{FF2B5EF4-FFF2-40B4-BE49-F238E27FC236}">
                <a16:creationId xmlns:a16="http://schemas.microsoft.com/office/drawing/2014/main" id="{894887C6-2D97-4388-AA65-CEEA6591BFB1}"/>
              </a:ext>
            </a:extLst>
          </p:cNvPr>
          <p:cNvSpPr>
            <a:spLocks noGrp="1"/>
          </p:cNvSpPr>
          <p:nvPr>
            <p:ph type="dt" sz="half" idx="11"/>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63F84EFA-1D77-40D3-B5AC-6652DC26F0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1" name="Slide Number Placeholder 10">
            <a:extLst>
              <a:ext uri="{FF2B5EF4-FFF2-40B4-BE49-F238E27FC236}">
                <a16:creationId xmlns:a16="http://schemas.microsoft.com/office/drawing/2014/main" id="{713CA07C-1BC2-4B16-8557-27C373CFCE9C}"/>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2614454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EFAD8BFA-14F6-F54A-AB64-29F9F7616A7D}"/>
              </a:ext>
            </a:extLst>
          </p:cNvPr>
          <p:cNvCxnSpPr>
            <a:cxnSpLocks/>
          </p:cNvCxnSpPr>
          <p:nvPr userDrawn="1"/>
        </p:nvCxnSpPr>
        <p:spPr>
          <a:xfrm>
            <a:off x="1033153" y="1874640"/>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15B9E731-6B9B-024E-9360-F9F34CC6638B}"/>
              </a:ext>
            </a:extLst>
          </p:cNvPr>
          <p:cNvSpPr>
            <a:spLocks noGrp="1"/>
          </p:cNvSpPr>
          <p:nvPr>
            <p:ph type="body" sz="quarter" idx="10"/>
          </p:nvPr>
        </p:nvSpPr>
        <p:spPr>
          <a:xfrm>
            <a:off x="1028700" y="4313437"/>
            <a:ext cx="1828800" cy="401220"/>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Text Placeholder 4">
            <a:extLst>
              <a:ext uri="{FF2B5EF4-FFF2-40B4-BE49-F238E27FC236}">
                <a16:creationId xmlns:a16="http://schemas.microsoft.com/office/drawing/2014/main" id="{FD3D9C96-2F42-E545-BD97-AC8568E2F49D}"/>
              </a:ext>
            </a:extLst>
          </p:cNvPr>
          <p:cNvSpPr>
            <a:spLocks noGrp="1"/>
          </p:cNvSpPr>
          <p:nvPr>
            <p:ph type="body" sz="quarter" idx="11"/>
          </p:nvPr>
        </p:nvSpPr>
        <p:spPr>
          <a:xfrm>
            <a:off x="10287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ext Placeholder 4">
            <a:extLst>
              <a:ext uri="{FF2B5EF4-FFF2-40B4-BE49-F238E27FC236}">
                <a16:creationId xmlns:a16="http://schemas.microsoft.com/office/drawing/2014/main" id="{892AA37C-BA0F-9C4F-B098-EDFE391C47DB}"/>
              </a:ext>
            </a:extLst>
          </p:cNvPr>
          <p:cNvSpPr>
            <a:spLocks noGrp="1"/>
          </p:cNvSpPr>
          <p:nvPr>
            <p:ph type="body" sz="quarter" idx="12"/>
          </p:nvPr>
        </p:nvSpPr>
        <p:spPr>
          <a:xfrm>
            <a:off x="3784600" y="4332486"/>
            <a:ext cx="1828800" cy="40122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2" name="Text Placeholder 4">
            <a:extLst>
              <a:ext uri="{FF2B5EF4-FFF2-40B4-BE49-F238E27FC236}">
                <a16:creationId xmlns:a16="http://schemas.microsoft.com/office/drawing/2014/main" id="{EEAAAC92-F1DA-6847-8D56-1ACCD5E3B0F5}"/>
              </a:ext>
            </a:extLst>
          </p:cNvPr>
          <p:cNvSpPr>
            <a:spLocks noGrp="1"/>
          </p:cNvSpPr>
          <p:nvPr>
            <p:ph type="body" sz="quarter" idx="13"/>
          </p:nvPr>
        </p:nvSpPr>
        <p:spPr>
          <a:xfrm>
            <a:off x="37846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3" name="Text Placeholder 4">
            <a:extLst>
              <a:ext uri="{FF2B5EF4-FFF2-40B4-BE49-F238E27FC236}">
                <a16:creationId xmlns:a16="http://schemas.microsoft.com/office/drawing/2014/main" id="{F4E4153D-E2B3-7D4A-8D92-FF6597B2FB5F}"/>
              </a:ext>
            </a:extLst>
          </p:cNvPr>
          <p:cNvSpPr>
            <a:spLocks noGrp="1"/>
          </p:cNvSpPr>
          <p:nvPr>
            <p:ph type="body" sz="quarter" idx="14"/>
          </p:nvPr>
        </p:nvSpPr>
        <p:spPr>
          <a:xfrm>
            <a:off x="6531512" y="431343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4" name="Text Placeholder 4">
            <a:extLst>
              <a:ext uri="{FF2B5EF4-FFF2-40B4-BE49-F238E27FC236}">
                <a16:creationId xmlns:a16="http://schemas.microsoft.com/office/drawing/2014/main" id="{0D6B703A-5BF6-744F-A3D3-C65E3F8B3B6B}"/>
              </a:ext>
            </a:extLst>
          </p:cNvPr>
          <p:cNvSpPr>
            <a:spLocks noGrp="1"/>
          </p:cNvSpPr>
          <p:nvPr>
            <p:ph type="body" sz="quarter" idx="15"/>
          </p:nvPr>
        </p:nvSpPr>
        <p:spPr>
          <a:xfrm>
            <a:off x="6531512"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5" name="Text Placeholder 4">
            <a:extLst>
              <a:ext uri="{FF2B5EF4-FFF2-40B4-BE49-F238E27FC236}">
                <a16:creationId xmlns:a16="http://schemas.microsoft.com/office/drawing/2014/main" id="{982A9FE5-981A-B340-B8F8-D2DB83C19609}"/>
              </a:ext>
            </a:extLst>
          </p:cNvPr>
          <p:cNvSpPr>
            <a:spLocks noGrp="1"/>
          </p:cNvSpPr>
          <p:nvPr>
            <p:ph type="body" sz="quarter" idx="16"/>
          </p:nvPr>
        </p:nvSpPr>
        <p:spPr>
          <a:xfrm>
            <a:off x="9296400" y="433248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6" name="Text Placeholder 4">
            <a:extLst>
              <a:ext uri="{FF2B5EF4-FFF2-40B4-BE49-F238E27FC236}">
                <a16:creationId xmlns:a16="http://schemas.microsoft.com/office/drawing/2014/main" id="{594B2391-B4C8-5542-8285-39BAD874EC11}"/>
              </a:ext>
            </a:extLst>
          </p:cNvPr>
          <p:cNvSpPr>
            <a:spLocks noGrp="1"/>
          </p:cNvSpPr>
          <p:nvPr>
            <p:ph type="body" sz="quarter" idx="17"/>
          </p:nvPr>
        </p:nvSpPr>
        <p:spPr>
          <a:xfrm>
            <a:off x="9296400"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7" name="Picture Placeholder 25">
            <a:extLst>
              <a:ext uri="{FF2B5EF4-FFF2-40B4-BE49-F238E27FC236}">
                <a16:creationId xmlns:a16="http://schemas.microsoft.com/office/drawing/2014/main" id="{A2D87BC1-884E-CD4E-BABF-B7AF4DF7869E}"/>
              </a:ext>
            </a:extLst>
          </p:cNvPr>
          <p:cNvSpPr>
            <a:spLocks noGrp="1"/>
          </p:cNvSpPr>
          <p:nvPr>
            <p:ph type="pic" sz="quarter" idx="18"/>
          </p:nvPr>
        </p:nvSpPr>
        <p:spPr>
          <a:xfrm>
            <a:off x="1028700" y="2308936"/>
            <a:ext cx="1828800" cy="1831590"/>
          </a:xfrm>
          <a:prstGeom prst="rect">
            <a:avLst/>
          </a:prstGeom>
        </p:spPr>
        <p:txBody>
          <a:bodyPr/>
          <a:lstStyle>
            <a:lvl1pPr>
              <a:defRPr sz="2000"/>
            </a:lvl1pPr>
          </a:lstStyle>
          <a:p>
            <a:r>
              <a:rPr lang="en-US"/>
              <a:t>Click icon to add picture</a:t>
            </a:r>
            <a:endParaRPr lang="en-US" dirty="0"/>
          </a:p>
        </p:txBody>
      </p:sp>
      <p:sp>
        <p:nvSpPr>
          <p:cNvPr id="38" name="Picture Placeholder 25">
            <a:extLst>
              <a:ext uri="{FF2B5EF4-FFF2-40B4-BE49-F238E27FC236}">
                <a16:creationId xmlns:a16="http://schemas.microsoft.com/office/drawing/2014/main" id="{DB0763B3-E65F-8A47-AA7C-C9A56C50600F}"/>
              </a:ext>
            </a:extLst>
          </p:cNvPr>
          <p:cNvSpPr>
            <a:spLocks noGrp="1"/>
          </p:cNvSpPr>
          <p:nvPr>
            <p:ph type="pic" sz="quarter" idx="19"/>
          </p:nvPr>
        </p:nvSpPr>
        <p:spPr>
          <a:xfrm>
            <a:off x="3784600" y="2308936"/>
            <a:ext cx="1828800" cy="1831590"/>
          </a:xfrm>
          <a:prstGeom prst="rect">
            <a:avLst/>
          </a:prstGeom>
        </p:spPr>
        <p:txBody>
          <a:bodyPr/>
          <a:lstStyle>
            <a:lvl1pPr>
              <a:defRPr sz="2000"/>
            </a:lvl1pPr>
          </a:lstStyle>
          <a:p>
            <a:r>
              <a:rPr lang="en-US"/>
              <a:t>Click icon to add picture</a:t>
            </a:r>
            <a:endParaRPr lang="en-US" dirty="0"/>
          </a:p>
        </p:txBody>
      </p:sp>
      <p:sp>
        <p:nvSpPr>
          <p:cNvPr id="39" name="Picture Placeholder 25">
            <a:extLst>
              <a:ext uri="{FF2B5EF4-FFF2-40B4-BE49-F238E27FC236}">
                <a16:creationId xmlns:a16="http://schemas.microsoft.com/office/drawing/2014/main" id="{1E0F47CF-6DE7-F745-B9D8-55421009AF4E}"/>
              </a:ext>
            </a:extLst>
          </p:cNvPr>
          <p:cNvSpPr>
            <a:spLocks noGrp="1"/>
          </p:cNvSpPr>
          <p:nvPr>
            <p:ph type="pic" sz="quarter" idx="20"/>
          </p:nvPr>
        </p:nvSpPr>
        <p:spPr>
          <a:xfrm>
            <a:off x="6540500" y="2308936"/>
            <a:ext cx="1828800" cy="1831590"/>
          </a:xfrm>
          <a:prstGeom prst="rect">
            <a:avLst/>
          </a:prstGeom>
        </p:spPr>
        <p:txBody>
          <a:bodyPr/>
          <a:lstStyle>
            <a:lvl1pPr>
              <a:defRPr sz="2000"/>
            </a:lvl1pPr>
          </a:lstStyle>
          <a:p>
            <a:r>
              <a:rPr lang="en-US"/>
              <a:t>Click icon to add picture</a:t>
            </a:r>
            <a:endParaRPr lang="en-US" dirty="0"/>
          </a:p>
        </p:txBody>
      </p:sp>
      <p:sp>
        <p:nvSpPr>
          <p:cNvPr id="40" name="Picture Placeholder 25">
            <a:extLst>
              <a:ext uri="{FF2B5EF4-FFF2-40B4-BE49-F238E27FC236}">
                <a16:creationId xmlns:a16="http://schemas.microsoft.com/office/drawing/2014/main" id="{B4621956-6AB4-E346-8900-9AE2A51ADBC5}"/>
              </a:ext>
            </a:extLst>
          </p:cNvPr>
          <p:cNvSpPr>
            <a:spLocks noGrp="1"/>
          </p:cNvSpPr>
          <p:nvPr>
            <p:ph type="pic" sz="quarter" idx="21"/>
          </p:nvPr>
        </p:nvSpPr>
        <p:spPr>
          <a:xfrm>
            <a:off x="9296400" y="2314278"/>
            <a:ext cx="1828800" cy="1831590"/>
          </a:xfrm>
          <a:prstGeom prst="rect">
            <a:avLst/>
          </a:prstGeom>
        </p:spPr>
        <p:txBody>
          <a:bodyPr/>
          <a:lstStyle>
            <a:lvl1pPr>
              <a:defRPr sz="2000"/>
            </a:lvl1pPr>
          </a:lstStyle>
          <a:p>
            <a:r>
              <a:rPr lang="en-US"/>
              <a:t>Click icon to add picture</a:t>
            </a:r>
            <a:endParaRPr lang="en-US" dirty="0"/>
          </a:p>
        </p:txBody>
      </p:sp>
      <p:sp>
        <p:nvSpPr>
          <p:cNvPr id="25" name="Title 1">
            <a:extLst>
              <a:ext uri="{FF2B5EF4-FFF2-40B4-BE49-F238E27FC236}">
                <a16:creationId xmlns:a16="http://schemas.microsoft.com/office/drawing/2014/main" id="{3B64062A-6292-0441-95CB-9A91F49DBAA7}"/>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
        <p:nvSpPr>
          <p:cNvPr id="6" name="Date Placeholder 5">
            <a:extLst>
              <a:ext uri="{FF2B5EF4-FFF2-40B4-BE49-F238E27FC236}">
                <a16:creationId xmlns:a16="http://schemas.microsoft.com/office/drawing/2014/main" id="{383883EC-FACE-4093-9976-8B0D4C8BEBCC}"/>
              </a:ext>
            </a:extLst>
          </p:cNvPr>
          <p:cNvSpPr>
            <a:spLocks noGrp="1"/>
          </p:cNvSpPr>
          <p:nvPr>
            <p:ph type="dt" sz="half" idx="22"/>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E2611EE2-9C8D-405E-9ABF-8EFD1E1D6BB5}"/>
              </a:ext>
            </a:extLst>
          </p:cNvPr>
          <p:cNvSpPr>
            <a:spLocks noGrp="1"/>
          </p:cNvSpPr>
          <p:nvPr>
            <p:ph type="ftr" sz="quarter" idx="23"/>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EFE126EB-13BB-4830-A999-3778C11747A6}"/>
              </a:ext>
            </a:extLst>
          </p:cNvPr>
          <p:cNvSpPr>
            <a:spLocks noGrp="1"/>
          </p:cNvSpPr>
          <p:nvPr>
            <p:ph type="sldNum" sz="quarter" idx="2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023963209"/>
      </p:ext>
    </p:extLst>
  </p:cSld>
  <p:clrMapOvr>
    <a:masterClrMapping/>
  </p:clrMapOvr>
  <p:hf sldNum="0" hdr="0" ftr="0"/>
  <p:extLst>
    <p:ext uri="{DCECCB84-F9BA-43D5-87BE-67443E8EF086}">
      <p15:sldGuideLst xmlns:p15="http://schemas.microsoft.com/office/powerpoint/2012/main">
        <p15:guide id="2" pos="648" userDrawn="1">
          <p15:clr>
            <a:srgbClr val="FBAE40"/>
          </p15:clr>
        </p15:guide>
        <p15:guide id="4" orient="horz" pos="1152" userDrawn="1">
          <p15:clr>
            <a:srgbClr val="FBAE40"/>
          </p15:clr>
        </p15:guide>
        <p15:guide id="5" orient="horz" pos="1440" userDrawn="1">
          <p15:clr>
            <a:srgbClr val="FBAE40"/>
          </p15:clr>
        </p15:guide>
        <p15:guide id="8" orient="horz" pos="3072" userDrawn="1">
          <p15:clr>
            <a:srgbClr val="FBAE40"/>
          </p15:clr>
        </p15:guide>
        <p15:guide id="13" pos="6384" userDrawn="1">
          <p15:clr>
            <a:srgbClr val="FBAE40"/>
          </p15:clr>
        </p15:guide>
        <p15:guide id="14" orient="horz" pos="321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solidFill>
        <a:effectLst/>
      </p:bgPr>
    </p:bg>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A116A2E3-682D-BD4F-9FC9-4546B0C9A186}"/>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32" name="Straight Connector 31">
            <a:extLst>
              <a:ext uri="{FF2B5EF4-FFF2-40B4-BE49-F238E27FC236}">
                <a16:creationId xmlns:a16="http://schemas.microsoft.com/office/drawing/2014/main" id="{ED64AC08-85A6-6F44-88B4-3FAE91B70C1B}"/>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2D1056DE-470B-C64D-99AE-5039A021EC58}"/>
              </a:ext>
            </a:extLst>
          </p:cNvPr>
          <p:cNvSpPr>
            <a:spLocks noGrp="1"/>
          </p:cNvSpPr>
          <p:nvPr>
            <p:ph type="body" sz="quarter" idx="17"/>
          </p:nvPr>
        </p:nvSpPr>
        <p:spPr>
          <a:xfrm>
            <a:off x="941616" y="2328553"/>
            <a:ext cx="2286000" cy="911029"/>
          </a:xfrm>
          <a:prstGeom prst="rect">
            <a:avLst/>
          </a:prstGeom>
        </p:spPr>
        <p:txBody>
          <a:bodyPr/>
          <a:lstStyle>
            <a:lvl1pPr>
              <a:buNone/>
              <a:defRPr sz="1800" b="1"/>
            </a:lvl1pPr>
          </a:lstStyle>
          <a:p>
            <a:pPr lvl="0"/>
            <a:r>
              <a:rPr lang="en-US"/>
              <a:t>Click to edit Master text styles</a:t>
            </a:r>
          </a:p>
        </p:txBody>
      </p:sp>
      <p:sp>
        <p:nvSpPr>
          <p:cNvPr id="37" name="Text Placeholder 4">
            <a:extLst>
              <a:ext uri="{FF2B5EF4-FFF2-40B4-BE49-F238E27FC236}">
                <a16:creationId xmlns:a16="http://schemas.microsoft.com/office/drawing/2014/main" id="{4ADA9C53-0DC4-4D43-B80C-9B0A9E0EBDE1}"/>
              </a:ext>
            </a:extLst>
          </p:cNvPr>
          <p:cNvSpPr>
            <a:spLocks noGrp="1"/>
          </p:cNvSpPr>
          <p:nvPr>
            <p:ph type="body" sz="quarter" idx="19"/>
          </p:nvPr>
        </p:nvSpPr>
        <p:spPr>
          <a:xfrm>
            <a:off x="6206672" y="2328553"/>
            <a:ext cx="2286000" cy="911029"/>
          </a:xfrm>
          <a:prstGeom prst="rect">
            <a:avLst/>
          </a:prstGeom>
        </p:spPr>
        <p:txBody>
          <a:bodyPr/>
          <a:lstStyle>
            <a:lvl1pPr>
              <a:buNone/>
              <a:defRPr sz="1800" b="1"/>
            </a:lvl1pPr>
          </a:lstStyle>
          <a:p>
            <a:pPr lvl="0"/>
            <a:r>
              <a:rPr lang="en-US"/>
              <a:t>Click to edit Master text styles</a:t>
            </a:r>
          </a:p>
        </p:txBody>
      </p:sp>
      <p:sp>
        <p:nvSpPr>
          <p:cNvPr id="38" name="Text Placeholder 4">
            <a:extLst>
              <a:ext uri="{FF2B5EF4-FFF2-40B4-BE49-F238E27FC236}">
                <a16:creationId xmlns:a16="http://schemas.microsoft.com/office/drawing/2014/main" id="{F8E68047-DF25-AB45-A0F0-F4DFE23516C6}"/>
              </a:ext>
            </a:extLst>
          </p:cNvPr>
          <p:cNvSpPr>
            <a:spLocks noGrp="1"/>
          </p:cNvSpPr>
          <p:nvPr>
            <p:ph type="body" sz="quarter" idx="20"/>
          </p:nvPr>
        </p:nvSpPr>
        <p:spPr>
          <a:xfrm>
            <a:off x="6206672" y="3336211"/>
            <a:ext cx="2286000" cy="2490992"/>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1" name="Text Placeholder 4">
            <a:extLst>
              <a:ext uri="{FF2B5EF4-FFF2-40B4-BE49-F238E27FC236}">
                <a16:creationId xmlns:a16="http://schemas.microsoft.com/office/drawing/2014/main" id="{61DB1B27-14E7-1549-BDAA-6DD31A1B1FC4}"/>
              </a:ext>
            </a:extLst>
          </p:cNvPr>
          <p:cNvSpPr>
            <a:spLocks noGrp="1"/>
          </p:cNvSpPr>
          <p:nvPr>
            <p:ph type="body" sz="quarter" idx="21"/>
          </p:nvPr>
        </p:nvSpPr>
        <p:spPr>
          <a:xfrm>
            <a:off x="8839200" y="2328553"/>
            <a:ext cx="2286000" cy="911029"/>
          </a:xfrm>
          <a:prstGeom prst="rect">
            <a:avLst/>
          </a:prstGeom>
        </p:spPr>
        <p:txBody>
          <a:bodyPr/>
          <a:lstStyle>
            <a:lvl1pPr>
              <a:buNone/>
              <a:defRPr sz="1800" b="1"/>
            </a:lvl1pPr>
          </a:lstStyle>
          <a:p>
            <a:pPr lvl="0"/>
            <a:r>
              <a:rPr lang="en-US"/>
              <a:t>Click to edit Master text styles</a:t>
            </a:r>
          </a:p>
        </p:txBody>
      </p:sp>
      <p:sp>
        <p:nvSpPr>
          <p:cNvPr id="42" name="Text Placeholder 4">
            <a:extLst>
              <a:ext uri="{FF2B5EF4-FFF2-40B4-BE49-F238E27FC236}">
                <a16:creationId xmlns:a16="http://schemas.microsoft.com/office/drawing/2014/main" id="{69D66743-22F2-C84F-9FD2-F350766D6CDF}"/>
              </a:ext>
            </a:extLst>
          </p:cNvPr>
          <p:cNvSpPr>
            <a:spLocks noGrp="1"/>
          </p:cNvSpPr>
          <p:nvPr>
            <p:ph type="body" sz="quarter" idx="22"/>
          </p:nvPr>
        </p:nvSpPr>
        <p:spPr>
          <a:xfrm>
            <a:off x="8839200" y="3331030"/>
            <a:ext cx="2286000" cy="2466536"/>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3" name="Text Placeholder 4">
            <a:extLst>
              <a:ext uri="{FF2B5EF4-FFF2-40B4-BE49-F238E27FC236}">
                <a16:creationId xmlns:a16="http://schemas.microsoft.com/office/drawing/2014/main" id="{4A38EF55-8739-4A40-A228-67296EA938B3}"/>
              </a:ext>
            </a:extLst>
          </p:cNvPr>
          <p:cNvSpPr>
            <a:spLocks noGrp="1"/>
          </p:cNvSpPr>
          <p:nvPr>
            <p:ph type="body" sz="quarter" idx="23"/>
          </p:nvPr>
        </p:nvSpPr>
        <p:spPr>
          <a:xfrm>
            <a:off x="3574144" y="2328553"/>
            <a:ext cx="2286000" cy="911029"/>
          </a:xfrm>
          <a:prstGeom prst="rect">
            <a:avLst/>
          </a:prstGeom>
        </p:spPr>
        <p:txBody>
          <a:bodyPr/>
          <a:lstStyle>
            <a:lvl1pPr>
              <a:buNone/>
              <a:defRPr sz="1800" b="1"/>
            </a:lvl1pPr>
          </a:lstStyle>
          <a:p>
            <a:pPr lvl="0"/>
            <a:r>
              <a:rPr lang="en-US"/>
              <a:t>Click to edit Master text styles</a:t>
            </a:r>
          </a:p>
        </p:txBody>
      </p:sp>
      <p:sp>
        <p:nvSpPr>
          <p:cNvPr id="44" name="Text Placeholder 4">
            <a:extLst>
              <a:ext uri="{FF2B5EF4-FFF2-40B4-BE49-F238E27FC236}">
                <a16:creationId xmlns:a16="http://schemas.microsoft.com/office/drawing/2014/main" id="{268DC74C-B0F9-2649-BEC3-BBA0BD737650}"/>
              </a:ext>
            </a:extLst>
          </p:cNvPr>
          <p:cNvSpPr>
            <a:spLocks noGrp="1"/>
          </p:cNvSpPr>
          <p:nvPr>
            <p:ph type="body" sz="quarter" idx="24"/>
          </p:nvPr>
        </p:nvSpPr>
        <p:spPr>
          <a:xfrm>
            <a:off x="3557921" y="3331029"/>
            <a:ext cx="2286000" cy="2466537"/>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3" name="Text Placeholder 2">
            <a:extLst>
              <a:ext uri="{FF2B5EF4-FFF2-40B4-BE49-F238E27FC236}">
                <a16:creationId xmlns:a16="http://schemas.microsoft.com/office/drawing/2014/main" id="{57B1422B-E6C5-43B2-9F2B-DECEB3812142}"/>
              </a:ext>
            </a:extLst>
          </p:cNvPr>
          <p:cNvSpPr>
            <a:spLocks noGrp="1"/>
          </p:cNvSpPr>
          <p:nvPr>
            <p:ph type="body" sz="quarter" idx="25"/>
          </p:nvPr>
        </p:nvSpPr>
        <p:spPr>
          <a:xfrm>
            <a:off x="968377" y="3331029"/>
            <a:ext cx="2286000" cy="2466975"/>
          </a:xfrm>
          <a:prstGeom prst="rect">
            <a:avLst/>
          </a:prstGeom>
        </p:spPr>
        <p:txBody>
          <a:bodyPr/>
          <a:lstStyle>
            <a:lvl1pPr marL="0" indent="0">
              <a:lnSpc>
                <a:spcPct val="100000"/>
              </a:lnSpc>
              <a:buNone/>
              <a:defRPr sz="1400"/>
            </a:lvl1pPr>
            <a:lvl2pPr>
              <a:buNone/>
              <a:defRPr sz="1400"/>
            </a:lvl2pPr>
            <a:lvl3pPr>
              <a:buNone/>
              <a:defRPr sz="1400"/>
            </a:lvl3pPr>
            <a:lvl4pPr>
              <a:buNone/>
              <a:defRPr sz="1400"/>
            </a:lvl4pPr>
            <a:lvl5pPr>
              <a:buNone/>
              <a:defRPr sz="1400"/>
            </a:lvl5pPr>
          </a:lstStyle>
          <a:p>
            <a:pPr lvl="0"/>
            <a:r>
              <a:rPr lang="en-US"/>
              <a:t>Click to edit Master text styles</a:t>
            </a:r>
          </a:p>
        </p:txBody>
      </p:sp>
      <p:sp>
        <p:nvSpPr>
          <p:cNvPr id="7" name="Date Placeholder 6">
            <a:extLst>
              <a:ext uri="{FF2B5EF4-FFF2-40B4-BE49-F238E27FC236}">
                <a16:creationId xmlns:a16="http://schemas.microsoft.com/office/drawing/2014/main" id="{8BC81DA9-1713-43A7-A2CF-A9525B11AF43}"/>
              </a:ext>
            </a:extLst>
          </p:cNvPr>
          <p:cNvSpPr>
            <a:spLocks noGrp="1"/>
          </p:cNvSpPr>
          <p:nvPr>
            <p:ph type="dt" sz="half" idx="26"/>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CA76A8F0-5D79-4C8A-9966-308409EB26B0}"/>
              </a:ext>
            </a:extLst>
          </p:cNvPr>
          <p:cNvSpPr>
            <a:spLocks noGrp="1"/>
          </p:cNvSpPr>
          <p:nvPr>
            <p:ph type="ftr" sz="quarter" idx="27"/>
          </p:nvPr>
        </p:nvSpPr>
        <p:spPr/>
        <p:txBody>
          <a:bodyPr/>
          <a:lstStyle/>
          <a:p>
            <a:r>
              <a:rPr lang="en-US">
                <a:solidFill>
                  <a:schemeClr val="bg1"/>
                </a:solidFill>
              </a:rPr>
              <a:t>Annual Review</a:t>
            </a:r>
            <a:endParaRPr lang="en-US" dirty="0">
              <a:solidFill>
                <a:schemeClr val="bg1"/>
              </a:solidFill>
            </a:endParaRPr>
          </a:p>
        </p:txBody>
      </p:sp>
      <p:sp>
        <p:nvSpPr>
          <p:cNvPr id="9" name="Slide Number Placeholder 8">
            <a:extLst>
              <a:ext uri="{FF2B5EF4-FFF2-40B4-BE49-F238E27FC236}">
                <a16:creationId xmlns:a16="http://schemas.microsoft.com/office/drawing/2014/main" id="{3F85BAE5-43DA-49F0-89E6-66D549C52389}"/>
              </a:ext>
            </a:extLst>
          </p:cNvPr>
          <p:cNvSpPr>
            <a:spLocks noGrp="1"/>
          </p:cNvSpPr>
          <p:nvPr>
            <p:ph type="sldNum" sz="quarter" idx="28"/>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19925600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14" pos="148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91C010F4-E1E5-354F-9B4A-6253D3DC2F9C}"/>
              </a:ext>
            </a:extLst>
          </p:cNvPr>
          <p:cNvSpPr>
            <a:spLocks noGrp="1"/>
          </p:cNvSpPr>
          <p:nvPr>
            <p:ph sz="half" idx="2"/>
          </p:nvPr>
        </p:nvSpPr>
        <p:spPr>
          <a:xfrm>
            <a:off x="1036641"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C2F7C8C0-EB32-3C44-930E-DE05403C543A}"/>
              </a:ext>
            </a:extLst>
          </p:cNvPr>
          <p:cNvSpPr>
            <a:spLocks noGrp="1"/>
          </p:cNvSpPr>
          <p:nvPr>
            <p:ph sz="half" idx="11"/>
          </p:nvPr>
        </p:nvSpPr>
        <p:spPr>
          <a:xfrm>
            <a:off x="6285649"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4" name="Title 1">
            <a:extLst>
              <a:ext uri="{FF2B5EF4-FFF2-40B4-BE49-F238E27FC236}">
                <a16:creationId xmlns:a16="http://schemas.microsoft.com/office/drawing/2014/main" id="{E06473F2-000A-7C44-9048-A0C0D4B652B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B6A0597E-7AE3-F242-9DDF-F678A5E11458}"/>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3" name="Text Placeholder 4">
            <a:extLst>
              <a:ext uri="{FF2B5EF4-FFF2-40B4-BE49-F238E27FC236}">
                <a16:creationId xmlns:a16="http://schemas.microsoft.com/office/drawing/2014/main" id="{EAB7162A-656B-3447-976F-951853C325A3}"/>
              </a:ext>
            </a:extLst>
          </p:cNvPr>
          <p:cNvSpPr>
            <a:spLocks noGrp="1"/>
          </p:cNvSpPr>
          <p:nvPr>
            <p:ph type="body" sz="quarter" idx="17"/>
          </p:nvPr>
        </p:nvSpPr>
        <p:spPr>
          <a:xfrm>
            <a:off x="941616" y="2328554"/>
            <a:ext cx="4963884" cy="645284"/>
          </a:xfrm>
          <a:prstGeom prst="rect">
            <a:avLst/>
          </a:prstGeom>
        </p:spPr>
        <p:txBody>
          <a:bodyPr/>
          <a:lstStyle>
            <a:lvl1pPr>
              <a:buNone/>
              <a:defRPr sz="1800" b="1"/>
            </a:lvl1pPr>
          </a:lstStyle>
          <a:p>
            <a:pPr lvl="0"/>
            <a:r>
              <a:rPr lang="en-US"/>
              <a:t>Click to edit Master text styles</a:t>
            </a:r>
          </a:p>
        </p:txBody>
      </p:sp>
      <p:sp>
        <p:nvSpPr>
          <p:cNvPr id="24" name="Text Placeholder 4">
            <a:extLst>
              <a:ext uri="{FF2B5EF4-FFF2-40B4-BE49-F238E27FC236}">
                <a16:creationId xmlns:a16="http://schemas.microsoft.com/office/drawing/2014/main" id="{C8B98E47-9A5A-E54C-A093-86D516AAD0FB}"/>
              </a:ext>
            </a:extLst>
          </p:cNvPr>
          <p:cNvSpPr>
            <a:spLocks noGrp="1"/>
          </p:cNvSpPr>
          <p:nvPr>
            <p:ph type="body" sz="quarter" idx="18"/>
          </p:nvPr>
        </p:nvSpPr>
        <p:spPr>
          <a:xfrm>
            <a:off x="6258199" y="2328554"/>
            <a:ext cx="4868860" cy="645284"/>
          </a:xfrm>
          <a:prstGeom prst="rect">
            <a:avLst/>
          </a:prstGeom>
        </p:spPr>
        <p:txBody>
          <a:bodyPr/>
          <a:lstStyle>
            <a:lvl1pPr>
              <a:buNone/>
              <a:defRPr sz="1800" b="1"/>
            </a:lvl1pPr>
          </a:lstStyle>
          <a:p>
            <a:pPr lvl="0"/>
            <a:r>
              <a:rPr lang="en-US"/>
              <a:t>Click to edit Master text styles</a:t>
            </a:r>
          </a:p>
        </p:txBody>
      </p:sp>
      <p:sp>
        <p:nvSpPr>
          <p:cNvPr id="5" name="Date Placeholder 4">
            <a:extLst>
              <a:ext uri="{FF2B5EF4-FFF2-40B4-BE49-F238E27FC236}">
                <a16:creationId xmlns:a16="http://schemas.microsoft.com/office/drawing/2014/main" id="{18E274C5-9C2D-4A46-AEAE-9DBE1C417477}"/>
              </a:ext>
            </a:extLst>
          </p:cNvPr>
          <p:cNvSpPr>
            <a:spLocks noGrp="1"/>
          </p:cNvSpPr>
          <p:nvPr>
            <p:ph type="dt" sz="half" idx="19"/>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99419017-8DD9-4B28-B0F1-E82FFB8C1DFB}"/>
              </a:ext>
            </a:extLst>
          </p:cNvPr>
          <p:cNvSpPr>
            <a:spLocks noGrp="1"/>
          </p:cNvSpPr>
          <p:nvPr>
            <p:ph type="ftr" sz="quarter" idx="20"/>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BA0BFF08-A844-4449-9EC2-5B6B6C2D62AF}"/>
              </a:ext>
            </a:extLst>
          </p:cNvPr>
          <p:cNvSpPr>
            <a:spLocks noGrp="1"/>
          </p:cNvSpPr>
          <p:nvPr>
            <p:ph type="sldNum" sz="quarter" idx="21"/>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07367541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2476683E-62F2-7746-A136-3A729C70D88C}"/>
              </a:ext>
            </a:extLst>
          </p:cNvPr>
          <p:cNvSpPr>
            <a:spLocks noGrp="1"/>
          </p:cNvSpPr>
          <p:nvPr>
            <p:ph sz="half" idx="2"/>
          </p:nvPr>
        </p:nvSpPr>
        <p:spPr>
          <a:xfrm>
            <a:off x="1036641" y="3052691"/>
            <a:ext cx="307815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5EF5BDE3-656A-414E-BE18-702CA738A9D2}"/>
              </a:ext>
            </a:extLst>
          </p:cNvPr>
          <p:cNvSpPr>
            <a:spLocks noGrp="1"/>
          </p:cNvSpPr>
          <p:nvPr>
            <p:ph sz="half" idx="11"/>
          </p:nvPr>
        </p:nvSpPr>
        <p:spPr>
          <a:xfrm>
            <a:off x="8039099"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9" name="Content Placeholder 3">
            <a:extLst>
              <a:ext uri="{FF2B5EF4-FFF2-40B4-BE49-F238E27FC236}">
                <a16:creationId xmlns:a16="http://schemas.microsoft.com/office/drawing/2014/main" id="{0EAADDF0-090D-2C4F-BE2D-160C2C550298}"/>
              </a:ext>
            </a:extLst>
          </p:cNvPr>
          <p:cNvSpPr>
            <a:spLocks noGrp="1"/>
          </p:cNvSpPr>
          <p:nvPr>
            <p:ph sz="half" idx="13"/>
          </p:nvPr>
        </p:nvSpPr>
        <p:spPr>
          <a:xfrm>
            <a:off x="4539760"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20" name="Title 1">
            <a:extLst>
              <a:ext uri="{FF2B5EF4-FFF2-40B4-BE49-F238E27FC236}">
                <a16:creationId xmlns:a16="http://schemas.microsoft.com/office/drawing/2014/main" id="{3E0EAFBC-DE77-7648-95EC-91DDA529FAD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21" name="Straight Connector 20">
            <a:extLst>
              <a:ext uri="{FF2B5EF4-FFF2-40B4-BE49-F238E27FC236}">
                <a16:creationId xmlns:a16="http://schemas.microsoft.com/office/drawing/2014/main" id="{E2A16A97-402E-8040-9B48-1B6ED23ABC4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6" name="Text Placeholder 4">
            <a:extLst>
              <a:ext uri="{FF2B5EF4-FFF2-40B4-BE49-F238E27FC236}">
                <a16:creationId xmlns:a16="http://schemas.microsoft.com/office/drawing/2014/main" id="{B4BD319C-69C3-3D46-977C-F80FD35E3C6C}"/>
              </a:ext>
            </a:extLst>
          </p:cNvPr>
          <p:cNvSpPr>
            <a:spLocks noGrp="1"/>
          </p:cNvSpPr>
          <p:nvPr>
            <p:ph type="body" sz="quarter" idx="17"/>
          </p:nvPr>
        </p:nvSpPr>
        <p:spPr>
          <a:xfrm>
            <a:off x="941616" y="2328554"/>
            <a:ext cx="3173184" cy="645284"/>
          </a:xfrm>
          <a:prstGeom prst="rect">
            <a:avLst/>
          </a:prstGeom>
        </p:spPr>
        <p:txBody>
          <a:bodyPr/>
          <a:lstStyle>
            <a:lvl1pPr>
              <a:buNone/>
              <a:defRPr sz="1800" b="1">
                <a:latin typeface="+mj-lt"/>
              </a:defRPr>
            </a:lvl1pPr>
          </a:lstStyle>
          <a:p>
            <a:pPr lvl="0"/>
            <a:r>
              <a:rPr lang="en-US"/>
              <a:t>Click to edit Master text styles</a:t>
            </a:r>
          </a:p>
        </p:txBody>
      </p:sp>
      <p:sp>
        <p:nvSpPr>
          <p:cNvPr id="27" name="Text Placeholder 4">
            <a:extLst>
              <a:ext uri="{FF2B5EF4-FFF2-40B4-BE49-F238E27FC236}">
                <a16:creationId xmlns:a16="http://schemas.microsoft.com/office/drawing/2014/main" id="{4F6FB95E-AD0D-3843-8241-AB907F5915CC}"/>
              </a:ext>
            </a:extLst>
          </p:cNvPr>
          <p:cNvSpPr>
            <a:spLocks noGrp="1"/>
          </p:cNvSpPr>
          <p:nvPr>
            <p:ph type="body" sz="quarter" idx="18"/>
          </p:nvPr>
        </p:nvSpPr>
        <p:spPr>
          <a:xfrm>
            <a:off x="4466252"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28" name="Text Placeholder 4">
            <a:extLst>
              <a:ext uri="{FF2B5EF4-FFF2-40B4-BE49-F238E27FC236}">
                <a16:creationId xmlns:a16="http://schemas.microsoft.com/office/drawing/2014/main" id="{CC85BB87-C622-304F-9F58-8716188AA54B}"/>
              </a:ext>
            </a:extLst>
          </p:cNvPr>
          <p:cNvSpPr>
            <a:spLocks noGrp="1"/>
          </p:cNvSpPr>
          <p:nvPr>
            <p:ph type="body" sz="quarter" idx="19"/>
          </p:nvPr>
        </p:nvSpPr>
        <p:spPr>
          <a:xfrm>
            <a:off x="7933114"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5" name="Date Placeholder 4">
            <a:extLst>
              <a:ext uri="{FF2B5EF4-FFF2-40B4-BE49-F238E27FC236}">
                <a16:creationId xmlns:a16="http://schemas.microsoft.com/office/drawing/2014/main" id="{B9C6B0B5-56D6-429D-BC3A-5E501EDADA88}"/>
              </a:ext>
            </a:extLst>
          </p:cNvPr>
          <p:cNvSpPr>
            <a:spLocks noGrp="1"/>
          </p:cNvSpPr>
          <p:nvPr>
            <p:ph type="dt" sz="half" idx="20"/>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7A88DFE9-DB89-4EB9-9FB1-D484EC0C1B58}"/>
              </a:ext>
            </a:extLst>
          </p:cNvPr>
          <p:cNvSpPr>
            <a:spLocks noGrp="1"/>
          </p:cNvSpPr>
          <p:nvPr>
            <p:ph type="ftr" sz="quarter" idx="21"/>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450C09F4-4087-4A1E-B8B8-85A748DC9014}"/>
              </a:ext>
            </a:extLst>
          </p:cNvPr>
          <p:cNvSpPr>
            <a:spLocks noGrp="1"/>
          </p:cNvSpPr>
          <p:nvPr>
            <p:ph type="sldNum" sz="quarter" idx="22"/>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038980645"/>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80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D6FA74B-53F8-584F-85D3-47FB14D40E73}"/>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DC152369-C198-1E48-8F65-F6AC0534DFF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BC8921E4-02B0-3748-9844-933F710058FA}"/>
              </a:ext>
            </a:extLst>
          </p:cNvPr>
          <p:cNvSpPr>
            <a:spLocks noGrp="1"/>
          </p:cNvSpPr>
          <p:nvPr>
            <p:ph type="body" sz="quarter" idx="10"/>
          </p:nvPr>
        </p:nvSpPr>
        <p:spPr>
          <a:xfrm>
            <a:off x="1028700" y="2321923"/>
            <a:ext cx="4876800" cy="3825952"/>
          </a:xfrm>
          <a:prstGeom prst="rect">
            <a:avLst/>
          </a:prstGeom>
        </p:spPr>
        <p:txBody>
          <a:bodyPr/>
          <a:lstStyle>
            <a:lvl1pPr>
              <a:buNone/>
              <a:defRPr sz="1800"/>
            </a:lvl1pPr>
          </a:lstStyle>
          <a:p>
            <a:pPr lvl="0"/>
            <a:r>
              <a:rPr lang="en-US"/>
              <a:t>Click to edit Master text styles</a:t>
            </a:r>
          </a:p>
        </p:txBody>
      </p:sp>
      <p:sp>
        <p:nvSpPr>
          <p:cNvPr id="16" name="Text Placeholder 2">
            <a:extLst>
              <a:ext uri="{FF2B5EF4-FFF2-40B4-BE49-F238E27FC236}">
                <a16:creationId xmlns:a16="http://schemas.microsoft.com/office/drawing/2014/main" id="{43048678-0BD6-C448-8690-BD61FC60950D}"/>
              </a:ext>
            </a:extLst>
          </p:cNvPr>
          <p:cNvSpPr>
            <a:spLocks noGrp="1"/>
          </p:cNvSpPr>
          <p:nvPr>
            <p:ph type="body" sz="quarter" idx="11"/>
          </p:nvPr>
        </p:nvSpPr>
        <p:spPr>
          <a:xfrm>
            <a:off x="6248400" y="2286000"/>
            <a:ext cx="4876800" cy="2746375"/>
          </a:xfrm>
          <a:prstGeom prst="rect">
            <a:avLst/>
          </a:prstGeom>
        </p:spPr>
        <p:txBody>
          <a:bodyPr/>
          <a:lstStyle>
            <a:lvl1pPr>
              <a:buNone/>
              <a:defRPr sz="1800"/>
            </a:lvl1pPr>
          </a:lstStyle>
          <a:p>
            <a:pPr lvl="0"/>
            <a:r>
              <a:rPr lang="en-US"/>
              <a:t>Click to edit Master text styles</a:t>
            </a:r>
          </a:p>
        </p:txBody>
      </p:sp>
      <p:sp>
        <p:nvSpPr>
          <p:cNvPr id="2" name="Date Placeholder 1">
            <a:extLst>
              <a:ext uri="{FF2B5EF4-FFF2-40B4-BE49-F238E27FC236}">
                <a16:creationId xmlns:a16="http://schemas.microsoft.com/office/drawing/2014/main" id="{AAC8134C-ADB9-4E1C-97DD-12E5DE2C7753}"/>
              </a:ext>
            </a:extLst>
          </p:cNvPr>
          <p:cNvSpPr>
            <a:spLocks noGrp="1"/>
          </p:cNvSpPr>
          <p:nvPr>
            <p:ph type="dt" sz="half" idx="12"/>
          </p:nvPr>
        </p:nvSpPr>
        <p:spPr/>
        <p:txBody>
          <a:bodyPr/>
          <a:lstStyle/>
          <a:p>
            <a:r>
              <a:rPr lang="en-US"/>
              <a:t>September 3, 20XX </a:t>
            </a:r>
            <a:endParaRPr lang="en-US" dirty="0"/>
          </a:p>
        </p:txBody>
      </p:sp>
      <p:sp>
        <p:nvSpPr>
          <p:cNvPr id="4" name="Footer Placeholder 3">
            <a:extLst>
              <a:ext uri="{FF2B5EF4-FFF2-40B4-BE49-F238E27FC236}">
                <a16:creationId xmlns:a16="http://schemas.microsoft.com/office/drawing/2014/main" id="{67A0C24D-14BB-46C9-A4C2-DB15E4FB9B2B}"/>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5" name="Slide Number Placeholder 4">
            <a:extLst>
              <a:ext uri="{FF2B5EF4-FFF2-40B4-BE49-F238E27FC236}">
                <a16:creationId xmlns:a16="http://schemas.microsoft.com/office/drawing/2014/main" id="{B033D085-5F13-41E2-9C46-08E3E2846CC8}"/>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333889743"/>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6257107" y="999068"/>
            <a:ext cx="4876800" cy="645284"/>
          </a:xfrm>
          <a:prstGeom prst="rect">
            <a:avLst/>
          </a:prstGeom>
        </p:spPr>
        <p:txBody>
          <a:bodyPr lIns="0" tIns="0" rIns="0" bIns="0" anchor="b"/>
          <a:lstStyle/>
          <a:p>
            <a:r>
              <a:rPr lang="en-US"/>
              <a:t>Click to edit Master title style</a:t>
            </a:r>
            <a:endParaRPr lang="en-US" dirty="0"/>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6257107" y="2286003"/>
            <a:ext cx="4876800" cy="2332729"/>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6261560"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0" y="990600"/>
            <a:ext cx="4837176" cy="4837176"/>
          </a:xfrm>
          <a:prstGeom prst="rect">
            <a:avLst/>
          </a:prstGeom>
        </p:spPr>
        <p:txBody>
          <a:bodyPr/>
          <a:lstStyle/>
          <a:p>
            <a:r>
              <a:rPr lang="en-US"/>
              <a:t>Click icon to add picture</a:t>
            </a:r>
            <a:endParaRPr lang="en-US" dirty="0"/>
          </a:p>
        </p:txBody>
      </p:sp>
      <p:sp>
        <p:nvSpPr>
          <p:cNvPr id="9" name="Content Placeholder 13">
            <a:extLst>
              <a:ext uri="{FF2B5EF4-FFF2-40B4-BE49-F238E27FC236}">
                <a16:creationId xmlns:a16="http://schemas.microsoft.com/office/drawing/2014/main" id="{8B57D363-927D-CE43-AD8A-2F5E6CC59E9F}"/>
              </a:ext>
            </a:extLst>
          </p:cNvPr>
          <p:cNvSpPr>
            <a:spLocks noGrp="1"/>
          </p:cNvSpPr>
          <p:nvPr>
            <p:ph sz="quarter" idx="12"/>
          </p:nvPr>
        </p:nvSpPr>
        <p:spPr>
          <a:xfrm>
            <a:off x="6257107" y="4659581"/>
            <a:ext cx="4876800" cy="543031"/>
          </a:xfrm>
          <a:prstGeom prst="rect">
            <a:avLst/>
          </a:prstGeom>
        </p:spPr>
        <p:txBody>
          <a:bodyPr lIns="0" tIns="0" rIns="0" bIns="0" anchor="t"/>
          <a:lstStyle>
            <a:lvl1pPr marL="0" indent="0">
              <a:buFontTx/>
              <a:buNone/>
              <a:defRPr sz="16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Click to edit Master text styles</a:t>
            </a:r>
          </a:p>
        </p:txBody>
      </p:sp>
      <p:sp>
        <p:nvSpPr>
          <p:cNvPr id="6" name="Date Placeholder 5">
            <a:extLst>
              <a:ext uri="{FF2B5EF4-FFF2-40B4-BE49-F238E27FC236}">
                <a16:creationId xmlns:a16="http://schemas.microsoft.com/office/drawing/2014/main" id="{DB2FDBC3-20E9-45B6-850D-2F34EA22D1B8}"/>
              </a:ext>
            </a:extLst>
          </p:cNvPr>
          <p:cNvSpPr>
            <a:spLocks noGrp="1"/>
          </p:cNvSpPr>
          <p:nvPr>
            <p:ph type="dt" sz="half" idx="13"/>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BC17A152-7FD0-42FA-9937-8667D4B75152}"/>
              </a:ext>
            </a:extLst>
          </p:cNvPr>
          <p:cNvSpPr>
            <a:spLocks noGrp="1"/>
          </p:cNvSpPr>
          <p:nvPr>
            <p:ph type="ftr" sz="quarter" idx="14"/>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B687AABD-BCAB-4325-8510-954CAAD92A9D}"/>
              </a:ext>
            </a:extLst>
          </p:cNvPr>
          <p:cNvSpPr>
            <a:spLocks noGrp="1"/>
          </p:cNvSpPr>
          <p:nvPr>
            <p:ph type="sldNum" sz="quarter" idx="15"/>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18541589"/>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3CF9A60B-B3DC-4F2D-8B7D-BC3D5E9EA8D6}"/>
              </a:ext>
            </a:extLst>
          </p:cNvPr>
          <p:cNvSpPr>
            <a:spLocks/>
          </p:cNvSpPr>
          <p:nvPr/>
        </p:nvSpPr>
        <p:spPr bwMode="auto">
          <a:xfrm flipV="1">
            <a:off x="-4233" y="715434"/>
            <a:ext cx="1589617" cy="505884"/>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2" name="Title 1"/>
          <p:cNvSpPr>
            <a:spLocks noGrp="1"/>
          </p:cNvSpPr>
          <p:nvPr>
            <p:ph type="title"/>
          </p:nvPr>
        </p:nvSpPr>
        <p:spPr>
          <a:xfrm>
            <a:off x="2592926" y="624109"/>
            <a:ext cx="8911687" cy="1280891"/>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1"/>
            <a:ext cx="8915400" cy="37776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1DFFD633-BDC3-4EF1-B6AD-855F1ECC766A}"/>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0FF95690-835D-4EFA-A42D-A0AD5285DFE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0E371D6-0577-4422-990F-443144B396AD}"/>
              </a:ext>
            </a:extLst>
          </p:cNvPr>
          <p:cNvSpPr>
            <a:spLocks noGrp="1"/>
          </p:cNvSpPr>
          <p:nvPr>
            <p:ph type="sldNum" sz="quarter" idx="12"/>
          </p:nvPr>
        </p:nvSpPr>
        <p:spPr/>
        <p:txBody>
          <a:bodyPr/>
          <a:lstStyle>
            <a:lvl1pPr>
              <a:defRPr/>
            </a:lvl1pPr>
          </a:lstStyle>
          <a:p>
            <a:pPr>
              <a:defRPr/>
            </a:pPr>
            <a:fld id="{239C5959-DC8F-4B69-AF1D-F29561EDEE32}" type="slidenum">
              <a:rPr lang="en-US" altLang="en-US"/>
              <a:pPr>
                <a:defRPr/>
              </a:pPr>
              <a:t>‹#›</a:t>
            </a:fld>
            <a:endParaRPr lang="en-US" altLang="en-US"/>
          </a:p>
        </p:txBody>
      </p:sp>
    </p:spTree>
    <p:extLst>
      <p:ext uri="{BB962C8B-B14F-4D97-AF65-F5344CB8AC3E}">
        <p14:creationId xmlns:p14="http://schemas.microsoft.com/office/powerpoint/2010/main" val="9104773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D03AE-F21A-23BD-05C6-36DF6B5134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D6E506-7A62-113F-654C-F7904CF1EA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0ADCDF-C05D-F4C5-796F-FFEDCC48C664}"/>
              </a:ext>
            </a:extLst>
          </p:cNvPr>
          <p:cNvSpPr>
            <a:spLocks noGrp="1"/>
          </p:cNvSpPr>
          <p:nvPr>
            <p:ph type="dt" sz="half" idx="10"/>
          </p:nvPr>
        </p:nvSpPr>
        <p:spPr/>
        <p:txBody>
          <a:bodyPr/>
          <a:lstStyle/>
          <a:p>
            <a:fld id="{48A87A34-81AB-432B-8DAE-1953F412C126}" type="datetimeFigureOut">
              <a:rPr lang="en-US" smtClean="0"/>
              <a:t>12/3/2024</a:t>
            </a:fld>
            <a:endParaRPr lang="en-US" dirty="0"/>
          </a:p>
        </p:txBody>
      </p:sp>
      <p:sp>
        <p:nvSpPr>
          <p:cNvPr id="5" name="Footer Placeholder 4">
            <a:extLst>
              <a:ext uri="{FF2B5EF4-FFF2-40B4-BE49-F238E27FC236}">
                <a16:creationId xmlns:a16="http://schemas.microsoft.com/office/drawing/2014/main" id="{0F392EDD-09BC-2522-CFD9-DC099432693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210D89-B2A9-E4ED-837E-14CBF67B414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375500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886DE-49AA-5E1A-8621-0D2CEEA8B0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59EFEE-04EA-94F5-07B6-1C5C7A7DE6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E236FC-DD61-ED7A-59C8-9F6119A9D25C}"/>
              </a:ext>
            </a:extLst>
          </p:cNvPr>
          <p:cNvSpPr>
            <a:spLocks noGrp="1"/>
          </p:cNvSpPr>
          <p:nvPr>
            <p:ph type="dt" sz="half" idx="10"/>
          </p:nvPr>
        </p:nvSpPr>
        <p:spPr/>
        <p:txBody>
          <a:bodyPr/>
          <a:lstStyle/>
          <a:p>
            <a:fld id="{48A87A34-81AB-432B-8DAE-1953F412C126}" type="datetimeFigureOut">
              <a:rPr lang="en-US" smtClean="0"/>
              <a:t>12/3/2024</a:t>
            </a:fld>
            <a:endParaRPr lang="en-US" dirty="0"/>
          </a:p>
        </p:txBody>
      </p:sp>
      <p:sp>
        <p:nvSpPr>
          <p:cNvPr id="5" name="Footer Placeholder 4">
            <a:extLst>
              <a:ext uri="{FF2B5EF4-FFF2-40B4-BE49-F238E27FC236}">
                <a16:creationId xmlns:a16="http://schemas.microsoft.com/office/drawing/2014/main" id="{CA8545E2-3E44-12C1-073E-06D0000EFCD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16A367D-349E-D092-32E5-2174227F0F6E}"/>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077745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DCC51-B2EE-5B82-ECA6-D59B3EEE03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D14B16-5EF4-D278-37FB-4B65F346D1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8EF382-4767-B70B-942B-94AE3A6C41BE}"/>
              </a:ext>
            </a:extLst>
          </p:cNvPr>
          <p:cNvSpPr>
            <a:spLocks noGrp="1"/>
          </p:cNvSpPr>
          <p:nvPr>
            <p:ph type="dt" sz="half" idx="10"/>
          </p:nvPr>
        </p:nvSpPr>
        <p:spPr/>
        <p:txBody>
          <a:bodyPr/>
          <a:lstStyle/>
          <a:p>
            <a:fld id="{48A87A34-81AB-432B-8DAE-1953F412C126}" type="datetimeFigureOut">
              <a:rPr lang="en-US" smtClean="0"/>
              <a:t>12/3/2024</a:t>
            </a:fld>
            <a:endParaRPr lang="en-US" dirty="0"/>
          </a:p>
        </p:txBody>
      </p:sp>
      <p:sp>
        <p:nvSpPr>
          <p:cNvPr id="5" name="Footer Placeholder 4">
            <a:extLst>
              <a:ext uri="{FF2B5EF4-FFF2-40B4-BE49-F238E27FC236}">
                <a16:creationId xmlns:a16="http://schemas.microsoft.com/office/drawing/2014/main" id="{645AE314-0A81-D3BF-A61C-A17CAF94DF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8865F43-B6ED-338E-2E3F-2AF804BD3E3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790919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B3A48-B432-0F5E-65C6-C963D8D8D7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0A51E2-FEC0-AB8B-4D78-5AB0FEBDCA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1C1B95-E60F-B6E2-50C5-757B352B9F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0FDD06-6091-0FA8-BD6D-429A3D619833}"/>
              </a:ext>
            </a:extLst>
          </p:cNvPr>
          <p:cNvSpPr>
            <a:spLocks noGrp="1"/>
          </p:cNvSpPr>
          <p:nvPr>
            <p:ph type="dt" sz="half" idx="10"/>
          </p:nvPr>
        </p:nvSpPr>
        <p:spPr/>
        <p:txBody>
          <a:bodyPr/>
          <a:lstStyle/>
          <a:p>
            <a:fld id="{48A87A34-81AB-432B-8DAE-1953F412C126}" type="datetimeFigureOut">
              <a:rPr lang="en-US" smtClean="0"/>
              <a:t>12/3/2024</a:t>
            </a:fld>
            <a:endParaRPr lang="en-US" dirty="0"/>
          </a:p>
        </p:txBody>
      </p:sp>
      <p:sp>
        <p:nvSpPr>
          <p:cNvPr id="6" name="Footer Placeholder 5">
            <a:extLst>
              <a:ext uri="{FF2B5EF4-FFF2-40B4-BE49-F238E27FC236}">
                <a16:creationId xmlns:a16="http://schemas.microsoft.com/office/drawing/2014/main" id="{DA070F24-E2C4-DE47-FB07-BC03C5410FC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1FF301-7E95-4ED1-E15B-37E550A5749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194399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A76C7-0B65-AEBB-493A-41708E0214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57C85C-B1EB-82B3-75AC-FC26EB195E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2BB2C3-56B0-0F86-5960-A4DF9D1D8E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2AA853-74FA-745A-97E8-AF084D1F39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919CC3-7AAB-CC8F-F6CA-3988054120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4A4704-3FFF-8DBB-95C3-CFBE75727AB9}"/>
              </a:ext>
            </a:extLst>
          </p:cNvPr>
          <p:cNvSpPr>
            <a:spLocks noGrp="1"/>
          </p:cNvSpPr>
          <p:nvPr>
            <p:ph type="dt" sz="half" idx="10"/>
          </p:nvPr>
        </p:nvSpPr>
        <p:spPr/>
        <p:txBody>
          <a:bodyPr/>
          <a:lstStyle/>
          <a:p>
            <a:fld id="{48A87A34-81AB-432B-8DAE-1953F412C126}" type="datetimeFigureOut">
              <a:rPr lang="en-US" smtClean="0"/>
              <a:t>12/3/2024</a:t>
            </a:fld>
            <a:endParaRPr lang="en-US" dirty="0"/>
          </a:p>
        </p:txBody>
      </p:sp>
      <p:sp>
        <p:nvSpPr>
          <p:cNvPr id="8" name="Footer Placeholder 7">
            <a:extLst>
              <a:ext uri="{FF2B5EF4-FFF2-40B4-BE49-F238E27FC236}">
                <a16:creationId xmlns:a16="http://schemas.microsoft.com/office/drawing/2014/main" id="{18E7E44A-623F-233C-2ECF-6F349D190E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4719125-5A45-4B2C-ACE7-5F54F16DD05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061214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CE988-F743-E963-4570-6E746270F8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D879EE-3E37-5D81-8FB4-A266A6C75635}"/>
              </a:ext>
            </a:extLst>
          </p:cNvPr>
          <p:cNvSpPr>
            <a:spLocks noGrp="1"/>
          </p:cNvSpPr>
          <p:nvPr>
            <p:ph type="dt" sz="half" idx="10"/>
          </p:nvPr>
        </p:nvSpPr>
        <p:spPr/>
        <p:txBody>
          <a:bodyPr/>
          <a:lstStyle/>
          <a:p>
            <a:fld id="{48A87A34-81AB-432B-8DAE-1953F412C126}" type="datetimeFigureOut">
              <a:rPr lang="en-US" smtClean="0"/>
              <a:t>12/3/2024</a:t>
            </a:fld>
            <a:endParaRPr lang="en-US" dirty="0"/>
          </a:p>
        </p:txBody>
      </p:sp>
      <p:sp>
        <p:nvSpPr>
          <p:cNvPr id="4" name="Footer Placeholder 3">
            <a:extLst>
              <a:ext uri="{FF2B5EF4-FFF2-40B4-BE49-F238E27FC236}">
                <a16:creationId xmlns:a16="http://schemas.microsoft.com/office/drawing/2014/main" id="{1D116136-81B0-C7D9-01FE-1EA3E821CA8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BA915D2-08B0-EB4E-B667-44326E3DFEC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342219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7BB04A-8EAC-8AFC-331E-2FA20BED286D}"/>
              </a:ext>
            </a:extLst>
          </p:cNvPr>
          <p:cNvSpPr>
            <a:spLocks noGrp="1"/>
          </p:cNvSpPr>
          <p:nvPr>
            <p:ph type="dt" sz="half" idx="10"/>
          </p:nvPr>
        </p:nvSpPr>
        <p:spPr/>
        <p:txBody>
          <a:bodyPr/>
          <a:lstStyle/>
          <a:p>
            <a:fld id="{48A87A34-81AB-432B-8DAE-1953F412C126}" type="datetimeFigureOut">
              <a:rPr lang="en-US" smtClean="0"/>
              <a:t>12/3/2024</a:t>
            </a:fld>
            <a:endParaRPr lang="en-US" dirty="0"/>
          </a:p>
        </p:txBody>
      </p:sp>
      <p:sp>
        <p:nvSpPr>
          <p:cNvPr id="3" name="Footer Placeholder 2">
            <a:extLst>
              <a:ext uri="{FF2B5EF4-FFF2-40B4-BE49-F238E27FC236}">
                <a16:creationId xmlns:a16="http://schemas.microsoft.com/office/drawing/2014/main" id="{75DA8D1B-AA62-FB45-2FDD-F8C41719DFA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B0D0726-2DEF-CCE4-35DD-DF88AF6D573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587510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4D7EC-508D-FCCD-4AF1-DF2AF3ACE2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B71C22-6691-EE89-2692-03805C00CE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A84A19-10A3-2C60-E3C9-7F0AD5BCE1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B37079-80F0-EF46-44A2-B4EE6C289ECE}"/>
              </a:ext>
            </a:extLst>
          </p:cNvPr>
          <p:cNvSpPr>
            <a:spLocks noGrp="1"/>
          </p:cNvSpPr>
          <p:nvPr>
            <p:ph type="dt" sz="half" idx="10"/>
          </p:nvPr>
        </p:nvSpPr>
        <p:spPr/>
        <p:txBody>
          <a:bodyPr/>
          <a:lstStyle/>
          <a:p>
            <a:fld id="{48A87A34-81AB-432B-8DAE-1953F412C126}" type="datetimeFigureOut">
              <a:rPr lang="en-US" smtClean="0"/>
              <a:t>12/3/2024</a:t>
            </a:fld>
            <a:endParaRPr lang="en-US" dirty="0"/>
          </a:p>
        </p:txBody>
      </p:sp>
      <p:sp>
        <p:nvSpPr>
          <p:cNvPr id="6" name="Footer Placeholder 5">
            <a:extLst>
              <a:ext uri="{FF2B5EF4-FFF2-40B4-BE49-F238E27FC236}">
                <a16:creationId xmlns:a16="http://schemas.microsoft.com/office/drawing/2014/main" id="{B622CCD5-0E66-F5AA-A4C6-67E0BBB8DF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6E18AAA-FB66-FCE9-5947-294A418D621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141673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6B5EF-910A-3B66-E759-79CF8BD2EF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055B96-AAD6-55A2-3E1D-9CA12BD8E5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08984D-6478-BEC1-1EC3-E3B46E14D8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5C1DB2-EBE9-B4B1-22C8-93A10DAE2C37}"/>
              </a:ext>
            </a:extLst>
          </p:cNvPr>
          <p:cNvSpPr>
            <a:spLocks noGrp="1"/>
          </p:cNvSpPr>
          <p:nvPr>
            <p:ph type="dt" sz="half" idx="10"/>
          </p:nvPr>
        </p:nvSpPr>
        <p:spPr/>
        <p:txBody>
          <a:bodyPr/>
          <a:lstStyle/>
          <a:p>
            <a:fld id="{48A87A34-81AB-432B-8DAE-1953F412C126}" type="datetimeFigureOut">
              <a:rPr lang="en-US" smtClean="0"/>
              <a:pPr/>
              <a:t>12/3/2024</a:t>
            </a:fld>
            <a:endParaRPr lang="en-US" dirty="0"/>
          </a:p>
        </p:txBody>
      </p:sp>
      <p:sp>
        <p:nvSpPr>
          <p:cNvPr id="6" name="Footer Placeholder 5">
            <a:extLst>
              <a:ext uri="{FF2B5EF4-FFF2-40B4-BE49-F238E27FC236}">
                <a16:creationId xmlns:a16="http://schemas.microsoft.com/office/drawing/2014/main" id="{F3468FAA-3E8E-9DF6-6CB4-52A90F5D5F6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1F46CB-5FEC-1E7B-CD7D-72347B107B0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247821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3C060-A934-66EF-8184-DF2801ABFB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233510-32C2-4B38-7839-9136B9851B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F7D43E-7FA4-3E89-1D38-4EE5482B7C19}"/>
              </a:ext>
            </a:extLst>
          </p:cNvPr>
          <p:cNvSpPr>
            <a:spLocks noGrp="1"/>
          </p:cNvSpPr>
          <p:nvPr>
            <p:ph type="dt" sz="half" idx="10"/>
          </p:nvPr>
        </p:nvSpPr>
        <p:spPr/>
        <p:txBody>
          <a:bodyPr/>
          <a:lstStyle/>
          <a:p>
            <a:fld id="{48A87A34-81AB-432B-8DAE-1953F412C126}" type="datetimeFigureOut">
              <a:rPr lang="en-US" smtClean="0"/>
              <a:t>12/3/2024</a:t>
            </a:fld>
            <a:endParaRPr lang="en-US" dirty="0"/>
          </a:p>
        </p:txBody>
      </p:sp>
      <p:sp>
        <p:nvSpPr>
          <p:cNvPr id="5" name="Footer Placeholder 4">
            <a:extLst>
              <a:ext uri="{FF2B5EF4-FFF2-40B4-BE49-F238E27FC236}">
                <a16:creationId xmlns:a16="http://schemas.microsoft.com/office/drawing/2014/main" id="{105A6DA3-C7E4-0FDD-09BD-7158E51D15C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F8DCF1-8DFD-CF24-09BA-6AE868E3DA77}"/>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956332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8FB78F-A16F-9419-856B-8960BE807A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398631-7396-C40C-62C5-0195E85390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31BF1E-2A6D-66A0-DE64-C09F200DC656}"/>
              </a:ext>
            </a:extLst>
          </p:cNvPr>
          <p:cNvSpPr>
            <a:spLocks noGrp="1"/>
          </p:cNvSpPr>
          <p:nvPr>
            <p:ph type="dt" sz="half" idx="10"/>
          </p:nvPr>
        </p:nvSpPr>
        <p:spPr/>
        <p:txBody>
          <a:bodyPr/>
          <a:lstStyle/>
          <a:p>
            <a:fld id="{48A87A34-81AB-432B-8DAE-1953F412C126}" type="datetimeFigureOut">
              <a:rPr lang="en-US" smtClean="0"/>
              <a:t>12/3/2024</a:t>
            </a:fld>
            <a:endParaRPr lang="en-US" dirty="0"/>
          </a:p>
        </p:txBody>
      </p:sp>
      <p:sp>
        <p:nvSpPr>
          <p:cNvPr id="5" name="Footer Placeholder 4">
            <a:extLst>
              <a:ext uri="{FF2B5EF4-FFF2-40B4-BE49-F238E27FC236}">
                <a16:creationId xmlns:a16="http://schemas.microsoft.com/office/drawing/2014/main" id="{9013A011-86BE-3A01-2FF9-9E020E3DF95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65741E-7233-2972-FD3B-38F062DAF81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835259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303697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8A87A34-81AB-432B-8DAE-1953F412C126}" type="datetimeFigureOut">
              <a:rPr lang="en-US" smtClean="0"/>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438786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720342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939229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377720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8A87A34-81AB-432B-8DAE-1953F412C126}" type="datetimeFigureOut">
              <a:rPr lang="en-US" smtClean="0"/>
              <a:t>12/3/2024</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211321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87A34-81AB-432B-8DAE-1953F412C126}" type="datetimeFigureOut">
              <a:rPr lang="en-US" smtClean="0"/>
              <a:t>12/3/2024</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698301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8A87A34-81AB-432B-8DAE-1953F412C126}" type="datetimeFigureOut">
              <a:rPr lang="en-US" smtClean="0"/>
              <a:t>12/3/2024</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712965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543134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538688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356027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4019442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809114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12/3/2024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324170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12/3/2024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597842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187835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63939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theme" Target="../theme/theme3.xml"/><Relationship Id="rId3" Type="http://schemas.openxmlformats.org/officeDocument/2006/relationships/slideLayout" Target="../slideLayouts/slideLayout28.xml"/><Relationship Id="rId21" Type="http://schemas.openxmlformats.org/officeDocument/2006/relationships/image" Target="../media/image4.png"/><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image" Target="../media/image3.pn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image" Target="../media/image2.png"/><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9F22C8-3EAB-425F-ADBA-3A162D82024E}"/>
              </a:ext>
            </a:extLst>
          </p:cNvPr>
          <p:cNvSpPr>
            <a:spLocks noGrp="1"/>
          </p:cNvSpPr>
          <p:nvPr>
            <p:ph type="dt" sz="half" idx="2"/>
          </p:nvPr>
        </p:nvSpPr>
        <p:spPr>
          <a:xfrm>
            <a:off x="9830818" y="6292334"/>
            <a:ext cx="1522982" cy="182880"/>
          </a:xfrm>
          <a:prstGeom prst="rect">
            <a:avLst/>
          </a:prstGeom>
        </p:spPr>
        <p:txBody>
          <a:bodyPr vert="horz" lIns="0" tIns="45720" rIns="0" bIns="45720" rtlCol="0" anchor="ctr"/>
          <a:lstStyle>
            <a:lvl1pPr algn="l">
              <a:defRPr sz="1200" b="0">
                <a:solidFill>
                  <a:schemeClr val="bg1"/>
                </a:solidFill>
              </a:defRPr>
            </a:lvl1pPr>
          </a:lstStyle>
          <a:p>
            <a:r>
              <a:rPr lang="en-US"/>
              <a:t>September 3, 20XX </a:t>
            </a:r>
            <a:endParaRPr lang="en-US" dirty="0"/>
          </a:p>
        </p:txBody>
      </p:sp>
      <p:sp>
        <p:nvSpPr>
          <p:cNvPr id="3" name="Footer Placeholder 4">
            <a:extLst>
              <a:ext uri="{FF2B5EF4-FFF2-40B4-BE49-F238E27FC236}">
                <a16:creationId xmlns:a16="http://schemas.microsoft.com/office/drawing/2014/main" id="{CC4B4F87-0B31-4EDA-8270-4233B0D8FF74}"/>
              </a:ext>
            </a:extLst>
          </p:cNvPr>
          <p:cNvSpPr>
            <a:spLocks noGrp="1"/>
          </p:cNvSpPr>
          <p:nvPr>
            <p:ph type="ftr" sz="quarter" idx="3"/>
          </p:nvPr>
        </p:nvSpPr>
        <p:spPr>
          <a:xfrm>
            <a:off x="8298180" y="6294120"/>
            <a:ext cx="1462788" cy="182880"/>
          </a:xfrm>
          <a:prstGeom prst="rect">
            <a:avLst/>
          </a:prstGeom>
        </p:spPr>
        <p:txBody>
          <a:bodyPr vert="horz" lIns="91440" tIns="45720" rIns="91440" bIns="45720" rtlCol="0" anchor="ctr"/>
          <a:lstStyle>
            <a:lvl1pPr algn="l">
              <a:defRPr sz="1200" b="1">
                <a:solidFill>
                  <a:schemeClr val="bg1"/>
                </a:solidFill>
              </a:defRPr>
            </a:lvl1pPr>
          </a:lstStyle>
          <a:p>
            <a:r>
              <a:rPr lang="en-US">
                <a:solidFill>
                  <a:schemeClr val="bg1"/>
                </a:solidFill>
              </a:rPr>
              <a:t>Annual Review</a:t>
            </a:r>
            <a:endParaRPr lang="en-US" dirty="0">
              <a:solidFill>
                <a:schemeClr val="bg1"/>
              </a:solidFill>
            </a:endParaRPr>
          </a:p>
        </p:txBody>
      </p:sp>
      <p:sp>
        <p:nvSpPr>
          <p:cNvPr id="4" name="Slide Number Placeholder 5">
            <a:extLst>
              <a:ext uri="{FF2B5EF4-FFF2-40B4-BE49-F238E27FC236}">
                <a16:creationId xmlns:a16="http://schemas.microsoft.com/office/drawing/2014/main" id="{A05EC255-976A-48BF-A8A0-1ECEBDFBB6B7}"/>
              </a:ext>
            </a:extLst>
          </p:cNvPr>
          <p:cNvSpPr>
            <a:spLocks noGrp="1"/>
          </p:cNvSpPr>
          <p:nvPr>
            <p:ph type="sldNum" sz="quarter" idx="4"/>
          </p:nvPr>
        </p:nvSpPr>
        <p:spPr>
          <a:xfrm>
            <a:off x="11493500" y="6292334"/>
            <a:ext cx="412750" cy="182880"/>
          </a:xfrm>
          <a:prstGeom prst="rect">
            <a:avLst/>
          </a:prstGeom>
        </p:spPr>
        <p:txBody>
          <a:bodyPr vert="horz" lIns="91440" tIns="45720" rIns="91440" bIns="45720" rtlCol="0" anchor="ctr"/>
          <a:lstStyle>
            <a:lvl1pPr algn="r">
              <a:defRPr sz="1200">
                <a:solidFill>
                  <a:schemeClr val="bg1"/>
                </a:solidFill>
              </a:defRPr>
            </a:lvl1pPr>
          </a:lstStyle>
          <a:p>
            <a:fld id="{7782931A-7D25-4B4B-9464-57AE418934A3}" type="slidenum">
              <a:rPr lang="en-US" smtClean="0"/>
              <a:pPr/>
              <a:t>‹#›</a:t>
            </a:fld>
            <a:endParaRPr lang="en-US"/>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674" r:id="rId2"/>
    <p:sldLayoutId id="2147483673" r:id="rId3"/>
    <p:sldLayoutId id="2147483671" r:id="rId4"/>
    <p:sldLayoutId id="2147483678" r:id="rId5"/>
    <p:sldLayoutId id="2147483676" r:id="rId6"/>
    <p:sldLayoutId id="2147483677" r:id="rId7"/>
    <p:sldLayoutId id="2147483660" r:id="rId8"/>
    <p:sldLayoutId id="2147483675" r:id="rId9"/>
    <p:sldLayoutId id="2147483679" r:id="rId10"/>
    <p:sldLayoutId id="2147483680" r:id="rId11"/>
    <p:sldLayoutId id="2147483681" r:id="rId12"/>
    <p:sldLayoutId id="2147483684" r:id="rId13"/>
    <p:sldLayoutId id="2147483685" r:id="rId14"/>
  </p:sldLayoutIdLst>
  <p:hf sldNum="0" hdr="0" ftr="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7008" userDrawn="1">
          <p15:clr>
            <a:srgbClr val="F26B43"/>
          </p15:clr>
        </p15:guide>
        <p15:guide id="8" pos="3720">
          <p15:clr>
            <a:srgbClr val="547EBF"/>
          </p15:clr>
        </p15:guide>
        <p15:guide id="9" pos="2112">
          <p15:clr>
            <a:srgbClr val="547EBF"/>
          </p15:clr>
        </p15:guide>
        <p15:guide id="10" pos="1824" userDrawn="1">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orient="horz" pos="624" userDrawn="1">
          <p15:clr>
            <a:srgbClr val="F26B43"/>
          </p15:clr>
        </p15:guide>
        <p15:guide id="18" orient="horz" pos="3672" userDrawn="1">
          <p15:clr>
            <a:srgbClr val="F26B43"/>
          </p15:clr>
        </p15:guide>
        <p15:guide id="19" pos="3984" userDrawn="1">
          <p15:clr>
            <a:srgbClr val="547EBF"/>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ACFA73-5060-223C-22D1-D98D358D60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D458FF-DFE3-C55E-766E-62FF9E66D5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F41C36-9C7C-6AD2-B06A-3D41D69278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12/3/2024</a:t>
            </a:fld>
            <a:endParaRPr lang="en-US" dirty="0"/>
          </a:p>
        </p:txBody>
      </p:sp>
      <p:sp>
        <p:nvSpPr>
          <p:cNvPr id="5" name="Footer Placeholder 4">
            <a:extLst>
              <a:ext uri="{FF2B5EF4-FFF2-40B4-BE49-F238E27FC236}">
                <a16:creationId xmlns:a16="http://schemas.microsoft.com/office/drawing/2014/main" id="{81C28286-162B-09CC-83AD-C30D47C7A7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C332337-9907-0D41-4765-4BAF541B01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4705331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A87A34-81AB-432B-8DAE-1953F412C126}" type="datetimeFigureOut">
              <a:rPr lang="en-US" smtClean="0"/>
              <a:pPr/>
              <a:t>12/3/2024</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29623538"/>
      </p:ext>
    </p:extLst>
  </p:cSld>
  <p:clrMap bg1="dk1" tx1="lt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ohn.sf@mso.umt.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psychotherapynetworker.org/article/myth-infallibility/"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montanahappinessproject.com/"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hyperlink" Target="https://www.nimh.nih.gov/research/research-conducted-at-nimh/asq-toolkit-materials" TargetMode="External"/><Relationship Id="rId2" Type="http://schemas.openxmlformats.org/officeDocument/2006/relationships/hyperlink" Target="https://johnsommersflanagan.com/2016/02/06/r-i-p-sc-i-p-an-acronym-for-remembering-the-essential-components-of-a-suicide-assessment-interview/" TargetMode="Externa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C99CF7C-AFAB-48F1-8FC3-CCCE989822A6}"/>
              </a:ext>
            </a:extLst>
          </p:cNvPr>
          <p:cNvSpPr>
            <a:spLocks noGrp="1"/>
          </p:cNvSpPr>
          <p:nvPr>
            <p:ph type="title"/>
          </p:nvPr>
        </p:nvSpPr>
        <p:spPr>
          <a:xfrm>
            <a:off x="986972" y="5273095"/>
            <a:ext cx="9861698" cy="283740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4000" b="1" dirty="0">
                <a:solidFill>
                  <a:schemeClr val="tx1"/>
                </a:solidFill>
                <a:latin typeface="Calibri" panose="020F0502020204030204" pitchFamily="34" charset="0"/>
                <a:cs typeface="Calibri" panose="020F0502020204030204" pitchFamily="34" charset="0"/>
              </a:rPr>
              <a:t>Integrating </a:t>
            </a:r>
            <a:r>
              <a:rPr lang="en-US" altLang="en-US" sz="4000" b="1" dirty="0">
                <a:solidFill>
                  <a:srgbClr val="FFFF00"/>
                </a:solidFill>
                <a:latin typeface="Calibri" panose="020F0502020204030204" pitchFamily="34" charset="0"/>
                <a:cs typeface="Calibri" panose="020F0502020204030204" pitchFamily="34" charset="0"/>
              </a:rPr>
              <a:t>Strengths-Based</a:t>
            </a:r>
            <a:r>
              <a:rPr lang="en-US" altLang="en-US" sz="4000" b="1" dirty="0">
                <a:solidFill>
                  <a:schemeClr val="accent1"/>
                </a:solidFill>
                <a:latin typeface="Calibri" panose="020F0502020204030204" pitchFamily="34" charset="0"/>
                <a:cs typeface="Calibri" panose="020F0502020204030204" pitchFamily="34" charset="0"/>
              </a:rPr>
              <a:t> and Traditional (Medical Model) Suicide Assessment</a:t>
            </a:r>
            <a:br>
              <a:rPr lang="en-US" altLang="en-US" sz="4000" b="1" dirty="0">
                <a:solidFill>
                  <a:schemeClr val="accent1"/>
                </a:solidFill>
                <a:latin typeface="Calibri" panose="020F0502020204030204" pitchFamily="34" charset="0"/>
                <a:cs typeface="Calibri" panose="020F0502020204030204" pitchFamily="34" charset="0"/>
              </a:rPr>
            </a:br>
            <a:br>
              <a:rPr lang="en-US" altLang="en-US" sz="3200" b="1" dirty="0">
                <a:solidFill>
                  <a:schemeClr val="accent1"/>
                </a:solidFill>
                <a:latin typeface="Calibri" panose="020F0502020204030204" pitchFamily="34" charset="0"/>
                <a:cs typeface="Calibri" panose="020F0502020204030204" pitchFamily="34" charset="0"/>
              </a:rPr>
            </a:br>
            <a:br>
              <a:rPr lang="en-US" altLang="en-US" sz="3200" b="1" dirty="0">
                <a:solidFill>
                  <a:schemeClr val="accent4">
                    <a:lumMod val="20000"/>
                    <a:lumOff val="80000"/>
                  </a:schemeClr>
                </a:solidFill>
                <a:latin typeface="Calibri" panose="020F0502020204030204" pitchFamily="34" charset="0"/>
                <a:cs typeface="Calibri" panose="020F0502020204030204" pitchFamily="34" charset="0"/>
              </a:rPr>
            </a:br>
            <a:br>
              <a:rPr lang="en-US" altLang="en-US" sz="4000" b="1" dirty="0">
                <a:solidFill>
                  <a:schemeClr val="accent4">
                    <a:lumMod val="20000"/>
                    <a:lumOff val="80000"/>
                  </a:schemeClr>
                </a:solidFill>
                <a:latin typeface="Calibri" panose="020F0502020204030204" pitchFamily="34" charset="0"/>
                <a:cs typeface="Calibri" panose="020F0502020204030204" pitchFamily="34" charset="0"/>
              </a:rPr>
            </a:br>
            <a:br>
              <a:rPr lang="en-US" altLang="en-US" sz="4400" b="1" dirty="0">
                <a:solidFill>
                  <a:schemeClr val="accent4">
                    <a:lumMod val="20000"/>
                    <a:lumOff val="80000"/>
                  </a:schemeClr>
                </a:solidFill>
                <a:latin typeface="Calibri" panose="020F0502020204030204" pitchFamily="34" charset="0"/>
                <a:cs typeface="Calibri" panose="020F0502020204030204" pitchFamily="34" charset="0"/>
              </a:rPr>
            </a:br>
            <a:br>
              <a:rPr lang="en-US" altLang="en-US" sz="2800" b="0" dirty="0">
                <a:solidFill>
                  <a:prstClr val="white"/>
                </a:solidFill>
                <a:latin typeface="Arial Nova"/>
                <a:ea typeface="+mn-ea"/>
                <a:cs typeface="+mn-cs"/>
              </a:rPr>
            </a:br>
            <a:br>
              <a:rPr lang="en-US" altLang="en-US" sz="4400" dirty="0">
                <a:latin typeface="Calibri" panose="020F0502020204030204" pitchFamily="34" charset="0"/>
                <a:cs typeface="Calibri" panose="020F0502020204030204" pitchFamily="34" charset="0"/>
              </a:rPr>
            </a:br>
            <a:br>
              <a:rPr lang="en-US" altLang="en-US" sz="4400" dirty="0">
                <a:latin typeface="Calibri" panose="020F0502020204030204" pitchFamily="34" charset="0"/>
                <a:cs typeface="Calibri" panose="020F0502020204030204" pitchFamily="34" charset="0"/>
              </a:rPr>
            </a:br>
            <a:br>
              <a:rPr lang="en-US" altLang="en-US" sz="4400" dirty="0">
                <a:latin typeface="Calibri" panose="020F0502020204030204" pitchFamily="34" charset="0"/>
                <a:cs typeface="Calibri" panose="020F0502020204030204" pitchFamily="34" charset="0"/>
              </a:rPr>
            </a:br>
            <a:r>
              <a:rPr lang="en-US" sz="2400" dirty="0">
                <a:solidFill>
                  <a:schemeClr val="accent6"/>
                </a:solidFill>
                <a:latin typeface="+mj-lt"/>
                <a:ea typeface="+mj-ea"/>
                <a:cs typeface="+mj-cs"/>
              </a:rPr>
              <a:t>Presented on behalf of the </a:t>
            </a:r>
            <a:r>
              <a:rPr lang="en-US" sz="2400" dirty="0">
                <a:solidFill>
                  <a:schemeClr val="accent6"/>
                </a:solidFill>
              </a:rPr>
              <a:t>Professional </a:t>
            </a:r>
            <a:br>
              <a:rPr lang="en-US" sz="2400" dirty="0">
                <a:solidFill>
                  <a:schemeClr val="accent6"/>
                </a:solidFill>
              </a:rPr>
            </a:br>
            <a:r>
              <a:rPr lang="en-US" sz="2400" dirty="0">
                <a:solidFill>
                  <a:schemeClr val="accent6"/>
                </a:solidFill>
              </a:rPr>
              <a:t>Counseling Association of Montana</a:t>
            </a:r>
            <a:r>
              <a:rPr lang="en-US" sz="2400" dirty="0">
                <a:solidFill>
                  <a:schemeClr val="accent6"/>
                </a:solidFill>
                <a:latin typeface="+mj-lt"/>
                <a:ea typeface="+mj-ea"/>
                <a:cs typeface="+mj-cs"/>
              </a:rPr>
              <a:t> – </a:t>
            </a:r>
            <a:r>
              <a:rPr lang="en-US" sz="2400" dirty="0">
                <a:solidFill>
                  <a:schemeClr val="accent6"/>
                </a:solidFill>
              </a:rPr>
              <a:t>12</a:t>
            </a:r>
            <a:r>
              <a:rPr lang="en-US" sz="2400" dirty="0">
                <a:solidFill>
                  <a:schemeClr val="accent6"/>
                </a:solidFill>
                <a:latin typeface="+mj-lt"/>
                <a:ea typeface="+mj-ea"/>
                <a:cs typeface="+mj-cs"/>
              </a:rPr>
              <a:t>/4/24</a:t>
            </a:r>
            <a:br>
              <a:rPr lang="en-US" sz="4000" dirty="0">
                <a:latin typeface="Calibri" panose="020F0502020204030204" pitchFamily="34" charset="0"/>
                <a:ea typeface="+mj-ea"/>
                <a:cs typeface="Calibri" panose="020F0502020204030204" pitchFamily="34" charset="0"/>
              </a:rPr>
            </a:br>
            <a:br>
              <a:rPr lang="en-US" sz="4000" dirty="0">
                <a:latin typeface="Calibri" panose="020F0502020204030204" pitchFamily="34" charset="0"/>
                <a:ea typeface="+mj-ea"/>
                <a:cs typeface="Calibri" panose="020F0502020204030204" pitchFamily="34" charset="0"/>
              </a:rPr>
            </a:br>
            <a:endParaRPr lang="en-US" sz="4400" dirty="0"/>
          </a:p>
        </p:txBody>
      </p:sp>
      <p:sp>
        <p:nvSpPr>
          <p:cNvPr id="3" name="TextBox 2">
            <a:extLst>
              <a:ext uri="{FF2B5EF4-FFF2-40B4-BE49-F238E27FC236}">
                <a16:creationId xmlns:a16="http://schemas.microsoft.com/office/drawing/2014/main" id="{42BFF0A3-8F45-BCF1-FEEF-767D1B5A76D5}"/>
              </a:ext>
            </a:extLst>
          </p:cNvPr>
          <p:cNvSpPr txBox="1"/>
          <p:nvPr/>
        </p:nvSpPr>
        <p:spPr>
          <a:xfrm>
            <a:off x="986972" y="2245142"/>
            <a:ext cx="7032170" cy="1938992"/>
          </a:xfrm>
          <a:prstGeom prst="rect">
            <a:avLst/>
          </a:prstGeom>
          <a:noFill/>
        </p:spPr>
        <p:txBody>
          <a:bodyPr wrap="square" rtlCol="0">
            <a:spAutoFit/>
          </a:bodyPr>
          <a:lstStyle/>
          <a:p>
            <a:r>
              <a:rPr kumimoji="0" lang="en-US" altLang="en-US" sz="2400" b="1" i="0" u="none" strike="noStrike" kern="1200" cap="none" spc="0" normalizeH="0" baseline="0" noProof="0" dirty="0">
                <a:ln>
                  <a:noFill/>
                </a:ln>
                <a:solidFill>
                  <a:schemeClr val="tx1">
                    <a:lumMod val="65000"/>
                  </a:schemeClr>
                </a:solidFill>
                <a:effectLst/>
                <a:uLnTx/>
                <a:uFillTx/>
                <a:latin typeface="Calibri" panose="020F0502020204030204" pitchFamily="34" charset="0"/>
                <a:ea typeface="+mj-ea"/>
                <a:cs typeface="Calibri" panose="020F0502020204030204" pitchFamily="34" charset="0"/>
              </a:rPr>
              <a:t>John Sommers-Flanagan, Ph.D. </a:t>
            </a:r>
            <a:br>
              <a:rPr kumimoji="0" lang="en-US" altLang="en-US" sz="2400" b="1" i="0" u="none" strike="noStrike" kern="1200" cap="none" spc="0" normalizeH="0" baseline="0" noProof="0" dirty="0">
                <a:ln>
                  <a:noFill/>
                </a:ln>
                <a:solidFill>
                  <a:schemeClr val="tx1">
                    <a:lumMod val="65000"/>
                  </a:schemeClr>
                </a:solidFill>
                <a:effectLst/>
                <a:uLnTx/>
                <a:uFillTx/>
                <a:latin typeface="Calibri" panose="020F0502020204030204" pitchFamily="34" charset="0"/>
                <a:ea typeface="+mj-ea"/>
                <a:cs typeface="Calibri" panose="020F0502020204030204" pitchFamily="34" charset="0"/>
              </a:rPr>
            </a:br>
            <a:r>
              <a:rPr kumimoji="0" lang="en-US" altLang="en-US" sz="2400" b="1" i="0" u="none" strike="noStrike" kern="1200" cap="none" spc="0" normalizeH="0" baseline="0" noProof="0" dirty="0">
                <a:ln>
                  <a:noFill/>
                </a:ln>
                <a:solidFill>
                  <a:schemeClr val="tx1">
                    <a:lumMod val="65000"/>
                  </a:schemeClr>
                </a:solidFill>
                <a:effectLst/>
                <a:uLnTx/>
                <a:uFillTx/>
                <a:latin typeface="Calibri" panose="020F0502020204030204" pitchFamily="34" charset="0"/>
                <a:ea typeface="+mj-ea"/>
                <a:cs typeface="Calibri" panose="020F0502020204030204" pitchFamily="34" charset="0"/>
              </a:rPr>
              <a:t>University of Montana</a:t>
            </a:r>
            <a:br>
              <a:rPr kumimoji="0" lang="en-US" altLang="en-US" sz="2400" b="1" i="0" u="none" strike="noStrike" kern="1200" cap="none" spc="0" normalizeH="0" baseline="0" noProof="0" dirty="0">
                <a:ln>
                  <a:noFill/>
                </a:ln>
                <a:solidFill>
                  <a:schemeClr val="tx1">
                    <a:lumMod val="65000"/>
                  </a:schemeClr>
                </a:solidFill>
                <a:effectLst/>
                <a:uLnTx/>
                <a:uFillTx/>
                <a:latin typeface="Calibri" panose="020F0502020204030204" pitchFamily="34" charset="0"/>
                <a:ea typeface="+mj-ea"/>
                <a:cs typeface="Calibri" panose="020F0502020204030204" pitchFamily="34" charset="0"/>
              </a:rPr>
            </a:br>
            <a:r>
              <a:rPr kumimoji="0" lang="en-US" altLang="en-US" sz="2400" b="1" i="0" u="none" strike="noStrike" kern="1200" cap="none" spc="0" normalizeH="0" baseline="0" noProof="0" dirty="0">
                <a:ln>
                  <a:noFill/>
                </a:ln>
                <a:solidFill>
                  <a:schemeClr val="tx1">
                    <a:lumMod val="65000"/>
                  </a:schemeClr>
                </a:solidFill>
                <a:effectLst/>
                <a:uLnTx/>
                <a:uFillTx/>
                <a:latin typeface="Calibri" panose="020F0502020204030204" pitchFamily="34" charset="0"/>
                <a:ea typeface="+mj-ea"/>
                <a:cs typeface="Calibri" panose="020F0502020204030204" pitchFamily="34" charset="0"/>
              </a:rPr>
              <a:t>Department of Counseling</a:t>
            </a:r>
            <a:br>
              <a:rPr kumimoji="0" lang="en-US" altLang="en-US" sz="2400" b="1" i="0" u="none" strike="noStrike" kern="1200" cap="none" spc="0" normalizeH="0" baseline="0" noProof="0" dirty="0">
                <a:ln>
                  <a:noFill/>
                </a:ln>
                <a:solidFill>
                  <a:schemeClr val="tx1">
                    <a:lumMod val="65000"/>
                  </a:schemeClr>
                </a:solidFill>
                <a:effectLst/>
                <a:uLnTx/>
                <a:uFillTx/>
                <a:latin typeface="Calibri" panose="020F0502020204030204" pitchFamily="34" charset="0"/>
                <a:ea typeface="+mj-ea"/>
                <a:cs typeface="Calibri" panose="020F0502020204030204" pitchFamily="34" charset="0"/>
              </a:rPr>
            </a:br>
            <a:r>
              <a:rPr kumimoji="0" lang="en-US" altLang="en-US" sz="2400" b="1" i="0" u="none" strike="noStrike" kern="1200" cap="none" spc="0" normalizeH="0" baseline="0" noProof="0" dirty="0">
                <a:ln>
                  <a:noFill/>
                </a:ln>
                <a:solidFill>
                  <a:schemeClr val="tx1">
                    <a:lumMod val="65000"/>
                  </a:schemeClr>
                </a:solidFill>
                <a:effectLst/>
                <a:uLnTx/>
                <a:uFillTx/>
                <a:latin typeface="Calibri" panose="020F0502020204030204" pitchFamily="34" charset="0"/>
                <a:ea typeface="+mj-ea"/>
                <a:cs typeface="Calibri" panose="020F0502020204030204" pitchFamily="34" charset="0"/>
                <a:hlinkClick r:id="rId3">
                  <a:extLst>
                    <a:ext uri="{A12FA001-AC4F-418D-AE19-62706E023703}">
                      <ahyp:hlinkClr xmlns:ahyp="http://schemas.microsoft.com/office/drawing/2018/hyperlinkcolor" val="tx"/>
                    </a:ext>
                  </a:extLst>
                </a:hlinkClick>
              </a:rPr>
              <a:t>John.sf@mso.umt.edu</a:t>
            </a:r>
            <a:br>
              <a:rPr kumimoji="0" lang="en-US" altLang="en-US" sz="2400" b="1" i="0" u="none" strike="noStrike" kern="1200" cap="none" spc="0" normalizeH="0" baseline="0" noProof="0" dirty="0">
                <a:ln>
                  <a:noFill/>
                </a:ln>
                <a:solidFill>
                  <a:schemeClr val="tx1">
                    <a:lumMod val="65000"/>
                  </a:schemeClr>
                </a:solidFill>
                <a:effectLst/>
                <a:uLnTx/>
                <a:uFillTx/>
                <a:latin typeface="Calibri" panose="020F0502020204030204" pitchFamily="34" charset="0"/>
                <a:ea typeface="+mj-ea"/>
                <a:cs typeface="Calibri" panose="020F0502020204030204" pitchFamily="34" charset="0"/>
              </a:rPr>
            </a:br>
            <a:r>
              <a:rPr kumimoji="0" lang="en-US" altLang="en-US" sz="2400" b="1" i="0" u="none" strike="noStrike" kern="1200" cap="none" spc="0" normalizeH="0" baseline="0" noProof="0" dirty="0">
                <a:ln>
                  <a:noFill/>
                </a:ln>
                <a:solidFill>
                  <a:schemeClr val="tx1">
                    <a:lumMod val="65000"/>
                  </a:schemeClr>
                </a:solidFill>
                <a:effectLst/>
                <a:uLnTx/>
                <a:uFillTx/>
                <a:latin typeface="Calibri" panose="020F0502020204030204" pitchFamily="34" charset="0"/>
                <a:ea typeface="+mj-ea"/>
                <a:cs typeface="Calibri" panose="020F0502020204030204" pitchFamily="34" charset="0"/>
              </a:rPr>
              <a:t>Free Resources: </a:t>
            </a:r>
            <a:r>
              <a:rPr kumimoji="0" lang="en-US" altLang="en-US" sz="2400" b="1" i="0" u="none" strike="noStrike" kern="1200" cap="none" spc="0" normalizeH="0" baseline="0" noProof="0" dirty="0">
                <a:ln>
                  <a:noFill/>
                </a:ln>
                <a:solidFill>
                  <a:srgbClr val="FFFF00"/>
                </a:solidFill>
                <a:effectLst/>
                <a:uLnTx/>
                <a:uFillTx/>
                <a:latin typeface="Calibri" panose="020F0502020204030204" pitchFamily="34" charset="0"/>
                <a:ea typeface="+mj-ea"/>
                <a:cs typeface="Calibri" panose="020F0502020204030204" pitchFamily="34" charset="0"/>
              </a:rPr>
              <a:t>https://johnsommersflanagan.com/</a:t>
            </a:r>
            <a:endParaRPr lang="en-US" dirty="0">
              <a:solidFill>
                <a:srgbClr val="FFFF00"/>
              </a:solidFill>
            </a:endParaRPr>
          </a:p>
        </p:txBody>
      </p:sp>
      <p:pic>
        <p:nvPicPr>
          <p:cNvPr id="5" name="Picture 4" descr="A black outline of a state&#10;&#10;Description automatically generated">
            <a:extLst>
              <a:ext uri="{FF2B5EF4-FFF2-40B4-BE49-F238E27FC236}">
                <a16:creationId xmlns:a16="http://schemas.microsoft.com/office/drawing/2014/main" id="{86F0D4BA-D477-066A-A66C-4AE0C1529A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6972" y="4067872"/>
            <a:ext cx="2035083" cy="2035083"/>
          </a:xfrm>
          <a:prstGeom prst="rect">
            <a:avLst/>
          </a:prstGeom>
        </p:spPr>
      </p:pic>
    </p:spTree>
    <p:extLst>
      <p:ext uri="{BB962C8B-B14F-4D97-AF65-F5344CB8AC3E}">
        <p14:creationId xmlns:p14="http://schemas.microsoft.com/office/powerpoint/2010/main" val="2605473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324FA0-0DB4-3942-B6B8-27D09C4FFA0C}"/>
              </a:ext>
            </a:extLst>
          </p:cNvPr>
          <p:cNvSpPr>
            <a:spLocks noGrp="1"/>
          </p:cNvSpPr>
          <p:nvPr>
            <p:ph type="title"/>
          </p:nvPr>
        </p:nvSpPr>
        <p:spPr>
          <a:xfrm>
            <a:off x="1028700" y="999068"/>
            <a:ext cx="7810500" cy="645284"/>
          </a:xfrm>
        </p:spPr>
        <p:txBody>
          <a:bodyPr anchor="b">
            <a:normAutofit/>
          </a:bodyPr>
          <a:lstStyle/>
          <a:p>
            <a:r>
              <a:rPr lang="en-US" dirty="0">
                <a:solidFill>
                  <a:schemeClr val="accent2"/>
                </a:solidFill>
              </a:rPr>
              <a:t>Preparation</a:t>
            </a:r>
          </a:p>
        </p:txBody>
      </p:sp>
      <p:sp>
        <p:nvSpPr>
          <p:cNvPr id="2" name="Text Placeholder 1">
            <a:extLst>
              <a:ext uri="{FF2B5EF4-FFF2-40B4-BE49-F238E27FC236}">
                <a16:creationId xmlns:a16="http://schemas.microsoft.com/office/drawing/2014/main" id="{E209607A-1079-0440-B136-F827E83999C2}"/>
              </a:ext>
            </a:extLst>
          </p:cNvPr>
          <p:cNvSpPr>
            <a:spLocks noGrp="1"/>
          </p:cNvSpPr>
          <p:nvPr>
            <p:ph type="body" sz="quarter" idx="11"/>
          </p:nvPr>
        </p:nvSpPr>
        <p:spPr>
          <a:xfrm>
            <a:off x="328474" y="2180167"/>
            <a:ext cx="8510725" cy="4677833"/>
          </a:xfrm>
        </p:spPr>
        <p:txBody>
          <a:bodyPr lIns="0" tIns="0" rIns="0" bIns="0" anchor="t">
            <a:normAutofit/>
          </a:bodyPr>
          <a:lstStyle/>
          <a:p>
            <a:pPr marL="285750" indent="-285750">
              <a:spcBef>
                <a:spcPts val="2400"/>
              </a:spcBef>
              <a:buFont typeface="Courier New" panose="02070309020205020404" pitchFamily="49" charset="0"/>
              <a:buChar char="o"/>
            </a:pPr>
            <a:r>
              <a:rPr lang="en-US" sz="3200" dirty="0"/>
              <a:t>Thanks to Cindy for organizing, and you!</a:t>
            </a:r>
          </a:p>
          <a:p>
            <a:pPr marL="285750" indent="-285750">
              <a:spcBef>
                <a:spcPts val="2400"/>
              </a:spcBef>
              <a:buFont typeface="Courier New" panose="02070309020205020404" pitchFamily="49" charset="0"/>
              <a:buChar char="o"/>
            </a:pPr>
            <a:r>
              <a:rPr lang="en-US" sz="3200" dirty="0"/>
              <a:t>Emotionally challenging topic: </a:t>
            </a:r>
            <a:r>
              <a:rPr lang="en-US" sz="3200" b="1" dirty="0">
                <a:solidFill>
                  <a:schemeClr val="accent2"/>
                </a:solidFill>
              </a:rPr>
              <a:t>Activation warning x 3</a:t>
            </a:r>
          </a:p>
          <a:p>
            <a:pPr marL="285750" indent="-285750">
              <a:spcBef>
                <a:spcPts val="2400"/>
              </a:spcBef>
              <a:buFont typeface="Courier New" panose="02070309020205020404" pitchFamily="49" charset="0"/>
              <a:buChar char="o"/>
            </a:pPr>
            <a:r>
              <a:rPr lang="en-US" sz="3200" dirty="0"/>
              <a:t>30+ years ago – 2021 Networker article: </a:t>
            </a:r>
            <a:r>
              <a:rPr lang="en-US" sz="3200" dirty="0">
                <a:hlinkClick r:id="rId2"/>
              </a:rPr>
              <a:t>https://www.psychotherapynetworker.org/article/myth-infallibility </a:t>
            </a:r>
            <a:r>
              <a:rPr lang="en-US" sz="3200" dirty="0"/>
              <a:t> </a:t>
            </a:r>
          </a:p>
          <a:p>
            <a:pPr marL="285750" indent="-285750">
              <a:spcBef>
                <a:spcPts val="2400"/>
              </a:spcBef>
              <a:buFont typeface="Courier New" panose="02070309020205020404" pitchFamily="49" charset="0"/>
              <a:buChar char="o"/>
            </a:pPr>
            <a:r>
              <a:rPr lang="en-US" sz="3200" dirty="0"/>
              <a:t>Please practice</a:t>
            </a:r>
            <a:r>
              <a:rPr lang="en-US" sz="3200" b="1" dirty="0"/>
              <a:t> </a:t>
            </a:r>
            <a:r>
              <a:rPr lang="en-US" sz="3200" b="1" dirty="0">
                <a:solidFill>
                  <a:schemeClr val="accent2"/>
                </a:solidFill>
              </a:rPr>
              <a:t>proactive and positive coping</a:t>
            </a:r>
          </a:p>
          <a:p>
            <a:endParaRPr lang="en-US" dirty="0"/>
          </a:p>
        </p:txBody>
      </p:sp>
      <p:pic>
        <p:nvPicPr>
          <p:cNvPr id="4" name="Picture 3">
            <a:extLst>
              <a:ext uri="{FF2B5EF4-FFF2-40B4-BE49-F238E27FC236}">
                <a16:creationId xmlns:a16="http://schemas.microsoft.com/office/drawing/2014/main" id="{2E0F73D7-134B-4A79-A0DC-03A564395A12}"/>
              </a:ext>
            </a:extLst>
          </p:cNvPr>
          <p:cNvPicPr>
            <a:picLocks noChangeAspect="1"/>
          </p:cNvPicPr>
          <p:nvPr/>
        </p:nvPicPr>
        <p:blipFill>
          <a:blip r:embed="rId3"/>
          <a:stretch>
            <a:fillRect/>
          </a:stretch>
        </p:blipFill>
        <p:spPr>
          <a:xfrm>
            <a:off x="9393913" y="3533313"/>
            <a:ext cx="2798087" cy="1576256"/>
          </a:xfrm>
          <a:prstGeom prst="rect">
            <a:avLst/>
          </a:prstGeom>
        </p:spPr>
      </p:pic>
    </p:spTree>
    <p:extLst>
      <p:ext uri="{BB962C8B-B14F-4D97-AF65-F5344CB8AC3E}">
        <p14:creationId xmlns:p14="http://schemas.microsoft.com/office/powerpoint/2010/main" val="738577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324FA0-0DB4-3942-B6B8-27D09C4FFA0C}"/>
              </a:ext>
            </a:extLst>
          </p:cNvPr>
          <p:cNvSpPr>
            <a:spLocks noGrp="1"/>
          </p:cNvSpPr>
          <p:nvPr>
            <p:ph type="title"/>
          </p:nvPr>
        </p:nvSpPr>
        <p:spPr>
          <a:xfrm>
            <a:off x="1028700" y="999068"/>
            <a:ext cx="7810500" cy="645284"/>
          </a:xfrm>
        </p:spPr>
        <p:txBody>
          <a:bodyPr anchor="b">
            <a:normAutofit/>
          </a:bodyPr>
          <a:lstStyle/>
          <a:p>
            <a:r>
              <a:rPr lang="en-US" dirty="0">
                <a:solidFill>
                  <a:schemeClr val="accent2"/>
                </a:solidFill>
              </a:rPr>
              <a:t>Learning Objectives</a:t>
            </a:r>
          </a:p>
        </p:txBody>
      </p:sp>
      <p:sp>
        <p:nvSpPr>
          <p:cNvPr id="2" name="Text Placeholder 1">
            <a:extLst>
              <a:ext uri="{FF2B5EF4-FFF2-40B4-BE49-F238E27FC236}">
                <a16:creationId xmlns:a16="http://schemas.microsoft.com/office/drawing/2014/main" id="{E209607A-1079-0440-B136-F827E83999C2}"/>
              </a:ext>
            </a:extLst>
          </p:cNvPr>
          <p:cNvSpPr>
            <a:spLocks noGrp="1"/>
          </p:cNvSpPr>
          <p:nvPr>
            <p:ph type="body" sz="quarter" idx="11"/>
          </p:nvPr>
        </p:nvSpPr>
        <p:spPr>
          <a:xfrm>
            <a:off x="1028700" y="2180167"/>
            <a:ext cx="10157163" cy="4677833"/>
          </a:xfrm>
        </p:spPr>
        <p:txBody>
          <a:bodyPr lIns="0" tIns="0" rIns="0" bIns="0" anchor="t">
            <a:normAutofit/>
          </a:bodyPr>
          <a:lstStyle/>
          <a:p>
            <a:pPr marL="514350" indent="-514350" eaLnBrk="1" hangingPunct="1">
              <a:spcBef>
                <a:spcPts val="2400"/>
              </a:spcBef>
              <a:buFont typeface="+mj-lt"/>
              <a:buAutoNum type="arabicPeriod"/>
            </a:pPr>
            <a:r>
              <a:rPr lang="en-US" altLang="en-US" sz="3200" dirty="0">
                <a:latin typeface="Calibri" panose="020F0502020204030204" pitchFamily="34" charset="0"/>
                <a:cs typeface="Calibri" panose="020F0502020204030204" pitchFamily="34" charset="0"/>
              </a:rPr>
              <a:t>List key differences between medical model and collaborative strengths-based approaches to suicide assessment and treatment</a:t>
            </a:r>
          </a:p>
          <a:p>
            <a:pPr marL="514350" indent="-514350" eaLnBrk="1" hangingPunct="1">
              <a:spcBef>
                <a:spcPts val="2400"/>
              </a:spcBef>
              <a:buFont typeface="+mj-lt"/>
              <a:buAutoNum type="arabicPeriod"/>
            </a:pPr>
            <a:r>
              <a:rPr lang="en-US" altLang="en-US" sz="3200" dirty="0">
                <a:latin typeface="Calibri" panose="020F0502020204030204" pitchFamily="34" charset="0"/>
                <a:cs typeface="Calibri" panose="020F0502020204030204" pitchFamily="34" charset="0"/>
              </a:rPr>
              <a:t>Describe at least one way to integrate medical model and strengths-based assessment approaches</a:t>
            </a:r>
          </a:p>
          <a:p>
            <a:pPr marL="514350" indent="-514350" eaLnBrk="1" hangingPunct="1">
              <a:spcBef>
                <a:spcPts val="2400"/>
              </a:spcBef>
              <a:buFont typeface="+mj-lt"/>
              <a:buAutoNum type="arabicPeriod"/>
            </a:pPr>
            <a:r>
              <a:rPr lang="en-US" altLang="en-US" sz="3200" dirty="0">
                <a:latin typeface="Calibri" panose="020F0502020204030204" pitchFamily="34" charset="0"/>
                <a:cs typeface="Calibri" panose="020F0502020204030204" pitchFamily="34" charset="0"/>
              </a:rPr>
              <a:t>Identify and implement at least three specific assessment strategies to help facilitate collaborative and constructive problem-solving.</a:t>
            </a:r>
          </a:p>
        </p:txBody>
      </p:sp>
    </p:spTree>
    <p:extLst>
      <p:ext uri="{BB962C8B-B14F-4D97-AF65-F5344CB8AC3E}">
        <p14:creationId xmlns:p14="http://schemas.microsoft.com/office/powerpoint/2010/main" val="1612517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3468">
              <a:schemeClr val="accent4">
                <a:lumMod val="40000"/>
                <a:lumOff val="60000"/>
              </a:schemeClr>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97BFFA67-1458-4871-BCFD-79AFE13E9191}"/>
              </a:ext>
            </a:extLst>
          </p:cNvPr>
          <p:cNvSpPr>
            <a:spLocks noGrp="1" noChangeArrowheads="1"/>
          </p:cNvSpPr>
          <p:nvPr>
            <p:ph type="title"/>
          </p:nvPr>
        </p:nvSpPr>
        <p:spPr>
          <a:xfrm>
            <a:off x="2099733" y="304800"/>
            <a:ext cx="8187267" cy="787400"/>
          </a:xfrm>
        </p:spPr>
        <p:txBody>
          <a:bodyPr/>
          <a:lstStyle/>
          <a:p>
            <a:pPr algn="ctr" eaLnBrk="1" hangingPunct="1"/>
            <a:r>
              <a:rPr lang="en-US" altLang="en-US" sz="5867" dirty="0">
                <a:latin typeface="Calibri" panose="020F0502020204030204" pitchFamily="34" charset="0"/>
                <a:cs typeface="Calibri" panose="020F0502020204030204" pitchFamily="34" charset="0"/>
              </a:rPr>
              <a:t>Learning Process</a:t>
            </a:r>
          </a:p>
        </p:txBody>
      </p:sp>
      <p:sp>
        <p:nvSpPr>
          <p:cNvPr id="25603" name="Content Placeholder 2">
            <a:extLst>
              <a:ext uri="{FF2B5EF4-FFF2-40B4-BE49-F238E27FC236}">
                <a16:creationId xmlns:a16="http://schemas.microsoft.com/office/drawing/2014/main" id="{788223BD-EE9B-49A3-AADC-7E858542188F}"/>
              </a:ext>
            </a:extLst>
          </p:cNvPr>
          <p:cNvSpPr>
            <a:spLocks noGrp="1" noChangeArrowheads="1"/>
          </p:cNvSpPr>
          <p:nvPr>
            <p:ph idx="1"/>
          </p:nvPr>
        </p:nvSpPr>
        <p:spPr>
          <a:xfrm>
            <a:off x="585927" y="1613042"/>
            <a:ext cx="11199674" cy="5168757"/>
          </a:xfrm>
        </p:spPr>
        <p:txBody>
          <a:bodyPr/>
          <a:lstStyle/>
          <a:p>
            <a:pPr eaLnBrk="1" hangingPunct="1">
              <a:spcBef>
                <a:spcPts val="1800"/>
              </a:spcBef>
              <a:buFont typeface="Wingdings" panose="05000000000000000000" pitchFamily="2" charset="2"/>
              <a:buChar char="Ø"/>
            </a:pPr>
            <a:r>
              <a:rPr lang="en-US" altLang="en-US" sz="3733" dirty="0">
                <a:latin typeface="Calibri" panose="020F0502020204030204" pitchFamily="34" charset="0"/>
                <a:cs typeface="Calibri" panose="020F0502020204030204" pitchFamily="34" charset="0"/>
              </a:rPr>
              <a:t>We are distant, but can still </a:t>
            </a:r>
            <a:r>
              <a:rPr lang="en-US" altLang="en-US" sz="3733" b="1" dirty="0">
                <a:solidFill>
                  <a:srgbClr val="0070C0"/>
                </a:solidFill>
                <a:latin typeface="Calibri" panose="020F0502020204030204" pitchFamily="34" charset="0"/>
                <a:cs typeface="Calibri" panose="020F0502020204030204" pitchFamily="34" charset="0"/>
              </a:rPr>
              <a:t>be engaged</a:t>
            </a:r>
          </a:p>
          <a:p>
            <a:pPr lvl="1" eaLnBrk="1" hangingPunct="1">
              <a:spcBef>
                <a:spcPts val="1800"/>
              </a:spcBef>
              <a:buFont typeface="Wingdings" panose="05000000000000000000" pitchFamily="2" charset="2"/>
              <a:buChar char="Ø"/>
            </a:pPr>
            <a:r>
              <a:rPr lang="en-US" altLang="en-US" sz="2800" dirty="0">
                <a:latin typeface="Calibri" panose="020F0502020204030204" pitchFamily="34" charset="0"/>
                <a:cs typeface="Calibri" panose="020F0502020204030204" pitchFamily="34" charset="0"/>
              </a:rPr>
              <a:t>I will talk about a </a:t>
            </a:r>
            <a:r>
              <a:rPr lang="en-US" altLang="en-US" sz="2800" b="1" dirty="0">
                <a:solidFill>
                  <a:srgbClr val="C00000"/>
                </a:solidFill>
                <a:latin typeface="Calibri" panose="020F0502020204030204" pitchFamily="34" charset="0"/>
                <a:cs typeface="Calibri" panose="020F0502020204030204" pitchFamily="34" charset="0"/>
              </a:rPr>
              <a:t>strengths-based suicide approach </a:t>
            </a:r>
          </a:p>
          <a:p>
            <a:pPr lvl="1" eaLnBrk="1" hangingPunct="1">
              <a:spcBef>
                <a:spcPts val="1800"/>
              </a:spcBef>
              <a:buFont typeface="Wingdings" panose="05000000000000000000" pitchFamily="2" charset="2"/>
              <a:buChar char="Ø"/>
            </a:pPr>
            <a:r>
              <a:rPr lang="en-US" altLang="en-US" sz="2800" dirty="0">
                <a:latin typeface="Calibri" panose="020F0502020204030204" pitchFamily="34" charset="0"/>
                <a:cs typeface="Calibri" panose="020F0502020204030204" pitchFamily="34" charset="0"/>
              </a:rPr>
              <a:t>You </a:t>
            </a:r>
            <a:r>
              <a:rPr lang="en-US" altLang="en-US" sz="2800" b="1" dirty="0">
                <a:solidFill>
                  <a:srgbClr val="C00000"/>
                </a:solidFill>
                <a:latin typeface="Calibri" panose="020F0502020204030204" pitchFamily="34" charset="0"/>
                <a:cs typeface="Calibri" panose="020F0502020204030204" pitchFamily="34" charset="0"/>
              </a:rPr>
              <a:t>imagine yourself </a:t>
            </a:r>
            <a:r>
              <a:rPr lang="en-US" altLang="en-US" sz="2800" dirty="0">
                <a:latin typeface="Calibri" panose="020F0502020204030204" pitchFamily="34" charset="0"/>
                <a:cs typeface="Calibri" panose="020F0502020204030204" pitchFamily="34" charset="0"/>
              </a:rPr>
              <a:t>working effectively with clients or people who are feeling suicidal</a:t>
            </a:r>
          </a:p>
          <a:p>
            <a:pPr lvl="1" eaLnBrk="1" hangingPunct="1">
              <a:spcBef>
                <a:spcPts val="1800"/>
              </a:spcBef>
              <a:buFont typeface="Wingdings" panose="05000000000000000000" pitchFamily="2" charset="2"/>
              <a:buChar char="Ø"/>
            </a:pPr>
            <a:r>
              <a:rPr lang="en-US" altLang="en-US" sz="2800" dirty="0">
                <a:latin typeface="Calibri" panose="020F0502020204030204" pitchFamily="34" charset="0"/>
                <a:cs typeface="Calibri" panose="020F0502020204030204" pitchFamily="34" charset="0"/>
              </a:rPr>
              <a:t>You engage* in </a:t>
            </a:r>
            <a:r>
              <a:rPr lang="en-US" altLang="en-US" sz="2800" b="1" dirty="0">
                <a:solidFill>
                  <a:srgbClr val="C00000"/>
                </a:solidFill>
                <a:latin typeface="Calibri" panose="020F0502020204030204" pitchFamily="34" charset="0"/>
                <a:cs typeface="Calibri" panose="020F0502020204030204" pitchFamily="34" charset="0"/>
              </a:rPr>
              <a:t>learning/practice opportunities</a:t>
            </a:r>
          </a:p>
          <a:p>
            <a:pPr lvl="1" eaLnBrk="1" hangingPunct="1">
              <a:spcBef>
                <a:spcPts val="1800"/>
              </a:spcBef>
              <a:buFont typeface="Wingdings" panose="05000000000000000000" pitchFamily="2" charset="2"/>
              <a:buChar char="Ø"/>
            </a:pPr>
            <a:r>
              <a:rPr lang="en-US" altLang="en-US" sz="2800" dirty="0">
                <a:latin typeface="Calibri" panose="020F0502020204030204" pitchFamily="34" charset="0"/>
                <a:cs typeface="Calibri" panose="020F0502020204030204" pitchFamily="34" charset="0"/>
              </a:rPr>
              <a:t>We all </a:t>
            </a:r>
            <a:r>
              <a:rPr lang="en-US" altLang="en-US" sz="2800" b="1" dirty="0">
                <a:solidFill>
                  <a:srgbClr val="C00000"/>
                </a:solidFill>
                <a:latin typeface="Calibri" panose="020F0502020204030204" pitchFamily="34" charset="0"/>
                <a:cs typeface="Calibri" panose="020F0502020204030204" pitchFamily="34" charset="0"/>
              </a:rPr>
              <a:t>cope well with </a:t>
            </a:r>
            <a:r>
              <a:rPr lang="en-US" altLang="en-US" sz="2800" dirty="0">
                <a:latin typeface="Calibri" panose="020F0502020204030204" pitchFamily="34" charset="0"/>
                <a:cs typeface="Calibri" panose="020F0502020204030204" pitchFamily="34" charset="0"/>
              </a:rPr>
              <a:t>this challenging topic</a:t>
            </a:r>
            <a:endParaRPr lang="en-US" altLang="en-US" sz="2800" dirty="0">
              <a:solidFill>
                <a:schemeClr val="tx2"/>
              </a:solidFill>
              <a:latin typeface="Calibri" panose="020F0502020204030204" pitchFamily="34" charset="0"/>
              <a:cs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3D6EC93-F369-413E-AA67-5D4104161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a:xfrm>
            <a:off x="838201" y="719092"/>
            <a:ext cx="4394200" cy="1313894"/>
          </a:xfrm>
        </p:spPr>
        <p:txBody>
          <a:bodyPr anchor="t">
            <a:normAutofit/>
          </a:bodyPr>
          <a:lstStyle/>
          <a:p>
            <a:r>
              <a:rPr lang="en-US" sz="4000" dirty="0">
                <a:solidFill>
                  <a:schemeClr val="bg1"/>
                </a:solidFill>
              </a:rPr>
              <a:t>Why a </a:t>
            </a:r>
            <a:r>
              <a:rPr lang="en-US" sz="4000" b="1" dirty="0">
                <a:solidFill>
                  <a:srgbClr val="FFFF00"/>
                </a:solidFill>
              </a:rPr>
              <a:t>Strengths-Based</a:t>
            </a:r>
            <a:r>
              <a:rPr lang="en-US" sz="4000" dirty="0">
                <a:solidFill>
                  <a:schemeClr val="bg1"/>
                </a:solidFill>
              </a:rPr>
              <a:t> Approach?</a:t>
            </a: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417250" y="2405849"/>
            <a:ext cx="5042517" cy="4261281"/>
          </a:xfrm>
        </p:spPr>
        <p:txBody>
          <a:bodyPr>
            <a:noAutofit/>
          </a:bodyPr>
          <a:lstStyle/>
          <a:p>
            <a:pPr marL="0" indent="0">
              <a:spcBef>
                <a:spcPts val="0"/>
              </a:spcBef>
              <a:buNone/>
            </a:pPr>
            <a:r>
              <a:rPr lang="en-US" dirty="0">
                <a:solidFill>
                  <a:schemeClr val="bg1">
                    <a:alpha val="80000"/>
                  </a:schemeClr>
                </a:solidFill>
              </a:rPr>
              <a:t>People who feel suicidal need to </a:t>
            </a:r>
            <a:r>
              <a:rPr lang="en-US" dirty="0">
                <a:solidFill>
                  <a:srgbClr val="FFFF00">
                    <a:alpha val="80000"/>
                  </a:srgbClr>
                </a:solidFill>
              </a:rPr>
              <a:t>be seen, accepted, respected, and valued </a:t>
            </a:r>
            <a:r>
              <a:rPr lang="en-US" dirty="0">
                <a:solidFill>
                  <a:schemeClr val="bg1">
                    <a:alpha val="80000"/>
                  </a:schemeClr>
                </a:solidFill>
              </a:rPr>
              <a:t>– not dismissed or reduced to a stereotype or told they should or shouldn’t feel particular ways. </a:t>
            </a:r>
          </a:p>
          <a:p>
            <a:pPr marL="0" indent="0">
              <a:spcBef>
                <a:spcPts val="0"/>
              </a:spcBef>
              <a:buNone/>
            </a:pPr>
            <a:endParaRPr lang="en-US" dirty="0">
              <a:solidFill>
                <a:schemeClr val="bg1">
                  <a:alpha val="80000"/>
                </a:schemeClr>
              </a:solidFill>
            </a:endParaRPr>
          </a:p>
          <a:p>
            <a:pPr marL="0" indent="0">
              <a:spcBef>
                <a:spcPts val="0"/>
              </a:spcBef>
              <a:buNone/>
            </a:pPr>
            <a:r>
              <a:rPr lang="en-US" dirty="0">
                <a:solidFill>
                  <a:schemeClr val="bg1">
                    <a:alpha val="80000"/>
                  </a:schemeClr>
                </a:solidFill>
              </a:rPr>
              <a:t>This is </a:t>
            </a:r>
            <a:r>
              <a:rPr lang="en-US" dirty="0">
                <a:solidFill>
                  <a:srgbClr val="FFFF00">
                    <a:alpha val="80000"/>
                  </a:srgbClr>
                </a:solidFill>
              </a:rPr>
              <a:t>especially true </a:t>
            </a:r>
            <a:r>
              <a:rPr lang="en-US" dirty="0">
                <a:solidFill>
                  <a:schemeClr val="bg1">
                    <a:alpha val="80000"/>
                  </a:schemeClr>
                </a:solidFill>
              </a:rPr>
              <a:t>for people with identities that have been historically and are currently marginalized.</a:t>
            </a:r>
          </a:p>
        </p:txBody>
      </p:sp>
      <p:pic>
        <p:nvPicPr>
          <p:cNvPr id="5" name="Picture 4">
            <a:extLst>
              <a:ext uri="{FF2B5EF4-FFF2-40B4-BE49-F238E27FC236}">
                <a16:creationId xmlns:a16="http://schemas.microsoft.com/office/drawing/2014/main" id="{03E28122-778D-47C8-B593-CEDBE66132F2}"/>
              </a:ext>
            </a:extLst>
          </p:cNvPr>
          <p:cNvPicPr>
            <a:picLocks noChangeAspect="1"/>
          </p:cNvPicPr>
          <p:nvPr/>
        </p:nvPicPr>
        <p:blipFill rotWithShape="1">
          <a:blip r:embed="rId3"/>
          <a:srcRect r="6098"/>
          <a:stretch/>
        </p:blipFill>
        <p:spPr>
          <a:xfrm>
            <a:off x="5752193" y="10"/>
            <a:ext cx="6439807" cy="68579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effectLst>
            <a:outerShdw blurRad="381000" dist="152400" dir="10800000" algn="tr" rotWithShape="0">
              <a:prstClr val="black">
                <a:alpha val="10000"/>
              </a:prstClr>
            </a:outerShdw>
          </a:effectLst>
        </p:spPr>
      </p:pic>
      <p:grpSp>
        <p:nvGrpSpPr>
          <p:cNvPr id="12" name="Group 11">
            <a:extLst>
              <a:ext uri="{FF2B5EF4-FFF2-40B4-BE49-F238E27FC236}">
                <a16:creationId xmlns:a16="http://schemas.microsoft.com/office/drawing/2014/main" id="{4EA04677-6B2C-40F4-975C-ED91965527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6" y="0"/>
            <a:ext cx="874718" cy="6857455"/>
            <a:chOff x="5632356" y="0"/>
            <a:chExt cx="874718" cy="6857455"/>
          </a:xfrm>
        </p:grpSpPr>
        <p:sp>
          <p:nvSpPr>
            <p:cNvPr id="13" name="Freeform: Shape 12">
              <a:extLst>
                <a:ext uri="{FF2B5EF4-FFF2-40B4-BE49-F238E27FC236}">
                  <a16:creationId xmlns:a16="http://schemas.microsoft.com/office/drawing/2014/main" id="{3F1ABE2E-F19F-4BD3-B0FA-8A2D8885B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C86D0F14-D449-4833-830D-A382829E2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037047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253E442-C966-BF47-A022-DDAA2A6FEA48}"/>
              </a:ext>
            </a:extLst>
          </p:cNvPr>
          <p:cNvSpPr>
            <a:spLocks noGrp="1"/>
          </p:cNvSpPr>
          <p:nvPr>
            <p:ph type="title"/>
          </p:nvPr>
        </p:nvSpPr>
        <p:spPr>
          <a:xfrm>
            <a:off x="1028699" y="999068"/>
            <a:ext cx="10059511" cy="645284"/>
          </a:xfrm>
        </p:spPr>
        <p:txBody>
          <a:bodyPr/>
          <a:lstStyle/>
          <a:p>
            <a:pPr algn="ctr"/>
            <a:r>
              <a:rPr lang="en-US" dirty="0"/>
              <a:t>Inside the Box</a:t>
            </a:r>
            <a:br>
              <a:rPr lang="en-US" dirty="0"/>
            </a:br>
            <a:r>
              <a:rPr lang="en-US" dirty="0">
                <a:solidFill>
                  <a:schemeClr val="accent2"/>
                </a:solidFill>
              </a:rPr>
              <a:t>The Traditional Medical Model</a:t>
            </a:r>
          </a:p>
        </p:txBody>
      </p:sp>
      <p:cxnSp>
        <p:nvCxnSpPr>
          <p:cNvPr id="6" name="Straight Connector 5">
            <a:extLst>
              <a:ext uri="{FF2B5EF4-FFF2-40B4-BE49-F238E27FC236}">
                <a16:creationId xmlns:a16="http://schemas.microsoft.com/office/drawing/2014/main" id="{FAD7BE2C-4E52-6E40-83F8-6BB9BB0244A2}"/>
              </a:ext>
              <a:ext uri="{C183D7F6-B498-43B3-948B-1728B52AA6E4}">
                <adec:decorative xmlns:adec="http://schemas.microsoft.com/office/drawing/2017/decorative" val="1"/>
              </a:ext>
            </a:extLst>
          </p:cNvPr>
          <p:cNvCxnSpPr>
            <a:cxnSpLocks/>
          </p:cNvCxnSpPr>
          <p:nvPr/>
        </p:nvCxnSpPr>
        <p:spPr>
          <a:xfrm>
            <a:off x="1036261" y="1876617"/>
            <a:ext cx="10122586"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EEAA9D13-EAB5-F80F-C549-EF0FE170BC1A}"/>
              </a:ext>
            </a:extLst>
          </p:cNvPr>
          <p:cNvSpPr txBox="1"/>
          <p:nvPr/>
        </p:nvSpPr>
        <p:spPr>
          <a:xfrm>
            <a:off x="2988129" y="2961305"/>
            <a:ext cx="6193970" cy="369332"/>
          </a:xfrm>
          <a:prstGeom prst="rect">
            <a:avLst/>
          </a:prstGeom>
          <a:noFill/>
        </p:spPr>
        <p:txBody>
          <a:bodyPr wrap="square">
            <a:spAutoFit/>
          </a:bodyPr>
          <a:lstStyle/>
          <a:p>
            <a:endParaRPr lang="en-US" dirty="0"/>
          </a:p>
        </p:txBody>
      </p:sp>
      <p:pic>
        <p:nvPicPr>
          <p:cNvPr id="8" name="Picture Placeholder 7">
            <a:extLst>
              <a:ext uri="{FF2B5EF4-FFF2-40B4-BE49-F238E27FC236}">
                <a16:creationId xmlns:a16="http://schemas.microsoft.com/office/drawing/2014/main" id="{60EBA540-9E27-4624-8C1D-44AFA41444D1}"/>
              </a:ext>
            </a:extLst>
          </p:cNvPr>
          <p:cNvPicPr>
            <a:picLocks noGrp="1" noChangeAspect="1"/>
          </p:cNvPicPr>
          <p:nvPr>
            <p:ph type="pic" sz="quarter" idx="10"/>
          </p:nvPr>
        </p:nvPicPr>
        <p:blipFill>
          <a:blip r:embed="rId2"/>
          <a:srcRect t="20802" b="20802"/>
          <a:stretch>
            <a:fillRect/>
          </a:stretch>
        </p:blipFill>
        <p:spPr>
          <a:xfrm>
            <a:off x="2343705" y="2378660"/>
            <a:ext cx="7300404" cy="4106477"/>
          </a:xfrm>
          <a:prstGeom prst="rect">
            <a:avLst/>
          </a:prstGeom>
        </p:spPr>
      </p:pic>
    </p:spTree>
    <p:extLst>
      <p:ext uri="{BB962C8B-B14F-4D97-AF65-F5344CB8AC3E}">
        <p14:creationId xmlns:p14="http://schemas.microsoft.com/office/powerpoint/2010/main" val="2549053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5756" y="1827205"/>
            <a:ext cx="10425316" cy="1942138"/>
          </a:xfrm>
        </p:spPr>
        <p:txBody>
          <a:bodyPr/>
          <a:lstStyle/>
          <a:p>
            <a:pPr marL="0" indent="0">
              <a:buNone/>
            </a:pPr>
            <a:endParaRPr lang="en-US" dirty="0"/>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Suicidal thoughts and behaviors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represent illness</a:t>
            </a: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 we need to intervene (90% estimate; </a:t>
            </a:r>
            <a:r>
              <a:rPr kumimoji="0" lang="en-US" altLang="en-US" sz="2800" b="1" i="0" u="none" strike="noStrike" kern="1200" cap="none" spc="0" normalizeH="0" baseline="0" noProof="0" dirty="0">
                <a:ln>
                  <a:noFill/>
                </a:ln>
                <a:solidFill>
                  <a:srgbClr val="FF0000"/>
                </a:solidFill>
                <a:effectLst/>
                <a:uLnTx/>
                <a:uFillTx/>
                <a:latin typeface="Calibri"/>
                <a:ea typeface="+mn-ea"/>
                <a:cs typeface="Calibri"/>
              </a:rPr>
              <a:t>What’s the CDC estimate?</a:t>
            </a: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a:t>
            </a:r>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We are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authority figures </a:t>
            </a: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who know more about patient health than they do</a:t>
            </a:r>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The patient is a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suicidal person</a:t>
            </a:r>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We can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predict and prevent </a:t>
            </a: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suicide</a:t>
            </a:r>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We use research-based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risk assessment </a:t>
            </a: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procedures and questionnaires to categorize risk as mild, moderate, severe, extreme</a:t>
            </a:r>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We treat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mental disorders </a:t>
            </a:r>
            <a:r>
              <a:rPr lang="en-US" altLang="en-US" sz="2800" dirty="0">
                <a:solidFill>
                  <a:prstClr val="black"/>
                </a:solidFill>
                <a:latin typeface="Calibri"/>
                <a:cs typeface="Calibri"/>
              </a:rPr>
              <a:t>that are linked to death by suicide</a:t>
            </a:r>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221354" cy="645284"/>
          </a:xfrm>
        </p:spPr>
        <p:txBody>
          <a:bodyPr/>
          <a:lstStyle/>
          <a:p>
            <a:r>
              <a:rPr lang="en-US" sz="4000" dirty="0"/>
              <a:t>Basic Principles – Positivistic Philosophy</a:t>
            </a:r>
          </a:p>
        </p:txBody>
      </p:sp>
    </p:spTree>
    <p:extLst>
      <p:ext uri="{BB962C8B-B14F-4D97-AF65-F5344CB8AC3E}">
        <p14:creationId xmlns:p14="http://schemas.microsoft.com/office/powerpoint/2010/main" val="91678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5756" y="1827205"/>
            <a:ext cx="9921676" cy="1942138"/>
          </a:xfrm>
        </p:spPr>
        <p:txBody>
          <a:bodyPr/>
          <a:lstStyle/>
          <a:p>
            <a:pPr marL="0" indent="0">
              <a:buNone/>
            </a:pPr>
            <a:endParaRPr lang="en-US" dirty="0"/>
          </a:p>
          <a:p>
            <a:pPr>
              <a:buFont typeface="Courier New" panose="02070309020205020404" pitchFamily="49" charset="0"/>
              <a:buChar char="o"/>
            </a:pPr>
            <a:r>
              <a:rPr lang="en-US" sz="3600" dirty="0"/>
              <a:t>Nine items from the </a:t>
            </a:r>
            <a:r>
              <a:rPr lang="en-US" sz="3600" b="1" dirty="0">
                <a:solidFill>
                  <a:schemeClr val="accent2"/>
                </a:solidFill>
              </a:rPr>
              <a:t>DSM Major Depression </a:t>
            </a:r>
            <a:r>
              <a:rPr lang="en-US" sz="3600" dirty="0"/>
              <a:t>diagnostic criteria</a:t>
            </a:r>
          </a:p>
          <a:p>
            <a:pPr>
              <a:buFont typeface="Courier New" panose="02070309020205020404" pitchFamily="49" charset="0"/>
              <a:buChar char="o"/>
            </a:pPr>
            <a:r>
              <a:rPr lang="en-US" sz="3600" dirty="0"/>
              <a:t>Item #9: “Thoughts that you would be better off dead, or thoughts of hurting yourself in some way?”</a:t>
            </a:r>
          </a:p>
          <a:p>
            <a:pPr>
              <a:buFont typeface="Courier New" panose="02070309020205020404" pitchFamily="49" charset="0"/>
              <a:buChar char="o"/>
            </a:pPr>
            <a:r>
              <a:rPr lang="en-US" sz="3600" b="1" dirty="0">
                <a:solidFill>
                  <a:schemeClr val="accent2"/>
                </a:solidFill>
              </a:rPr>
              <a:t>4-point Likert scale: </a:t>
            </a:r>
            <a:r>
              <a:rPr lang="en-US" sz="3600" dirty="0"/>
              <a:t>Not at all; several days; more than half the days; nearly every day</a:t>
            </a:r>
          </a:p>
          <a:p>
            <a:pPr>
              <a:buFont typeface="Courier New" panose="02070309020205020404" pitchFamily="49" charset="0"/>
              <a:buChar char="o"/>
            </a:pPr>
            <a:r>
              <a:rPr lang="en-US" sz="3600" dirty="0"/>
              <a:t>David Jobes says: “Never use the PHQ-9”</a:t>
            </a:r>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221354" cy="645284"/>
          </a:xfrm>
        </p:spPr>
        <p:txBody>
          <a:bodyPr/>
          <a:lstStyle/>
          <a:p>
            <a:r>
              <a:rPr lang="en-US" sz="4000" dirty="0"/>
              <a:t>Example: The PHQ-9</a:t>
            </a:r>
          </a:p>
        </p:txBody>
      </p:sp>
    </p:spTree>
    <p:extLst>
      <p:ext uri="{BB962C8B-B14F-4D97-AF65-F5344CB8AC3E}">
        <p14:creationId xmlns:p14="http://schemas.microsoft.com/office/powerpoint/2010/main" val="1365315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181751" y="1758048"/>
            <a:ext cx="9514423" cy="1942138"/>
          </a:xfrm>
        </p:spPr>
        <p:txBody>
          <a:bodyPr/>
          <a:lstStyle/>
          <a:p>
            <a:pPr marL="0" indent="0">
              <a:buNone/>
            </a:pPr>
            <a:endParaRPr lang="en-US" dirty="0"/>
          </a:p>
          <a:p>
            <a:pPr marL="0" indent="0">
              <a:buNone/>
            </a:pPr>
            <a:r>
              <a:rPr lang="en-US" sz="3600" dirty="0"/>
              <a:t>Two opening questions:</a:t>
            </a:r>
          </a:p>
          <a:p>
            <a:pPr>
              <a:buFont typeface="Courier New" panose="02070309020205020404" pitchFamily="49" charset="0"/>
              <a:buChar char="o"/>
            </a:pPr>
            <a:r>
              <a:rPr lang="en-US" sz="3200" dirty="0"/>
              <a:t>Have you wished you were dead or wished you could go to sleep and not wake up?</a:t>
            </a:r>
            <a:r>
              <a:rPr lang="en-US" sz="3200" dirty="0">
                <a:solidFill>
                  <a:schemeClr val="accent6"/>
                </a:solidFill>
              </a:rPr>
              <a:t> </a:t>
            </a:r>
            <a:r>
              <a:rPr lang="en-US" sz="3600" b="1" dirty="0">
                <a:solidFill>
                  <a:schemeClr val="accent2"/>
                </a:solidFill>
              </a:rPr>
              <a:t>[Passive suicidality]</a:t>
            </a:r>
          </a:p>
          <a:p>
            <a:pPr marL="0" indent="0">
              <a:buNone/>
            </a:pPr>
            <a:endParaRPr lang="en-US" sz="3200" dirty="0">
              <a:solidFill>
                <a:schemeClr val="accent6"/>
              </a:solidFill>
            </a:endParaRPr>
          </a:p>
          <a:p>
            <a:pPr>
              <a:buFont typeface="Courier New" panose="02070309020205020404" pitchFamily="49" charset="0"/>
              <a:buChar char="o"/>
            </a:pPr>
            <a:r>
              <a:rPr lang="en-US" sz="3200" dirty="0"/>
              <a:t>Have you </a:t>
            </a:r>
            <a:r>
              <a:rPr lang="en-US" sz="3200" strike="sngStrike" dirty="0"/>
              <a:t>actually</a:t>
            </a:r>
            <a:r>
              <a:rPr lang="en-US" sz="3200" dirty="0"/>
              <a:t> had any thoughts about killing yourself? </a:t>
            </a:r>
            <a:r>
              <a:rPr lang="en-US" sz="3600" b="1" dirty="0">
                <a:solidFill>
                  <a:schemeClr val="accent2"/>
                </a:solidFill>
              </a:rPr>
              <a:t>[Suicidal ideation]</a:t>
            </a:r>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221354" cy="645284"/>
          </a:xfrm>
        </p:spPr>
        <p:txBody>
          <a:bodyPr/>
          <a:lstStyle/>
          <a:p>
            <a:r>
              <a:rPr lang="en-US" altLang="en-US" sz="4000" dirty="0"/>
              <a:t>The Columbia </a:t>
            </a:r>
            <a:r>
              <a:rPr lang="en-US" altLang="en-US" sz="4000" dirty="0">
                <a:latin typeface="Calibri" panose="020F0502020204030204" pitchFamily="34" charset="0"/>
                <a:cs typeface="Calibri" panose="020F0502020204030204" pitchFamily="34" charset="0"/>
              </a:rPr>
              <a:t>(</a:t>
            </a:r>
            <a:r>
              <a:rPr lang="en-US" altLang="en-US" sz="4000" dirty="0"/>
              <a:t>C-SSRS</a:t>
            </a:r>
            <a:r>
              <a:rPr lang="en-US" altLang="en-US" sz="4000" dirty="0">
                <a:latin typeface="Calibri" panose="020F0502020204030204" pitchFamily="34" charset="0"/>
                <a:cs typeface="Calibri" panose="020F0502020204030204" pitchFamily="34" charset="0"/>
              </a:rPr>
              <a:t>)</a:t>
            </a:r>
            <a:endParaRPr lang="en-US" sz="4000" dirty="0"/>
          </a:p>
        </p:txBody>
      </p:sp>
    </p:spTree>
    <p:extLst>
      <p:ext uri="{BB962C8B-B14F-4D97-AF65-F5344CB8AC3E}">
        <p14:creationId xmlns:p14="http://schemas.microsoft.com/office/powerpoint/2010/main" val="3150623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p:txBody>
          <a:bodyPr>
            <a:normAutofit/>
          </a:bodyPr>
          <a:lstStyle/>
          <a:p>
            <a:r>
              <a:rPr lang="en-US" sz="4800" dirty="0">
                <a:solidFill>
                  <a:srgbClr val="FFC000"/>
                </a:solidFill>
              </a:rPr>
              <a:t>Example: C-SSRS</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335560" y="1610686"/>
            <a:ext cx="7373923" cy="5247314"/>
          </a:xfrm>
        </p:spPr>
        <p:txBody>
          <a:bodyPr>
            <a:noAutofit/>
          </a:bodyPr>
          <a:lstStyle/>
          <a:p>
            <a:r>
              <a:rPr lang="en-US" sz="2500" dirty="0"/>
              <a:t>“The majority of patients who die by suicide screen negative for suicidal ideation. If you are a MH professional/agency who uses decision trees that designate negative screens as ‘low risk,’ you should consider discontinuing that practice. This is especially applicable to clinicians/agencies that use the C-SSRS’s red/orange/yellow scoring system. </a:t>
            </a:r>
            <a:r>
              <a:rPr lang="en-US" sz="2500" b="1" dirty="0">
                <a:solidFill>
                  <a:srgbClr val="FFC000"/>
                </a:solidFill>
              </a:rPr>
              <a:t>The C-SSRS will ‘miss’ most patients who kill themselves</a:t>
            </a:r>
            <a:r>
              <a:rPr lang="en-US" sz="2500" dirty="0"/>
              <a:t>.” [False negatives]</a:t>
            </a:r>
          </a:p>
          <a:p>
            <a:pPr lvl="1"/>
            <a:r>
              <a:rPr lang="en-US" sz="2200" b="1" dirty="0">
                <a:solidFill>
                  <a:srgbClr val="FFC000"/>
                </a:solidFill>
              </a:rPr>
              <a:t>Craig Bryan, Ph.D., Feb 7, 2024 </a:t>
            </a:r>
            <a:r>
              <a:rPr lang="en-US" sz="2200" dirty="0"/>
              <a:t>– LinkedIn post</a:t>
            </a:r>
          </a:p>
          <a:p>
            <a:endParaRPr lang="en-US" sz="2400" dirty="0"/>
          </a:p>
        </p:txBody>
      </p:sp>
      <p:pic>
        <p:nvPicPr>
          <p:cNvPr id="4" name="Picture 3">
            <a:extLst>
              <a:ext uri="{FF2B5EF4-FFF2-40B4-BE49-F238E27FC236}">
                <a16:creationId xmlns:a16="http://schemas.microsoft.com/office/drawing/2014/main" id="{AA03BEC3-60A7-45A8-8965-1BA442AC3E91}"/>
              </a:ext>
            </a:extLst>
          </p:cNvPr>
          <p:cNvPicPr>
            <a:picLocks noChangeAspect="1"/>
          </p:cNvPicPr>
          <p:nvPr/>
        </p:nvPicPr>
        <p:blipFill>
          <a:blip r:embed="rId2"/>
          <a:stretch>
            <a:fillRect/>
          </a:stretch>
        </p:blipFill>
        <p:spPr>
          <a:xfrm>
            <a:off x="7679436" y="0"/>
            <a:ext cx="4512564" cy="6858000"/>
          </a:xfrm>
          <a:prstGeom prst="rect">
            <a:avLst/>
          </a:prstGeom>
        </p:spPr>
      </p:pic>
    </p:spTree>
    <p:extLst>
      <p:ext uri="{BB962C8B-B14F-4D97-AF65-F5344CB8AC3E}">
        <p14:creationId xmlns:p14="http://schemas.microsoft.com/office/powerpoint/2010/main" val="2214629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box with a light bulb and question marks&#10;&#10;Description automatically generated">
            <a:extLst>
              <a:ext uri="{FF2B5EF4-FFF2-40B4-BE49-F238E27FC236}">
                <a16:creationId xmlns:a16="http://schemas.microsoft.com/office/drawing/2014/main" id="{63119D68-386A-1511-BFFA-46B1240EE22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0637" b="10637"/>
          <a:stretch>
            <a:fillRect/>
          </a:stretch>
        </p:blipFill>
        <p:spPr>
          <a:xfrm>
            <a:off x="1668104" y="1876617"/>
            <a:ext cx="8855792" cy="4981383"/>
          </a:xfrm>
        </p:spPr>
      </p:pic>
      <p:sp>
        <p:nvSpPr>
          <p:cNvPr id="10" name="Title 9">
            <a:extLst>
              <a:ext uri="{FF2B5EF4-FFF2-40B4-BE49-F238E27FC236}">
                <a16:creationId xmlns:a16="http://schemas.microsoft.com/office/drawing/2014/main" id="{F253E442-C966-BF47-A022-DDAA2A6FEA48}"/>
              </a:ext>
            </a:extLst>
          </p:cNvPr>
          <p:cNvSpPr>
            <a:spLocks noGrp="1"/>
          </p:cNvSpPr>
          <p:nvPr>
            <p:ph type="title"/>
          </p:nvPr>
        </p:nvSpPr>
        <p:spPr>
          <a:xfrm>
            <a:off x="1028700" y="999068"/>
            <a:ext cx="9997366" cy="645284"/>
          </a:xfrm>
        </p:spPr>
        <p:txBody>
          <a:bodyPr/>
          <a:lstStyle/>
          <a:p>
            <a:pPr algn="ctr"/>
            <a:r>
              <a:rPr lang="en-US" dirty="0"/>
              <a:t>Outside the Box</a:t>
            </a:r>
            <a:br>
              <a:rPr lang="en-US" dirty="0"/>
            </a:br>
            <a:r>
              <a:rPr lang="en-US" dirty="0">
                <a:solidFill>
                  <a:schemeClr val="accent2"/>
                </a:solidFill>
              </a:rPr>
              <a:t>Strengths and Suicide</a:t>
            </a:r>
          </a:p>
        </p:txBody>
      </p:sp>
      <p:cxnSp>
        <p:nvCxnSpPr>
          <p:cNvPr id="6" name="Straight Connector 5">
            <a:extLst>
              <a:ext uri="{FF2B5EF4-FFF2-40B4-BE49-F238E27FC236}">
                <a16:creationId xmlns:a16="http://schemas.microsoft.com/office/drawing/2014/main" id="{FAD7BE2C-4E52-6E40-83F8-6BB9BB0244A2}"/>
              </a:ext>
              <a:ext uri="{C183D7F6-B498-43B3-948B-1728B52AA6E4}">
                <adec:decorative xmlns:adec="http://schemas.microsoft.com/office/drawing/2017/decorative" val="1"/>
              </a:ext>
            </a:extLst>
          </p:cNvPr>
          <p:cNvCxnSpPr>
            <a:cxnSpLocks/>
          </p:cNvCxnSpPr>
          <p:nvPr/>
        </p:nvCxnSpPr>
        <p:spPr>
          <a:xfrm>
            <a:off x="1036261" y="1876617"/>
            <a:ext cx="10122586"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EEAA9D13-EAB5-F80F-C549-EF0FE170BC1A}"/>
              </a:ext>
            </a:extLst>
          </p:cNvPr>
          <p:cNvSpPr txBox="1"/>
          <p:nvPr/>
        </p:nvSpPr>
        <p:spPr>
          <a:xfrm>
            <a:off x="2988129" y="2961305"/>
            <a:ext cx="6193970" cy="369332"/>
          </a:xfrm>
          <a:prstGeom prst="rect">
            <a:avLst/>
          </a:prstGeom>
          <a:noFill/>
        </p:spPr>
        <p:txBody>
          <a:bodyPr wrap="square">
            <a:spAutoFit/>
          </a:bodyPr>
          <a:lstStyle/>
          <a:p>
            <a:endParaRPr lang="en-US" dirty="0"/>
          </a:p>
        </p:txBody>
      </p:sp>
    </p:spTree>
    <p:extLst>
      <p:ext uri="{BB962C8B-B14F-4D97-AF65-F5344CB8AC3E}">
        <p14:creationId xmlns:p14="http://schemas.microsoft.com/office/powerpoint/2010/main" val="2072174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4B06-13EF-3E7A-FE28-A07C0C8C6A46}"/>
              </a:ext>
            </a:extLst>
          </p:cNvPr>
          <p:cNvSpPr>
            <a:spLocks noGrp="1"/>
          </p:cNvSpPr>
          <p:nvPr>
            <p:ph type="title"/>
          </p:nvPr>
        </p:nvSpPr>
        <p:spPr>
          <a:xfrm>
            <a:off x="5697209" y="351865"/>
            <a:ext cx="5885712" cy="1283202"/>
          </a:xfrm>
        </p:spPr>
        <p:txBody>
          <a:bodyPr lIns="0" tIns="0" rIns="0" bIns="0" anchor="b">
            <a:normAutofit/>
          </a:bodyPr>
          <a:lstStyle/>
          <a:p>
            <a:r>
              <a:rPr lang="en-US" altLang="en-US" sz="3200" b="1" kern="1200" dirty="0">
                <a:solidFill>
                  <a:schemeClr val="accent2"/>
                </a:solidFill>
                <a:latin typeface="+mj-lt"/>
                <a:ea typeface="+mj-ea"/>
                <a:cs typeface="+mj-cs"/>
              </a:rPr>
              <a:t>Strengths-Based Principles – I</a:t>
            </a:r>
            <a:r>
              <a:rPr lang="en-US" altLang="en-US" sz="3200" dirty="0">
                <a:solidFill>
                  <a:schemeClr val="accent2"/>
                </a:solidFill>
              </a:rPr>
              <a:t> </a:t>
            </a:r>
            <a:endParaRPr lang="en-US" sz="2800" b="1" kern="1200">
              <a:solidFill>
                <a:schemeClr val="accent2"/>
              </a:solidFill>
              <a:latin typeface="+mj-lt"/>
              <a:ea typeface="+mj-ea"/>
              <a:cs typeface="+mj-cs"/>
            </a:endParaRPr>
          </a:p>
        </p:txBody>
      </p:sp>
      <p:sp>
        <p:nvSpPr>
          <p:cNvPr id="7" name="TextBox 6">
            <a:extLst>
              <a:ext uri="{FF2B5EF4-FFF2-40B4-BE49-F238E27FC236}">
                <a16:creationId xmlns:a16="http://schemas.microsoft.com/office/drawing/2014/main" id="{18400524-70DF-73CC-F8DD-F57E803122F1}"/>
              </a:ext>
            </a:extLst>
          </p:cNvPr>
          <p:cNvSpPr txBox="1"/>
          <p:nvPr/>
        </p:nvSpPr>
        <p:spPr>
          <a:xfrm>
            <a:off x="5537370" y="2093901"/>
            <a:ext cx="5735107" cy="2332729"/>
          </a:xfrm>
          <a:prstGeom prst="rect">
            <a:avLst/>
          </a:prstGeom>
        </p:spPr>
        <p:txBody>
          <a:bodyPr lIns="0" tIns="0" rIns="0" bIns="0" anchorCtr="0">
            <a:normAutofit/>
          </a:bodyPr>
          <a:lstStyle/>
          <a:p>
            <a:pPr marR="0" fontAlgn="auto">
              <a:spcBef>
                <a:spcPts val="1000"/>
              </a:spcBef>
              <a:spcAft>
                <a:spcPts val="0"/>
              </a:spcAft>
              <a:buClr>
                <a:srgbClr val="A53010"/>
              </a:buClr>
              <a:buSzTx/>
              <a:tabLst/>
              <a:defRPr/>
            </a:pPr>
            <a:r>
              <a:rPr kumimoji="0" lang="en-US" altLang="en-US" sz="2600" i="0" u="none" strike="noStrike" kern="1200" cap="none" spc="0" normalizeH="0" baseline="0" noProof="0" dirty="0">
                <a:ln>
                  <a:noFill/>
                </a:ln>
                <a:solidFill>
                  <a:schemeClr val="bg1"/>
                </a:solidFill>
                <a:effectLst/>
                <a:uLnTx/>
                <a:uFillTx/>
                <a:latin typeface="+mn-lt"/>
                <a:ea typeface="+mn-ea"/>
                <a:cs typeface="+mn-cs"/>
              </a:rPr>
              <a:t>Embrace </a:t>
            </a:r>
            <a:r>
              <a:rPr kumimoji="0" lang="en-US" altLang="en-US" sz="2600" i="0" u="none" strike="noStrike" kern="1200" cap="none" spc="0" normalizeH="0" baseline="0" noProof="0" dirty="0" err="1">
                <a:ln>
                  <a:noFill/>
                </a:ln>
                <a:solidFill>
                  <a:schemeClr val="bg1"/>
                </a:solidFill>
                <a:effectLst/>
                <a:uLnTx/>
                <a:uFillTx/>
                <a:latin typeface="+mn-lt"/>
                <a:ea typeface="+mn-ea"/>
                <a:cs typeface="+mn-cs"/>
              </a:rPr>
              <a:t>Shneidman’s</a:t>
            </a:r>
            <a:r>
              <a:rPr kumimoji="0" lang="en-US" altLang="en-US" sz="2600" i="0" u="none" strike="noStrike" kern="1200" cap="none" spc="0" normalizeH="0" baseline="0" noProof="0" dirty="0">
                <a:ln>
                  <a:noFill/>
                </a:ln>
                <a:solidFill>
                  <a:schemeClr val="bg1"/>
                </a:solidFill>
                <a:effectLst/>
                <a:uLnTx/>
                <a:uFillTx/>
                <a:latin typeface="+mn-lt"/>
                <a:ea typeface="+mn-ea"/>
                <a:cs typeface="+mn-cs"/>
              </a:rPr>
              <a:t> position: suicidal thoughts and behaviors are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neither an illness nor a sin.</a:t>
            </a:r>
          </a:p>
        </p:txBody>
      </p:sp>
      <p:pic>
        <p:nvPicPr>
          <p:cNvPr id="10" name="Picture 9">
            <a:extLst>
              <a:ext uri="{FF2B5EF4-FFF2-40B4-BE49-F238E27FC236}">
                <a16:creationId xmlns:a16="http://schemas.microsoft.com/office/drawing/2014/main" id="{677016A0-DEF5-D9F2-E51D-BB702AF60DA4}"/>
              </a:ext>
            </a:extLst>
          </p:cNvPr>
          <p:cNvPicPr>
            <a:picLocks noChangeAspect="1"/>
          </p:cNvPicPr>
          <p:nvPr/>
        </p:nvPicPr>
        <p:blipFill>
          <a:blip r:embed="rId2">
            <a:extLst>
              <a:ext uri="{28A0092B-C50C-407E-A947-70E740481C1C}">
                <a14:useLocalDpi xmlns:a14="http://schemas.microsoft.com/office/drawing/2010/main" val="0"/>
              </a:ext>
            </a:extLst>
          </a:blip>
          <a:srcRect l="14275" r="14275"/>
          <a:stretch/>
        </p:blipFill>
        <p:spPr>
          <a:xfrm>
            <a:off x="20" y="990599"/>
            <a:ext cx="5132914" cy="5132935"/>
          </a:xfrm>
          <a:prstGeom prst="rect">
            <a:avLst/>
          </a:prstGeom>
          <a:noFill/>
        </p:spPr>
      </p:pic>
      <p:sp>
        <p:nvSpPr>
          <p:cNvPr id="4" name="Text Placeholder 3">
            <a:extLst>
              <a:ext uri="{FF2B5EF4-FFF2-40B4-BE49-F238E27FC236}">
                <a16:creationId xmlns:a16="http://schemas.microsoft.com/office/drawing/2014/main" id="{5B5ED889-67F6-9439-A34C-C77B79220433}"/>
              </a:ext>
            </a:extLst>
          </p:cNvPr>
          <p:cNvSpPr>
            <a:spLocks noGrp="1"/>
          </p:cNvSpPr>
          <p:nvPr>
            <p:ph sz="quarter" idx="12"/>
          </p:nvPr>
        </p:nvSpPr>
        <p:spPr>
          <a:xfrm>
            <a:off x="5537370" y="3874755"/>
            <a:ext cx="5735107" cy="2448150"/>
          </a:xfrm>
        </p:spPr>
        <p:txBody>
          <a:bodyPr lIns="0" tIns="0" rIns="0" bIns="0" anchor="t" anchorCtr="0">
            <a:normAutofit/>
          </a:bodyPr>
          <a:lstStyle/>
          <a:p>
            <a:pPr>
              <a:buClr>
                <a:srgbClr val="A53010"/>
              </a:buClr>
              <a:defRPr/>
            </a:pPr>
            <a:r>
              <a:rPr kumimoji="0" lang="en-US" altLang="en-US" sz="2600" b="1" i="0" u="none" strike="noStrike" kern="1200" cap="none" spc="0" normalizeH="0" baseline="0" noProof="0" dirty="0">
                <a:ln>
                  <a:noFill/>
                </a:ln>
                <a:effectLst/>
                <a:uLnTx/>
                <a:uFillTx/>
                <a:latin typeface="+mn-lt"/>
                <a:ea typeface="+mn-ea"/>
                <a:cs typeface="+mn-cs"/>
              </a:rPr>
              <a:t>De-pathologize</a:t>
            </a:r>
            <a:r>
              <a:rPr kumimoji="0" lang="en-US" altLang="en-US" sz="2600" b="0" i="0" u="none" strike="noStrike" kern="1200" cap="none" spc="0" normalizeH="0" baseline="0" noProof="0" dirty="0">
                <a:ln>
                  <a:noFill/>
                </a:ln>
                <a:effectLst/>
                <a:uLnTx/>
                <a:uFillTx/>
                <a:latin typeface="+mn-lt"/>
                <a:ea typeface="+mn-ea"/>
                <a:cs typeface="+mn-cs"/>
              </a:rPr>
              <a:t>:</a:t>
            </a:r>
            <a:r>
              <a:rPr lang="en-US" altLang="en-US" sz="2600" dirty="0"/>
              <a:t> </a:t>
            </a:r>
            <a:endParaRPr kumimoji="0" lang="en-US" altLang="en-US" sz="2600" b="0" i="0" u="none" strike="noStrike" kern="1200" cap="none" spc="0" normalizeH="0" baseline="0" noProof="0" dirty="0">
              <a:ln>
                <a:noFill/>
              </a:ln>
              <a:solidFill>
                <a:schemeClr val="accent2"/>
              </a:solidFill>
              <a:effectLst/>
              <a:uLnTx/>
              <a:uFillTx/>
              <a:latin typeface="+mn-lt"/>
              <a:ea typeface="+mn-ea"/>
              <a:cs typeface="+mn-cs"/>
            </a:endParaRPr>
          </a:p>
          <a:p>
            <a:pPr marR="0" fontAlgn="auto">
              <a:spcAft>
                <a:spcPts val="0"/>
              </a:spcAft>
              <a:buClr>
                <a:srgbClr val="A53010"/>
              </a:buClr>
              <a:buSzTx/>
              <a:tabLst/>
              <a:defRPr/>
            </a:pPr>
            <a:r>
              <a:rPr kumimoji="0" lang="en-US" altLang="en-US" sz="2600" b="0" i="0" u="none" strike="noStrike" kern="1200" cap="none" spc="0" normalizeH="0" baseline="0" noProof="0" dirty="0">
                <a:ln>
                  <a:noFill/>
                </a:ln>
                <a:effectLst/>
                <a:uLnTx/>
                <a:uFillTx/>
                <a:latin typeface="+mn-lt"/>
                <a:ea typeface="+mn-ea"/>
                <a:cs typeface="+mn-cs"/>
              </a:rPr>
              <a:t>View suicide disclosures as a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natural communication of pain, </a:t>
            </a:r>
            <a:r>
              <a:rPr kumimoji="0" lang="en-US" altLang="en-US" sz="2600" b="0" i="0" u="none" strike="noStrike" kern="1200" cap="none" spc="0" normalizeH="0" baseline="0" noProof="0" dirty="0">
                <a:ln>
                  <a:noFill/>
                </a:ln>
                <a:effectLst/>
                <a:uLnTx/>
                <a:uFillTx/>
                <a:latin typeface="+mn-lt"/>
                <a:ea typeface="+mn-ea"/>
                <a:cs typeface="+mn-cs"/>
              </a:rPr>
              <a:t>often from untenable</a:t>
            </a:r>
            <a:r>
              <a:rPr kumimoji="0" lang="en-US" altLang="en-US" sz="2600" b="0" i="0" u="none" strike="noStrike" kern="1200" cap="none" spc="0" normalizeH="0" baseline="0" noProof="0" dirty="0">
                <a:ln>
                  <a:noFill/>
                </a:ln>
                <a:solidFill>
                  <a:schemeClr val="accent2"/>
                </a:solidFill>
                <a:effectLst/>
                <a:uLnTx/>
                <a:uFillTx/>
                <a:latin typeface="+mn-lt"/>
                <a:ea typeface="+mn-ea"/>
                <a:cs typeface="+mn-cs"/>
              </a:rPr>
              <a:t>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life situations [*Not med model] </a:t>
            </a:r>
            <a:r>
              <a:rPr kumimoji="0" lang="en-US" altLang="en-US" sz="2600" b="0" i="0" u="none" strike="noStrike" kern="1200" cap="none" spc="0" normalizeH="0" baseline="0" noProof="0" dirty="0">
                <a:ln>
                  <a:noFill/>
                </a:ln>
                <a:effectLst/>
                <a:uLnTx/>
                <a:uFillTx/>
                <a:latin typeface="+mn-lt"/>
                <a:ea typeface="+mn-ea"/>
                <a:cs typeface="+mn-cs"/>
              </a:rPr>
              <a:t>and unmatched opportunity to offer compassionate help. </a:t>
            </a:r>
            <a:endParaRPr kumimoji="0" lang="en-US" sz="2600" b="0" i="0" u="none" strike="noStrike" kern="1200" cap="none" spc="0" normalizeH="0" baseline="0" noProof="0" dirty="0">
              <a:ln>
                <a:noFill/>
              </a:ln>
              <a:effectLst/>
              <a:uLnTx/>
              <a:uFillTx/>
              <a:latin typeface="+mn-lt"/>
              <a:ea typeface="+mn-ea"/>
              <a:cs typeface="+mn-cs"/>
            </a:endParaRPr>
          </a:p>
          <a:p>
            <a:endParaRPr lang="en-US" sz="1500" kern="1200" dirty="0">
              <a:latin typeface="+mn-lt"/>
              <a:ea typeface="+mn-ea"/>
              <a:cs typeface="+mn-cs"/>
            </a:endParaRPr>
          </a:p>
        </p:txBody>
      </p:sp>
    </p:spTree>
    <p:extLst>
      <p:ext uri="{BB962C8B-B14F-4D97-AF65-F5344CB8AC3E}">
        <p14:creationId xmlns:p14="http://schemas.microsoft.com/office/powerpoint/2010/main" val="1740669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4B06-13EF-3E7A-FE28-A07C0C8C6A46}"/>
              </a:ext>
            </a:extLst>
          </p:cNvPr>
          <p:cNvSpPr>
            <a:spLocks noGrp="1"/>
          </p:cNvSpPr>
          <p:nvPr>
            <p:ph type="title"/>
          </p:nvPr>
        </p:nvSpPr>
        <p:spPr>
          <a:xfrm>
            <a:off x="5457320" y="351865"/>
            <a:ext cx="6001458" cy="1283202"/>
          </a:xfrm>
        </p:spPr>
        <p:txBody>
          <a:bodyPr lIns="0" tIns="0" rIns="0" bIns="0" anchor="b">
            <a:normAutofit/>
          </a:bodyPr>
          <a:lstStyle/>
          <a:p>
            <a:r>
              <a:rPr lang="en-US" altLang="en-US" sz="3200" b="1" kern="1200" dirty="0">
                <a:solidFill>
                  <a:schemeClr val="accent2"/>
                </a:solidFill>
                <a:latin typeface="+mj-lt"/>
                <a:ea typeface="+mj-ea"/>
                <a:cs typeface="+mj-cs"/>
              </a:rPr>
              <a:t>Strengths-Based Principles – 2</a:t>
            </a:r>
            <a:r>
              <a:rPr lang="en-US" altLang="en-US" sz="3200" dirty="0">
                <a:solidFill>
                  <a:schemeClr val="accent2"/>
                </a:solidFill>
              </a:rPr>
              <a:t> </a:t>
            </a:r>
            <a:endParaRPr lang="en-US" sz="3200" b="1" kern="1200" dirty="0">
              <a:solidFill>
                <a:schemeClr val="accent2"/>
              </a:solidFill>
              <a:latin typeface="+mj-lt"/>
              <a:ea typeface="+mj-ea"/>
              <a:cs typeface="+mj-cs"/>
            </a:endParaRPr>
          </a:p>
        </p:txBody>
      </p:sp>
      <p:sp>
        <p:nvSpPr>
          <p:cNvPr id="7" name="TextBox 6">
            <a:extLst>
              <a:ext uri="{FF2B5EF4-FFF2-40B4-BE49-F238E27FC236}">
                <a16:creationId xmlns:a16="http://schemas.microsoft.com/office/drawing/2014/main" id="{18400524-70DF-73CC-F8DD-F57E803122F1}"/>
              </a:ext>
            </a:extLst>
          </p:cNvPr>
          <p:cNvSpPr txBox="1"/>
          <p:nvPr/>
        </p:nvSpPr>
        <p:spPr>
          <a:xfrm>
            <a:off x="5537370" y="2093901"/>
            <a:ext cx="5735107" cy="2332729"/>
          </a:xfrm>
          <a:prstGeom prst="rect">
            <a:avLst/>
          </a:prstGeom>
        </p:spPr>
        <p:txBody>
          <a:bodyPr lIns="0" tIns="0" rIns="0" bIns="0" anchorCtr="0">
            <a:normAutofit/>
          </a:bodyPr>
          <a:lstStyle/>
          <a:p>
            <a:pPr marR="0" fontAlgn="auto">
              <a:spcBef>
                <a:spcPts val="1000"/>
              </a:spcBef>
              <a:spcAft>
                <a:spcPts val="0"/>
              </a:spcAft>
              <a:buClr>
                <a:srgbClr val="A53010"/>
              </a:buClr>
              <a:buSzTx/>
              <a:tabLst/>
              <a:defRPr/>
            </a:pPr>
            <a:r>
              <a:rPr kumimoji="0" lang="en-US" altLang="en-US" sz="2600" i="0" u="none" strike="noStrike" kern="1200" cap="none" spc="0" normalizeH="0" baseline="0" noProof="0" dirty="0">
                <a:ln>
                  <a:noFill/>
                </a:ln>
                <a:solidFill>
                  <a:schemeClr val="bg1"/>
                </a:solidFill>
                <a:effectLst/>
                <a:uLnTx/>
                <a:uFillTx/>
                <a:latin typeface="+mn-lt"/>
                <a:ea typeface="+mn-ea"/>
                <a:cs typeface="+mn-cs"/>
              </a:rPr>
              <a:t>Recognize the limits of risk/protective factor assessment (because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mostly it doesn’t work</a:t>
            </a:r>
            <a:r>
              <a:rPr kumimoji="0" lang="en-US" altLang="en-US" sz="2600" i="0" u="none" strike="noStrike" kern="1200" cap="none" spc="0" normalizeH="0" baseline="0" noProof="0" dirty="0">
                <a:ln>
                  <a:noFill/>
                </a:ln>
                <a:solidFill>
                  <a:schemeClr val="bg1"/>
                </a:solidFill>
                <a:effectLst/>
                <a:uLnTx/>
                <a:uFillTx/>
                <a:latin typeface="+mn-lt"/>
                <a:ea typeface="+mn-ea"/>
                <a:cs typeface="+mn-cs"/>
              </a:rPr>
              <a:t>; 50 year meta-analysis; cutting; cultural variability).</a:t>
            </a:r>
          </a:p>
        </p:txBody>
      </p:sp>
      <p:pic>
        <p:nvPicPr>
          <p:cNvPr id="10" name="Picture 9">
            <a:extLst>
              <a:ext uri="{FF2B5EF4-FFF2-40B4-BE49-F238E27FC236}">
                <a16:creationId xmlns:a16="http://schemas.microsoft.com/office/drawing/2014/main" id="{677016A0-DEF5-D9F2-E51D-BB702AF60DA4}"/>
              </a:ext>
            </a:extLst>
          </p:cNvPr>
          <p:cNvPicPr>
            <a:picLocks noChangeAspect="1"/>
          </p:cNvPicPr>
          <p:nvPr/>
        </p:nvPicPr>
        <p:blipFill>
          <a:blip r:embed="rId3">
            <a:extLst>
              <a:ext uri="{28A0092B-C50C-407E-A947-70E740481C1C}">
                <a14:useLocalDpi xmlns:a14="http://schemas.microsoft.com/office/drawing/2010/main" val="0"/>
              </a:ext>
            </a:extLst>
          </a:blip>
          <a:srcRect l="14275" r="14275"/>
          <a:stretch/>
        </p:blipFill>
        <p:spPr>
          <a:xfrm>
            <a:off x="0" y="1191017"/>
            <a:ext cx="4986938" cy="4986959"/>
          </a:xfrm>
          <a:prstGeom prst="rect">
            <a:avLst/>
          </a:prstGeom>
          <a:noFill/>
        </p:spPr>
      </p:pic>
      <p:sp>
        <p:nvSpPr>
          <p:cNvPr id="4" name="Text Placeholder 3">
            <a:extLst>
              <a:ext uri="{FF2B5EF4-FFF2-40B4-BE49-F238E27FC236}">
                <a16:creationId xmlns:a16="http://schemas.microsoft.com/office/drawing/2014/main" id="{5B5ED889-67F6-9439-A34C-C77B79220433}"/>
              </a:ext>
            </a:extLst>
          </p:cNvPr>
          <p:cNvSpPr>
            <a:spLocks noGrp="1"/>
          </p:cNvSpPr>
          <p:nvPr>
            <p:ph sz="quarter" idx="12"/>
          </p:nvPr>
        </p:nvSpPr>
        <p:spPr>
          <a:xfrm>
            <a:off x="5537370" y="4121699"/>
            <a:ext cx="5735107" cy="2448150"/>
          </a:xfrm>
        </p:spPr>
        <p:txBody>
          <a:bodyPr lIns="0" tIns="0" rIns="0" bIns="0" anchor="t" anchorCtr="0">
            <a:normAutofit lnSpcReduction="10000"/>
          </a:bodyPr>
          <a:lstStyle/>
          <a:p>
            <a:pPr marR="0" fontAlgn="auto">
              <a:spcAft>
                <a:spcPts val="0"/>
              </a:spcAft>
              <a:buClr>
                <a:srgbClr val="A53010"/>
              </a:buClr>
              <a:buSzTx/>
              <a:tabLst/>
              <a:defRPr/>
            </a:pPr>
            <a:r>
              <a:rPr kumimoji="0" lang="en-US" altLang="en-US" sz="2600" i="0" u="none" strike="noStrike" kern="1200" cap="none" spc="0" normalizeH="0" baseline="0" noProof="0" dirty="0">
                <a:ln>
                  <a:noFill/>
                </a:ln>
                <a:effectLst/>
                <a:uLnTx/>
                <a:uFillTx/>
                <a:latin typeface="+mn-lt"/>
                <a:ea typeface="+mn-ea"/>
                <a:cs typeface="+mn-cs"/>
              </a:rPr>
              <a:t>We are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transparent</a:t>
            </a:r>
            <a:r>
              <a:rPr kumimoji="0" lang="en-US" altLang="en-US" sz="2600" i="0" u="none" strike="noStrike" kern="1200" cap="none" spc="0" normalizeH="0" baseline="0" noProof="0" dirty="0">
                <a:ln>
                  <a:noFill/>
                </a:ln>
                <a:effectLst/>
                <a:uLnTx/>
                <a:uFillTx/>
                <a:latin typeface="+mn-lt"/>
                <a:ea typeface="+mn-ea"/>
                <a:cs typeface="+mn-cs"/>
              </a:rPr>
              <a:t> (e.g., </a:t>
            </a:r>
            <a:r>
              <a:rPr kumimoji="0" lang="en-US" altLang="en-US" sz="2600" i="0" u="none" strike="noStrike" kern="1200" cap="none" spc="0" normalizeH="0" baseline="0" noProof="0" dirty="0" err="1">
                <a:ln>
                  <a:noFill/>
                </a:ln>
                <a:effectLst/>
                <a:uLnTx/>
                <a:uFillTx/>
                <a:latin typeface="+mn-lt"/>
                <a:ea typeface="+mn-ea"/>
                <a:cs typeface="+mn-cs"/>
              </a:rPr>
              <a:t>hosp</a:t>
            </a:r>
            <a:r>
              <a:rPr kumimoji="0" lang="en-US" altLang="en-US" sz="2600" i="0" u="none" strike="noStrike" kern="1200" cap="none" spc="0" normalizeH="0" baseline="0" noProof="0" dirty="0">
                <a:ln>
                  <a:noFill/>
                </a:ln>
                <a:effectLst/>
                <a:uLnTx/>
                <a:uFillTx/>
                <a:latin typeface="+mn-lt"/>
                <a:ea typeface="+mn-ea"/>
                <a:cs typeface="+mn-cs"/>
              </a:rPr>
              <a:t>),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build trust</a:t>
            </a:r>
            <a:r>
              <a:rPr kumimoji="0" lang="en-US" altLang="en-US" sz="2600" i="0" u="none" strike="noStrike" kern="1200" cap="none" spc="0" normalizeH="0" baseline="0" noProof="0" dirty="0">
                <a:ln>
                  <a:noFill/>
                </a:ln>
                <a:effectLst/>
                <a:uLnTx/>
                <a:uFillTx/>
                <a:latin typeface="+mn-lt"/>
                <a:ea typeface="+mn-ea"/>
                <a:cs typeface="+mn-cs"/>
              </a:rPr>
              <a:t> and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collaborate</a:t>
            </a:r>
            <a:r>
              <a:rPr kumimoji="0" lang="en-US" altLang="en-US" sz="2600" i="0" u="none" strike="noStrike" kern="1200" cap="none" spc="0" normalizeH="0" baseline="0" noProof="0" dirty="0">
                <a:ln>
                  <a:noFill/>
                </a:ln>
                <a:effectLst/>
                <a:uLnTx/>
                <a:uFillTx/>
                <a:latin typeface="+mn-lt"/>
                <a:ea typeface="+mn-ea"/>
                <a:cs typeface="+mn-cs"/>
              </a:rPr>
              <a:t> to develop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individualized safety plans </a:t>
            </a:r>
            <a:r>
              <a:rPr kumimoji="0" lang="en-US" altLang="en-US" sz="2600" i="0" u="none" strike="noStrike" kern="1200" cap="none" spc="0" normalizeH="0" baseline="0" noProof="0" dirty="0">
                <a:ln>
                  <a:noFill/>
                </a:ln>
                <a:effectLst/>
                <a:uLnTx/>
                <a:uFillTx/>
                <a:latin typeface="+mn-lt"/>
                <a:ea typeface="+mn-ea"/>
                <a:cs typeface="+mn-cs"/>
              </a:rPr>
              <a:t>(</a:t>
            </a:r>
            <a:r>
              <a:rPr kumimoji="0" lang="en-US" altLang="en-US" sz="2600" b="1" i="0" strike="noStrike" kern="1200" cap="none" spc="0" normalizeH="0" baseline="0" noProof="0" dirty="0">
                <a:ln>
                  <a:noFill/>
                </a:ln>
                <a:effectLst/>
                <a:uLnTx/>
                <a:uFillTx/>
                <a:latin typeface="+mn-lt"/>
                <a:ea typeface="+mn-ea"/>
                <a:cs typeface="+mn-cs"/>
              </a:rPr>
              <a:t>e.g., veterans/firearms</a:t>
            </a:r>
            <a:r>
              <a:rPr kumimoji="0" lang="en-US" altLang="en-US" sz="2600" i="0" u="none" strike="noStrike" kern="1200" cap="none" spc="0" normalizeH="0" baseline="0" noProof="0" dirty="0">
                <a:ln>
                  <a:noFill/>
                </a:ln>
                <a:effectLst/>
                <a:uLnTx/>
                <a:uFillTx/>
                <a:latin typeface="+mn-lt"/>
                <a:ea typeface="+mn-ea"/>
                <a:cs typeface="+mn-cs"/>
              </a:rPr>
              <a:t>) and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decrease personal distress</a:t>
            </a:r>
            <a:r>
              <a:rPr kumimoji="0" lang="en-US" altLang="en-US" sz="2600" i="0" u="none" strike="noStrike" kern="1200" cap="none" spc="0" normalizeH="0" baseline="0" noProof="0" dirty="0">
                <a:ln>
                  <a:noFill/>
                </a:ln>
                <a:effectLst/>
                <a:uLnTx/>
                <a:uFillTx/>
                <a:latin typeface="+mn-lt"/>
                <a:ea typeface="+mn-ea"/>
                <a:cs typeface="+mn-cs"/>
              </a:rPr>
              <a:t>. [This is our North star]</a:t>
            </a:r>
          </a:p>
          <a:p>
            <a:pPr marR="0" fontAlgn="auto">
              <a:spcAft>
                <a:spcPts val="0"/>
              </a:spcAft>
              <a:buClr>
                <a:srgbClr val="A53010"/>
              </a:buClr>
              <a:buSzTx/>
              <a:tabLst/>
              <a:defRPr/>
            </a:pPr>
            <a:r>
              <a:rPr kumimoji="0" lang="en-US" altLang="en-US" sz="2600" b="0" i="0" u="none" strike="noStrike" kern="1200" cap="none" spc="0" normalizeH="0" baseline="0" noProof="0" dirty="0">
                <a:ln>
                  <a:noFill/>
                </a:ln>
                <a:effectLst/>
                <a:uLnTx/>
                <a:uFillTx/>
                <a:latin typeface="+mn-lt"/>
                <a:ea typeface="+mn-ea"/>
                <a:cs typeface="+mn-cs"/>
              </a:rPr>
              <a:t>. </a:t>
            </a:r>
            <a:endParaRPr kumimoji="0" lang="en-US" sz="2600" b="0" i="0" u="none" strike="noStrike" kern="1200" cap="none" spc="0" normalizeH="0" baseline="0" noProof="0" dirty="0">
              <a:ln>
                <a:noFill/>
              </a:ln>
              <a:effectLst/>
              <a:uLnTx/>
              <a:uFillTx/>
              <a:latin typeface="+mn-lt"/>
              <a:ea typeface="+mn-ea"/>
              <a:cs typeface="+mn-cs"/>
            </a:endParaRPr>
          </a:p>
          <a:p>
            <a:endParaRPr lang="en-US" sz="1500" kern="1200" dirty="0">
              <a:latin typeface="+mn-lt"/>
              <a:ea typeface="+mn-ea"/>
              <a:cs typeface="+mn-cs"/>
            </a:endParaRPr>
          </a:p>
        </p:txBody>
      </p:sp>
    </p:spTree>
    <p:extLst>
      <p:ext uri="{BB962C8B-B14F-4D97-AF65-F5344CB8AC3E}">
        <p14:creationId xmlns:p14="http://schemas.microsoft.com/office/powerpoint/2010/main" val="2867435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AEA3B-1B0D-CD22-2D81-B8AF143C2684}"/>
              </a:ext>
            </a:extLst>
          </p:cNvPr>
          <p:cNvSpPr>
            <a:spLocks noGrp="1"/>
          </p:cNvSpPr>
          <p:nvPr>
            <p:ph type="title"/>
          </p:nvPr>
        </p:nvSpPr>
        <p:spPr>
          <a:xfrm>
            <a:off x="421030" y="989423"/>
            <a:ext cx="5947456" cy="654929"/>
          </a:xfrm>
        </p:spPr>
        <p:txBody>
          <a:bodyPr/>
          <a:lstStyle/>
          <a:p>
            <a:r>
              <a:rPr lang="en-US" sz="3200" dirty="0">
                <a:solidFill>
                  <a:schemeClr val="accent2"/>
                </a:solidFill>
                <a:ea typeface="+mj-lt"/>
                <a:cs typeface="+mj-lt"/>
              </a:rPr>
              <a:t>Strengths-Based Principles – 3</a:t>
            </a:r>
            <a:endParaRPr lang="en-US" sz="3200" dirty="0">
              <a:solidFill>
                <a:schemeClr val="accent2"/>
              </a:solidFill>
            </a:endParaRPr>
          </a:p>
        </p:txBody>
      </p:sp>
      <p:sp>
        <p:nvSpPr>
          <p:cNvPr id="3" name="Content Placeholder 2">
            <a:extLst>
              <a:ext uri="{FF2B5EF4-FFF2-40B4-BE49-F238E27FC236}">
                <a16:creationId xmlns:a16="http://schemas.microsoft.com/office/drawing/2014/main" id="{52DE7DF8-2E68-A6E8-364D-A78E9E3411A0}"/>
              </a:ext>
            </a:extLst>
          </p:cNvPr>
          <p:cNvSpPr>
            <a:spLocks noGrp="1"/>
          </p:cNvSpPr>
          <p:nvPr>
            <p:ph sz="half" idx="1"/>
          </p:nvPr>
        </p:nvSpPr>
        <p:spPr>
          <a:xfrm>
            <a:off x="594650" y="1989670"/>
            <a:ext cx="5596911" cy="3568696"/>
          </a:xfrm>
        </p:spPr>
        <p:txBody>
          <a:bodyPr lIns="0" tIns="0" rIns="0" bIns="0" anchor="t"/>
          <a:lstStyle/>
          <a:p>
            <a:r>
              <a:rPr lang="en-US" sz="2600" dirty="0"/>
              <a:t>While focusing on suicide (which is essential), </a:t>
            </a:r>
            <a:r>
              <a:rPr lang="en-US" sz="2600" b="1" dirty="0">
                <a:solidFill>
                  <a:schemeClr val="accent2"/>
                </a:solidFill>
              </a:rPr>
              <a:t>resist the temptation to over-focus</a:t>
            </a:r>
            <a:r>
              <a:rPr lang="en-US" sz="2600" dirty="0"/>
              <a:t> on suicide.</a:t>
            </a:r>
          </a:p>
          <a:p>
            <a:endParaRPr lang="en-US" sz="2600" dirty="0"/>
          </a:p>
          <a:p>
            <a:r>
              <a:rPr lang="en-US" sz="2600" b="1" dirty="0">
                <a:solidFill>
                  <a:schemeClr val="accent2"/>
                </a:solidFill>
              </a:rPr>
              <a:t>The client is a whole </a:t>
            </a:r>
            <a:r>
              <a:rPr lang="en-US" sz="2600" dirty="0"/>
              <a:t>person with </a:t>
            </a:r>
            <a:r>
              <a:rPr lang="en-US" sz="2600" b="1" dirty="0">
                <a:solidFill>
                  <a:schemeClr val="accent2"/>
                </a:solidFill>
              </a:rPr>
              <a:t>unique</a:t>
            </a:r>
            <a:r>
              <a:rPr lang="en-US" sz="2600" dirty="0"/>
              <a:t> strengths and resources (vets/construction and teams): Show compassion for suicide pain, but </a:t>
            </a:r>
            <a:r>
              <a:rPr lang="en-US" sz="2600" b="1" dirty="0">
                <a:solidFill>
                  <a:schemeClr val="accent2"/>
                </a:solidFill>
              </a:rPr>
              <a:t>pay attention to and draw out the positives</a:t>
            </a:r>
            <a:r>
              <a:rPr lang="en-US" sz="2600" dirty="0"/>
              <a:t> (not naively; the best way is to </a:t>
            </a:r>
            <a:r>
              <a:rPr lang="en-US" sz="2600" b="1" dirty="0">
                <a:solidFill>
                  <a:schemeClr val="accent2"/>
                </a:solidFill>
              </a:rPr>
              <a:t>be with</a:t>
            </a:r>
            <a:r>
              <a:rPr lang="en-US" sz="2600" dirty="0"/>
              <a:t>). [7 dimensions]</a:t>
            </a:r>
          </a:p>
          <a:p>
            <a:endParaRPr lang="en-US" sz="2400" dirty="0"/>
          </a:p>
          <a:p>
            <a:endParaRPr lang="en-US" sz="2400" dirty="0"/>
          </a:p>
        </p:txBody>
      </p:sp>
      <p:pic>
        <p:nvPicPr>
          <p:cNvPr id="6" name="Picture Placeholder 5" descr="Female attending counseling">
            <a:extLst>
              <a:ext uri="{FF2B5EF4-FFF2-40B4-BE49-F238E27FC236}">
                <a16:creationId xmlns:a16="http://schemas.microsoft.com/office/drawing/2014/main" id="{7EAC445B-F91E-EFA3-F587-17347A672DC7}"/>
              </a:ext>
            </a:extLst>
          </p:cNvPr>
          <p:cNvPicPr>
            <a:picLocks noGrp="1" noChangeAspect="1"/>
          </p:cNvPicPr>
          <p:nvPr>
            <p:ph type="pic" sz="quarter" idx="10"/>
          </p:nvPr>
        </p:nvPicPr>
        <p:blipFill rotWithShape="1">
          <a:blip r:embed="rId2"/>
          <a:srcRect l="3307" t="146" r="29961" b="-292"/>
          <a:stretch/>
        </p:blipFill>
        <p:spPr>
          <a:xfrm>
            <a:off x="7026875" y="990600"/>
            <a:ext cx="5169892" cy="5181837"/>
          </a:xfrm>
        </p:spPr>
      </p:pic>
    </p:spTree>
    <p:extLst>
      <p:ext uri="{BB962C8B-B14F-4D97-AF65-F5344CB8AC3E}">
        <p14:creationId xmlns:p14="http://schemas.microsoft.com/office/powerpoint/2010/main" val="1028258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4B06-13EF-3E7A-FE28-A07C0C8C6A46}"/>
              </a:ext>
            </a:extLst>
          </p:cNvPr>
          <p:cNvSpPr>
            <a:spLocks noGrp="1"/>
          </p:cNvSpPr>
          <p:nvPr>
            <p:ph type="title"/>
          </p:nvPr>
        </p:nvSpPr>
        <p:spPr>
          <a:xfrm>
            <a:off x="5725432" y="365976"/>
            <a:ext cx="5885712" cy="1283202"/>
          </a:xfrm>
        </p:spPr>
        <p:txBody>
          <a:bodyPr lIns="0" tIns="0" rIns="0" bIns="0" anchor="b">
            <a:normAutofit/>
          </a:bodyPr>
          <a:lstStyle/>
          <a:p>
            <a:r>
              <a:rPr lang="en-US" altLang="en-US" sz="3200" b="1" kern="1200" dirty="0">
                <a:solidFill>
                  <a:schemeClr val="accent2"/>
                </a:solidFill>
                <a:latin typeface="+mj-lt"/>
                <a:ea typeface="+mj-ea"/>
                <a:cs typeface="+mj-cs"/>
              </a:rPr>
              <a:t>Strengths-Based Principles – </a:t>
            </a:r>
            <a:r>
              <a:rPr lang="en-US" altLang="en-US" sz="3200" dirty="0">
                <a:solidFill>
                  <a:schemeClr val="accent2"/>
                </a:solidFill>
              </a:rPr>
              <a:t>4</a:t>
            </a:r>
            <a:endParaRPr lang="en-US" sz="3200" b="1" kern="1200" dirty="0">
              <a:solidFill>
                <a:schemeClr val="accent2"/>
              </a:solidFill>
              <a:latin typeface="+mj-lt"/>
              <a:ea typeface="+mj-ea"/>
              <a:cs typeface="+mj-cs"/>
            </a:endParaRPr>
          </a:p>
        </p:txBody>
      </p:sp>
      <p:sp>
        <p:nvSpPr>
          <p:cNvPr id="7" name="TextBox 6">
            <a:extLst>
              <a:ext uri="{FF2B5EF4-FFF2-40B4-BE49-F238E27FC236}">
                <a16:creationId xmlns:a16="http://schemas.microsoft.com/office/drawing/2014/main" id="{18400524-70DF-73CC-F8DD-F57E803122F1}"/>
              </a:ext>
            </a:extLst>
          </p:cNvPr>
          <p:cNvSpPr txBox="1"/>
          <p:nvPr/>
        </p:nvSpPr>
        <p:spPr>
          <a:xfrm>
            <a:off x="5517097" y="1988067"/>
            <a:ext cx="6420833" cy="2332729"/>
          </a:xfrm>
          <a:prstGeom prst="rect">
            <a:avLst/>
          </a:prstGeom>
        </p:spPr>
        <p:txBody>
          <a:bodyPr lIns="0" tIns="0" rIns="0" bIns="0" anchor="t" anchorCtr="0">
            <a:noAutofit/>
          </a:bodyPr>
          <a:lstStyle/>
          <a:p>
            <a:pPr>
              <a:spcBef>
                <a:spcPts val="1000"/>
              </a:spcBef>
              <a:defRPr/>
            </a:pPr>
            <a:r>
              <a:rPr lang="en-US" sz="2600" b="1" dirty="0">
                <a:solidFill>
                  <a:schemeClr val="bg1"/>
                </a:solidFill>
              </a:rPr>
              <a:t>Use collaborative and therapeutic assessment:</a:t>
            </a:r>
          </a:p>
          <a:p>
            <a:pPr marL="342900" indent="-342900">
              <a:spcBef>
                <a:spcPts val="1000"/>
              </a:spcBef>
              <a:buFont typeface="Arial"/>
              <a:buChar char="•"/>
              <a:defRPr/>
            </a:pPr>
            <a:r>
              <a:rPr lang="en-US" sz="2600" dirty="0">
                <a:solidFill>
                  <a:schemeClr val="bg1"/>
                </a:solidFill>
              </a:rPr>
              <a:t>Start with empathy and compassion, </a:t>
            </a:r>
            <a:r>
              <a:rPr lang="en-US" sz="2600" b="1" dirty="0">
                <a:solidFill>
                  <a:schemeClr val="accent2"/>
                </a:solidFill>
              </a:rPr>
              <a:t>NORMALIZE,</a:t>
            </a:r>
            <a:r>
              <a:rPr lang="en-US" sz="2600" dirty="0">
                <a:solidFill>
                  <a:schemeClr val="bg1"/>
                </a:solidFill>
              </a:rPr>
              <a:t> and recognize that the problem may not be “in” the person [We acknowledge our legacy of pathologizing diversity; e.g., Black/African American]</a:t>
            </a:r>
          </a:p>
          <a:p>
            <a:pPr marL="342900" indent="-342900">
              <a:spcBef>
                <a:spcPts val="1000"/>
              </a:spcBef>
              <a:buFont typeface="Arial"/>
              <a:buChar char="•"/>
              <a:defRPr/>
            </a:pPr>
            <a:r>
              <a:rPr lang="en-US" sz="2600" dirty="0">
                <a:solidFill>
                  <a:schemeClr val="bg1"/>
                </a:solidFill>
              </a:rPr>
              <a:t>Balance your questioning: Don’t just go through the PHQ-9.</a:t>
            </a:r>
          </a:p>
        </p:txBody>
      </p:sp>
      <p:pic>
        <p:nvPicPr>
          <p:cNvPr id="10" name="Picture 9" descr="Stones being balanced">
            <a:extLst>
              <a:ext uri="{FF2B5EF4-FFF2-40B4-BE49-F238E27FC236}">
                <a16:creationId xmlns:a16="http://schemas.microsoft.com/office/drawing/2014/main" id="{677016A0-DEF5-D9F2-E51D-BB702AF60DA4}"/>
              </a:ext>
            </a:extLst>
          </p:cNvPr>
          <p:cNvPicPr>
            <a:picLocks noChangeAspect="1"/>
          </p:cNvPicPr>
          <p:nvPr/>
        </p:nvPicPr>
        <p:blipFill>
          <a:blip r:embed="rId3"/>
          <a:srcRect l="16667" r="16667"/>
          <a:stretch/>
        </p:blipFill>
        <p:spPr>
          <a:xfrm>
            <a:off x="0" y="1191017"/>
            <a:ext cx="4986938" cy="4986959"/>
          </a:xfrm>
          <a:prstGeom prst="rect">
            <a:avLst/>
          </a:prstGeom>
          <a:noFill/>
        </p:spPr>
      </p:pic>
    </p:spTree>
    <p:extLst>
      <p:ext uri="{BB962C8B-B14F-4D97-AF65-F5344CB8AC3E}">
        <p14:creationId xmlns:p14="http://schemas.microsoft.com/office/powerpoint/2010/main" val="299608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AEA3B-1B0D-CD22-2D81-B8AF143C2684}"/>
              </a:ext>
            </a:extLst>
          </p:cNvPr>
          <p:cNvSpPr>
            <a:spLocks noGrp="1"/>
          </p:cNvSpPr>
          <p:nvPr>
            <p:ph type="title"/>
          </p:nvPr>
        </p:nvSpPr>
        <p:spPr>
          <a:xfrm>
            <a:off x="623587" y="992013"/>
            <a:ext cx="6001222" cy="652339"/>
          </a:xfrm>
        </p:spPr>
        <p:txBody>
          <a:bodyPr/>
          <a:lstStyle/>
          <a:p>
            <a:r>
              <a:rPr lang="en-US" sz="3200" dirty="0">
                <a:solidFill>
                  <a:schemeClr val="accent2"/>
                </a:solidFill>
                <a:ea typeface="+mj-lt"/>
                <a:cs typeface="+mj-lt"/>
              </a:rPr>
              <a:t>Strengths-Based Principles – 5</a:t>
            </a:r>
            <a:endParaRPr lang="en-US" sz="3200" dirty="0">
              <a:solidFill>
                <a:schemeClr val="accent2"/>
              </a:solidFill>
            </a:endParaRPr>
          </a:p>
        </p:txBody>
      </p:sp>
      <p:sp>
        <p:nvSpPr>
          <p:cNvPr id="3" name="Content Placeholder 2">
            <a:extLst>
              <a:ext uri="{FF2B5EF4-FFF2-40B4-BE49-F238E27FC236}">
                <a16:creationId xmlns:a16="http://schemas.microsoft.com/office/drawing/2014/main" id="{52DE7DF8-2E68-A6E8-364D-A78E9E3411A0}"/>
              </a:ext>
            </a:extLst>
          </p:cNvPr>
          <p:cNvSpPr>
            <a:spLocks noGrp="1"/>
          </p:cNvSpPr>
          <p:nvPr>
            <p:ph sz="half" idx="1"/>
          </p:nvPr>
        </p:nvSpPr>
        <p:spPr>
          <a:xfrm>
            <a:off x="623587" y="1989670"/>
            <a:ext cx="6002648" cy="4205303"/>
          </a:xfrm>
        </p:spPr>
        <p:txBody>
          <a:bodyPr lIns="0" tIns="0" rIns="0" bIns="0" anchor="t"/>
          <a:lstStyle/>
          <a:p>
            <a:r>
              <a:rPr lang="en-US" sz="2800" dirty="0"/>
              <a:t>Implement specific interventions</a:t>
            </a:r>
            <a:r>
              <a:rPr lang="en-US" sz="2800" dirty="0">
                <a:solidFill>
                  <a:srgbClr val="000000"/>
                </a:solidFill>
              </a:rPr>
              <a:t> that </a:t>
            </a:r>
            <a:r>
              <a:rPr lang="en-US" sz="2800" b="1" dirty="0">
                <a:solidFill>
                  <a:schemeClr val="accent2"/>
                </a:solidFill>
              </a:rPr>
              <a:t>target distress and suicidality. </a:t>
            </a:r>
          </a:p>
          <a:p>
            <a:endParaRPr lang="en-US" sz="2800" dirty="0"/>
          </a:p>
          <a:p>
            <a:r>
              <a:rPr lang="en-US" sz="2800" dirty="0">
                <a:solidFill>
                  <a:srgbClr val="000000"/>
                </a:solidFill>
              </a:rPr>
              <a:t>Why?</a:t>
            </a:r>
            <a:r>
              <a:rPr lang="en-US" sz="2800" dirty="0"/>
              <a:t> – </a:t>
            </a:r>
            <a:r>
              <a:rPr lang="en-US" sz="2800" b="1" dirty="0">
                <a:solidFill>
                  <a:schemeClr val="accent2"/>
                </a:solidFill>
              </a:rPr>
              <a:t>Interventions can stimulate HOPE</a:t>
            </a:r>
          </a:p>
          <a:p>
            <a:endParaRPr lang="en-US" sz="2400" dirty="0"/>
          </a:p>
          <a:p>
            <a:endParaRPr lang="en-US" sz="2400" dirty="0"/>
          </a:p>
        </p:txBody>
      </p:sp>
      <p:pic>
        <p:nvPicPr>
          <p:cNvPr id="6" name="Picture Placeholder 5" descr="A white flower growing on street crack">
            <a:extLst>
              <a:ext uri="{FF2B5EF4-FFF2-40B4-BE49-F238E27FC236}">
                <a16:creationId xmlns:a16="http://schemas.microsoft.com/office/drawing/2014/main" id="{7EAC445B-F91E-EFA3-F587-17347A672DC7}"/>
              </a:ext>
            </a:extLst>
          </p:cNvPr>
          <p:cNvPicPr>
            <a:picLocks noGrp="1" noChangeAspect="1"/>
          </p:cNvPicPr>
          <p:nvPr>
            <p:ph type="pic" sz="quarter" idx="10"/>
          </p:nvPr>
        </p:nvPicPr>
        <p:blipFill rotWithShape="1">
          <a:blip r:embed="rId2"/>
          <a:srcRect l="31517" r="1751" b="-146"/>
          <a:stretch/>
        </p:blipFill>
        <p:spPr>
          <a:xfrm>
            <a:off x="7354824" y="990600"/>
            <a:ext cx="4841936" cy="4844238"/>
          </a:xfrm>
        </p:spPr>
      </p:pic>
    </p:spTree>
    <p:extLst>
      <p:ext uri="{BB962C8B-B14F-4D97-AF65-F5344CB8AC3E}">
        <p14:creationId xmlns:p14="http://schemas.microsoft.com/office/powerpoint/2010/main" val="1777325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AEA3B-1B0D-CD22-2D81-B8AF143C2684}"/>
              </a:ext>
            </a:extLst>
          </p:cNvPr>
          <p:cNvSpPr>
            <a:spLocks noGrp="1"/>
          </p:cNvSpPr>
          <p:nvPr>
            <p:ph type="title"/>
          </p:nvPr>
        </p:nvSpPr>
        <p:spPr>
          <a:xfrm>
            <a:off x="345562" y="992013"/>
            <a:ext cx="6232716" cy="652339"/>
          </a:xfrm>
        </p:spPr>
        <p:txBody>
          <a:bodyPr/>
          <a:lstStyle/>
          <a:p>
            <a:r>
              <a:rPr lang="en-US" sz="3200" dirty="0">
                <a:solidFill>
                  <a:schemeClr val="accent2"/>
                </a:solidFill>
                <a:ea typeface="+mj-lt"/>
                <a:cs typeface="+mj-lt"/>
              </a:rPr>
              <a:t>Strengths-Based Principles – 6</a:t>
            </a:r>
          </a:p>
        </p:txBody>
      </p:sp>
      <p:sp>
        <p:nvSpPr>
          <p:cNvPr id="3" name="Content Placeholder 2">
            <a:extLst>
              <a:ext uri="{FF2B5EF4-FFF2-40B4-BE49-F238E27FC236}">
                <a16:creationId xmlns:a16="http://schemas.microsoft.com/office/drawing/2014/main" id="{52DE7DF8-2E68-A6E8-364D-A78E9E3411A0}"/>
              </a:ext>
            </a:extLst>
          </p:cNvPr>
          <p:cNvSpPr>
            <a:spLocks noGrp="1"/>
          </p:cNvSpPr>
          <p:nvPr>
            <p:ph sz="half" idx="1"/>
          </p:nvPr>
        </p:nvSpPr>
        <p:spPr>
          <a:xfrm>
            <a:off x="500516" y="2130781"/>
            <a:ext cx="5933612" cy="4031683"/>
          </a:xfrm>
        </p:spPr>
        <p:txBody>
          <a:bodyPr lIns="0" tIns="0" rIns="0" bIns="0" anchor="t"/>
          <a:lstStyle/>
          <a:p>
            <a:r>
              <a:rPr lang="en-US" sz="3000" dirty="0">
                <a:solidFill>
                  <a:srgbClr val="000000"/>
                </a:solidFill>
                <a:ea typeface="+mn-lt"/>
                <a:cs typeface="+mn-lt"/>
              </a:rPr>
              <a:t>Despite embracing a strengths-based model. . . remember you may need to </a:t>
            </a:r>
            <a:r>
              <a:rPr lang="en-US" sz="3000" b="1" dirty="0">
                <a:solidFill>
                  <a:schemeClr val="accent2"/>
                </a:solidFill>
                <a:ea typeface="+mn-lt"/>
                <a:cs typeface="+mn-lt"/>
              </a:rPr>
              <a:t>be directive,</a:t>
            </a:r>
            <a:r>
              <a:rPr lang="en-US" sz="3000" dirty="0">
                <a:solidFill>
                  <a:srgbClr val="000000"/>
                </a:solidFill>
                <a:ea typeface="+mn-lt"/>
                <a:cs typeface="+mn-lt"/>
              </a:rPr>
              <a:t> you may need to </a:t>
            </a:r>
            <a:r>
              <a:rPr lang="en-US" sz="3000" b="1" dirty="0">
                <a:solidFill>
                  <a:schemeClr val="accent2"/>
                </a:solidFill>
                <a:ea typeface="+mn-lt"/>
                <a:cs typeface="+mn-lt"/>
              </a:rPr>
              <a:t>initiate protective action</a:t>
            </a:r>
            <a:r>
              <a:rPr lang="en-US" sz="3000" dirty="0">
                <a:solidFill>
                  <a:srgbClr val="000000"/>
                </a:solidFill>
                <a:ea typeface="+mn-lt"/>
                <a:cs typeface="+mn-lt"/>
              </a:rPr>
              <a:t>, and you may need to be the </a:t>
            </a:r>
            <a:r>
              <a:rPr lang="en-US" sz="3000" b="1" dirty="0">
                <a:solidFill>
                  <a:schemeClr val="accent2"/>
                </a:solidFill>
                <a:ea typeface="+mn-lt"/>
                <a:cs typeface="+mn-lt"/>
              </a:rPr>
              <a:t>voice of authority</a:t>
            </a:r>
            <a:r>
              <a:rPr lang="en-US" sz="3000" dirty="0">
                <a:solidFill>
                  <a:srgbClr val="000000"/>
                </a:solidFill>
                <a:ea typeface="+mn-lt"/>
                <a:cs typeface="+mn-lt"/>
              </a:rPr>
              <a:t> and rational decision-making in the room.</a:t>
            </a:r>
            <a:endParaRPr lang="en-US" sz="3000" dirty="0"/>
          </a:p>
          <a:p>
            <a:endParaRPr lang="en-US" sz="3000" dirty="0"/>
          </a:p>
          <a:p>
            <a:endParaRPr lang="en-US" sz="3000" dirty="0"/>
          </a:p>
        </p:txBody>
      </p:sp>
      <p:pic>
        <p:nvPicPr>
          <p:cNvPr id="6" name="Picture Placeholder 5" descr="Red and white ring lifebuoy on navy background">
            <a:extLst>
              <a:ext uri="{FF2B5EF4-FFF2-40B4-BE49-F238E27FC236}">
                <a16:creationId xmlns:a16="http://schemas.microsoft.com/office/drawing/2014/main" id="{7EAC445B-F91E-EFA3-F587-17347A672DC7}"/>
              </a:ext>
            </a:extLst>
          </p:cNvPr>
          <p:cNvPicPr>
            <a:picLocks noGrp="1" noChangeAspect="1"/>
          </p:cNvPicPr>
          <p:nvPr>
            <p:ph type="pic" sz="quarter" idx="10"/>
          </p:nvPr>
        </p:nvPicPr>
        <p:blipFill>
          <a:blip r:embed="rId2"/>
          <a:srcRect l="12500" r="12500"/>
          <a:stretch/>
        </p:blipFill>
        <p:spPr>
          <a:xfrm>
            <a:off x="7354824" y="990600"/>
            <a:ext cx="4837176" cy="4837176"/>
          </a:xfrm>
        </p:spPr>
      </p:pic>
    </p:spTree>
    <p:extLst>
      <p:ext uri="{BB962C8B-B14F-4D97-AF65-F5344CB8AC3E}">
        <p14:creationId xmlns:p14="http://schemas.microsoft.com/office/powerpoint/2010/main" val="14054599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4B06-13EF-3E7A-FE28-A07C0C8C6A46}"/>
              </a:ext>
            </a:extLst>
          </p:cNvPr>
          <p:cNvSpPr>
            <a:spLocks noGrp="1"/>
          </p:cNvSpPr>
          <p:nvPr>
            <p:ph type="title"/>
          </p:nvPr>
        </p:nvSpPr>
        <p:spPr>
          <a:xfrm>
            <a:off x="5718376" y="224865"/>
            <a:ext cx="5885712" cy="1283202"/>
          </a:xfrm>
        </p:spPr>
        <p:txBody>
          <a:bodyPr lIns="0" tIns="0" rIns="0" bIns="0" anchor="b">
            <a:normAutofit/>
          </a:bodyPr>
          <a:lstStyle/>
          <a:p>
            <a:r>
              <a:rPr lang="en-US" altLang="en-US" sz="3200" b="1" kern="1200" dirty="0">
                <a:solidFill>
                  <a:schemeClr val="accent2"/>
                </a:solidFill>
                <a:latin typeface="+mj-lt"/>
                <a:ea typeface="+mj-ea"/>
                <a:cs typeface="+mj-cs"/>
              </a:rPr>
              <a:t>Strengths-Based Principles – </a:t>
            </a:r>
            <a:r>
              <a:rPr lang="en-US" altLang="en-US" sz="3200" dirty="0">
                <a:solidFill>
                  <a:schemeClr val="accent2"/>
                </a:solidFill>
              </a:rPr>
              <a:t>7</a:t>
            </a:r>
            <a:endParaRPr lang="en-US" sz="3200" b="1" kern="1200" dirty="0">
              <a:solidFill>
                <a:schemeClr val="accent2"/>
              </a:solidFill>
              <a:latin typeface="+mj-lt"/>
              <a:ea typeface="+mj-ea"/>
              <a:cs typeface="+mj-cs"/>
            </a:endParaRPr>
          </a:p>
        </p:txBody>
      </p:sp>
      <p:sp>
        <p:nvSpPr>
          <p:cNvPr id="7" name="TextBox 6">
            <a:extLst>
              <a:ext uri="{FF2B5EF4-FFF2-40B4-BE49-F238E27FC236}">
                <a16:creationId xmlns:a16="http://schemas.microsoft.com/office/drawing/2014/main" id="{18400524-70DF-73CC-F8DD-F57E803122F1}"/>
              </a:ext>
            </a:extLst>
          </p:cNvPr>
          <p:cNvSpPr txBox="1"/>
          <p:nvPr/>
        </p:nvSpPr>
        <p:spPr>
          <a:xfrm>
            <a:off x="5477523" y="2065678"/>
            <a:ext cx="6436310" cy="2311013"/>
          </a:xfrm>
          <a:prstGeom prst="rect">
            <a:avLst/>
          </a:prstGeom>
        </p:spPr>
        <p:txBody>
          <a:bodyPr lIns="0" tIns="0" rIns="0" bIns="0" anchor="t" anchorCtr="0">
            <a:noAutofit/>
          </a:bodyPr>
          <a:lstStyle/>
          <a:p>
            <a:pPr>
              <a:spcBef>
                <a:spcPts val="1000"/>
              </a:spcBef>
              <a:defRPr/>
            </a:pPr>
            <a:r>
              <a:rPr lang="en-US" sz="2800" dirty="0">
                <a:solidFill>
                  <a:schemeClr val="bg1"/>
                </a:solidFill>
              </a:rPr>
              <a:t>Recognizing the immense stress we carry in this role, </a:t>
            </a:r>
            <a:r>
              <a:rPr lang="en-US" sz="2800" b="1" dirty="0">
                <a:solidFill>
                  <a:schemeClr val="accent2"/>
                </a:solidFill>
              </a:rPr>
              <a:t>we practice excellent self-care</a:t>
            </a:r>
            <a:r>
              <a:rPr lang="en-US" sz="2800" dirty="0">
                <a:solidFill>
                  <a:schemeClr val="bg1"/>
                </a:solidFill>
              </a:rPr>
              <a:t>, including evidence-based happiness activities (see: </a:t>
            </a:r>
            <a:r>
              <a:rPr lang="en-US" sz="2800" dirty="0">
                <a:solidFill>
                  <a:schemeClr val="bg1"/>
                </a:solidFill>
                <a:hlinkClick r:id="rId3"/>
              </a:rPr>
              <a:t>https://montanahappinessproject.com/</a:t>
            </a:r>
            <a:r>
              <a:rPr lang="en-US" sz="2800" dirty="0">
                <a:solidFill>
                  <a:schemeClr val="bg1"/>
                </a:solidFill>
              </a:rPr>
              <a:t>) </a:t>
            </a:r>
          </a:p>
          <a:p>
            <a:pPr marL="342900" indent="-342900">
              <a:spcBef>
                <a:spcPts val="1000"/>
              </a:spcBef>
              <a:buFont typeface="Courier New"/>
              <a:buChar char="o"/>
              <a:defRPr/>
            </a:pPr>
            <a:r>
              <a:rPr lang="en-US" sz="2800" dirty="0">
                <a:solidFill>
                  <a:schemeClr val="bg1"/>
                </a:solidFill>
              </a:rPr>
              <a:t>We support</a:t>
            </a:r>
            <a:r>
              <a:rPr lang="en-US" sz="2800" dirty="0">
                <a:solidFill>
                  <a:srgbClr val="000000"/>
                </a:solidFill>
              </a:rPr>
              <a:t> each other</a:t>
            </a:r>
            <a:endParaRPr lang="en-US" sz="2800" dirty="0">
              <a:solidFill>
                <a:schemeClr val="bg1"/>
              </a:solidFill>
            </a:endParaRPr>
          </a:p>
          <a:p>
            <a:pPr marL="342900" indent="-342900">
              <a:spcBef>
                <a:spcPts val="1000"/>
              </a:spcBef>
              <a:buFont typeface="Courier New"/>
              <a:buChar char="o"/>
              <a:defRPr/>
            </a:pPr>
            <a:r>
              <a:rPr lang="en-US" sz="2800" dirty="0">
                <a:solidFill>
                  <a:schemeClr val="bg1"/>
                </a:solidFill>
              </a:rPr>
              <a:t>We acknowledge and talk about our own emotional challenges</a:t>
            </a:r>
          </a:p>
          <a:p>
            <a:pPr marL="342900" indent="-342900">
              <a:spcBef>
                <a:spcPts val="1000"/>
              </a:spcBef>
              <a:buFont typeface="Courier New"/>
              <a:buChar char="o"/>
              <a:defRPr/>
            </a:pPr>
            <a:r>
              <a:rPr lang="en-US" sz="2800" dirty="0">
                <a:solidFill>
                  <a:schemeClr val="bg1"/>
                </a:solidFill>
              </a:rPr>
              <a:t>We use the skills we teach</a:t>
            </a:r>
          </a:p>
        </p:txBody>
      </p:sp>
      <p:pic>
        <p:nvPicPr>
          <p:cNvPr id="10" name="Picture 9" descr="One person helping other person climb up a rock">
            <a:extLst>
              <a:ext uri="{FF2B5EF4-FFF2-40B4-BE49-F238E27FC236}">
                <a16:creationId xmlns:a16="http://schemas.microsoft.com/office/drawing/2014/main" id="{677016A0-DEF5-D9F2-E51D-BB702AF60DA4}"/>
              </a:ext>
            </a:extLst>
          </p:cNvPr>
          <p:cNvPicPr>
            <a:picLocks noChangeAspect="1"/>
          </p:cNvPicPr>
          <p:nvPr/>
        </p:nvPicPr>
        <p:blipFill rotWithShape="1">
          <a:blip r:embed="rId4"/>
          <a:srcRect l="7183" r="25992"/>
          <a:stretch/>
        </p:blipFill>
        <p:spPr>
          <a:xfrm>
            <a:off x="0" y="1219239"/>
            <a:ext cx="4993387" cy="4986959"/>
          </a:xfrm>
          <a:prstGeom prst="rect">
            <a:avLst/>
          </a:prstGeom>
          <a:noFill/>
        </p:spPr>
      </p:pic>
    </p:spTree>
    <p:extLst>
      <p:ext uri="{BB962C8B-B14F-4D97-AF65-F5344CB8AC3E}">
        <p14:creationId xmlns:p14="http://schemas.microsoft.com/office/powerpoint/2010/main" val="852416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49BF9-BE3A-8444-BD4C-97AF8ABBD74E}"/>
              </a:ext>
            </a:extLst>
          </p:cNvPr>
          <p:cNvSpPr>
            <a:spLocks noGrp="1"/>
          </p:cNvSpPr>
          <p:nvPr>
            <p:ph type="title"/>
          </p:nvPr>
        </p:nvSpPr>
        <p:spPr>
          <a:xfrm>
            <a:off x="1028700" y="999068"/>
            <a:ext cx="10148286" cy="645284"/>
          </a:xfrm>
        </p:spPr>
        <p:txBody>
          <a:bodyPr/>
          <a:lstStyle/>
          <a:p>
            <a:pPr algn="ctr"/>
            <a:r>
              <a:rPr lang="en-US" dirty="0"/>
              <a:t>Medical Model vs. Strengths-Based An Overview</a:t>
            </a:r>
          </a:p>
        </p:txBody>
      </p:sp>
      <p:sp>
        <p:nvSpPr>
          <p:cNvPr id="3" name="Text Placeholder 2">
            <a:extLst>
              <a:ext uri="{FF2B5EF4-FFF2-40B4-BE49-F238E27FC236}">
                <a16:creationId xmlns:a16="http://schemas.microsoft.com/office/drawing/2014/main" id="{8117664B-4754-7F4E-ADCF-6AF266499213}"/>
              </a:ext>
            </a:extLst>
          </p:cNvPr>
          <p:cNvSpPr>
            <a:spLocks noGrp="1"/>
          </p:cNvSpPr>
          <p:nvPr>
            <p:ph type="body" sz="quarter" idx="10"/>
          </p:nvPr>
        </p:nvSpPr>
        <p:spPr>
          <a:xfrm>
            <a:off x="328474" y="2059619"/>
            <a:ext cx="5577026" cy="4527612"/>
          </a:xfrm>
        </p:spPr>
        <p:txBody>
          <a:bodyPr lIns="91440" tIns="45720" rIns="91440" bIns="45720" anchor="t"/>
          <a:lstStyle/>
          <a:p>
            <a:pPr marL="0" indent="0">
              <a:spcAft>
                <a:spcPts val="600"/>
              </a:spcAft>
              <a:defRPr/>
            </a:pPr>
            <a:r>
              <a:rPr lang="en-US" sz="2800" b="1" dirty="0"/>
              <a:t>A Positivistic Philosophy </a:t>
            </a:r>
          </a:p>
          <a:p>
            <a:pPr>
              <a:spcAft>
                <a:spcPts val="600"/>
              </a:spcAft>
              <a:buFont typeface="Courier New" panose="02070309020205020404" pitchFamily="49" charset="0"/>
              <a:buChar char="o"/>
              <a:defRPr/>
            </a:pPr>
            <a:r>
              <a:rPr lang="en-US" altLang="en-US" sz="2400" dirty="0">
                <a:latin typeface="Calibri"/>
                <a:cs typeface="Calibri"/>
              </a:rPr>
              <a:t>Suicidal thoughts and behaviors </a:t>
            </a:r>
            <a:r>
              <a:rPr lang="en-US" altLang="en-US" sz="2400" b="1" dirty="0">
                <a:solidFill>
                  <a:schemeClr val="accent2"/>
                </a:solidFill>
                <a:latin typeface="Calibri"/>
                <a:cs typeface="Calibri"/>
              </a:rPr>
              <a:t>represent illness</a:t>
            </a:r>
            <a:r>
              <a:rPr lang="en-US" altLang="en-US" sz="2400" dirty="0">
                <a:latin typeface="Calibri"/>
                <a:cs typeface="Calibri"/>
              </a:rPr>
              <a:t>; we need to intervene</a:t>
            </a:r>
          </a:p>
          <a:p>
            <a:pPr>
              <a:spcAft>
                <a:spcPts val="600"/>
              </a:spcAft>
              <a:buFont typeface="Courier New" panose="02070309020205020404" pitchFamily="49" charset="0"/>
              <a:buChar char="o"/>
              <a:defRPr/>
            </a:pPr>
            <a:r>
              <a:rPr lang="en-US" altLang="en-US" sz="2400" dirty="0">
                <a:latin typeface="Calibri"/>
                <a:cs typeface="Calibri"/>
              </a:rPr>
              <a:t>We are </a:t>
            </a:r>
            <a:r>
              <a:rPr lang="en-US" altLang="en-US" sz="2400" b="1" dirty="0">
                <a:solidFill>
                  <a:schemeClr val="accent2"/>
                </a:solidFill>
                <a:latin typeface="Calibri"/>
                <a:cs typeface="Calibri"/>
              </a:rPr>
              <a:t>authority figures </a:t>
            </a:r>
            <a:r>
              <a:rPr lang="en-US" altLang="en-US" sz="2400" dirty="0">
                <a:latin typeface="Calibri"/>
                <a:cs typeface="Calibri"/>
              </a:rPr>
              <a:t>who know more about patient health than they do</a:t>
            </a:r>
          </a:p>
          <a:p>
            <a:pPr>
              <a:spcAft>
                <a:spcPts val="600"/>
              </a:spcAft>
              <a:buFont typeface="Courier New" panose="02070309020205020404" pitchFamily="49" charset="0"/>
              <a:buChar char="o"/>
              <a:defRPr/>
            </a:pPr>
            <a:r>
              <a:rPr lang="en-US" altLang="en-US" sz="2400" dirty="0">
                <a:latin typeface="Calibri"/>
                <a:cs typeface="Calibri"/>
              </a:rPr>
              <a:t>We’re working with a </a:t>
            </a:r>
            <a:r>
              <a:rPr lang="en-US" altLang="en-US" sz="2400" b="1" dirty="0">
                <a:solidFill>
                  <a:schemeClr val="accent2"/>
                </a:solidFill>
                <a:latin typeface="Calibri"/>
                <a:cs typeface="Calibri"/>
              </a:rPr>
              <a:t>suicidal patient</a:t>
            </a:r>
          </a:p>
          <a:p>
            <a:pPr>
              <a:spcAft>
                <a:spcPts val="600"/>
              </a:spcAft>
              <a:buFont typeface="Courier New" panose="02070309020205020404" pitchFamily="49" charset="0"/>
              <a:buChar char="o"/>
              <a:defRPr/>
            </a:pPr>
            <a:r>
              <a:rPr lang="en-US" altLang="en-US" sz="2400" dirty="0">
                <a:latin typeface="Calibri"/>
                <a:cs typeface="Calibri"/>
              </a:rPr>
              <a:t>We can </a:t>
            </a:r>
            <a:r>
              <a:rPr lang="en-US" altLang="en-US" sz="2400" b="1" dirty="0">
                <a:solidFill>
                  <a:schemeClr val="accent2"/>
                </a:solidFill>
                <a:latin typeface="Calibri"/>
                <a:cs typeface="Calibri"/>
              </a:rPr>
              <a:t>predict and prevent </a:t>
            </a:r>
            <a:r>
              <a:rPr lang="en-US" altLang="en-US" sz="2400" dirty="0">
                <a:latin typeface="Calibri"/>
                <a:cs typeface="Calibri"/>
              </a:rPr>
              <a:t>suicide</a:t>
            </a:r>
          </a:p>
          <a:p>
            <a:pPr>
              <a:spcAft>
                <a:spcPts val="600"/>
              </a:spcAft>
              <a:buFont typeface="Courier New" panose="02070309020205020404" pitchFamily="49" charset="0"/>
              <a:buChar char="o"/>
              <a:defRPr/>
            </a:pPr>
            <a:r>
              <a:rPr lang="en-US" altLang="en-US" sz="2400" dirty="0">
                <a:latin typeface="Calibri"/>
                <a:cs typeface="Calibri"/>
              </a:rPr>
              <a:t>We use </a:t>
            </a:r>
            <a:r>
              <a:rPr lang="en-US" altLang="en-US" sz="2400" b="1" dirty="0">
                <a:solidFill>
                  <a:schemeClr val="accent2"/>
                </a:solidFill>
                <a:latin typeface="Calibri"/>
                <a:cs typeface="Calibri"/>
              </a:rPr>
              <a:t>risk assessment </a:t>
            </a:r>
            <a:r>
              <a:rPr lang="en-US" altLang="en-US" sz="2400" dirty="0">
                <a:latin typeface="Calibri"/>
                <a:cs typeface="Calibri"/>
              </a:rPr>
              <a:t>procedures and questionnaires</a:t>
            </a:r>
          </a:p>
          <a:p>
            <a:pPr>
              <a:spcAft>
                <a:spcPts val="600"/>
              </a:spcAft>
              <a:buFont typeface="Courier New" panose="02070309020205020404" pitchFamily="49" charset="0"/>
              <a:buChar char="o"/>
              <a:defRPr/>
            </a:pPr>
            <a:r>
              <a:rPr lang="en-US" altLang="en-US" sz="2400" dirty="0">
                <a:latin typeface="Calibri"/>
                <a:cs typeface="Calibri"/>
              </a:rPr>
              <a:t>We treat </a:t>
            </a:r>
            <a:r>
              <a:rPr lang="en-US" altLang="en-US" sz="2400" b="1" dirty="0">
                <a:solidFill>
                  <a:schemeClr val="accent2"/>
                </a:solidFill>
                <a:latin typeface="Calibri"/>
                <a:cs typeface="Calibri"/>
              </a:rPr>
              <a:t>mental disorders</a:t>
            </a:r>
          </a:p>
          <a:p>
            <a:pPr lvl="1" eaLnBrk="1" fontAlgn="auto" hangingPunct="1">
              <a:spcAft>
                <a:spcPts val="0"/>
              </a:spcAft>
              <a:buFont typeface="Courier New" panose="02070309020205020404" pitchFamily="49" charset="0"/>
              <a:buChar char="o"/>
              <a:defRPr/>
            </a:pPr>
            <a:endParaRPr lang="en-US" altLang="en-US" sz="2600" dirty="0">
              <a:latin typeface="Calibri"/>
              <a:cs typeface="Calibri"/>
            </a:endParaRPr>
          </a:p>
          <a:p>
            <a:pPr marL="0" indent="0">
              <a:lnSpc>
                <a:spcPct val="100000"/>
              </a:lnSpc>
            </a:pPr>
            <a:endParaRPr lang="en-US" b="1" dirty="0"/>
          </a:p>
        </p:txBody>
      </p:sp>
      <p:sp>
        <p:nvSpPr>
          <p:cNvPr id="4" name="Text Placeholder 3">
            <a:extLst>
              <a:ext uri="{FF2B5EF4-FFF2-40B4-BE49-F238E27FC236}">
                <a16:creationId xmlns:a16="http://schemas.microsoft.com/office/drawing/2014/main" id="{8B92D30E-08D1-F34C-AC54-52AB7886031F}"/>
              </a:ext>
            </a:extLst>
          </p:cNvPr>
          <p:cNvSpPr>
            <a:spLocks noGrp="1"/>
          </p:cNvSpPr>
          <p:nvPr>
            <p:ph type="body" sz="quarter" idx="11"/>
          </p:nvPr>
        </p:nvSpPr>
        <p:spPr>
          <a:xfrm>
            <a:off x="6096000" y="2059620"/>
            <a:ext cx="6095999" cy="4527612"/>
          </a:xfrm>
        </p:spPr>
        <p:txBody>
          <a:bodyPr lIns="91440" tIns="45720" rIns="91440" bIns="45720" anchor="t"/>
          <a:lstStyle/>
          <a:p>
            <a:r>
              <a:rPr lang="en-US" sz="2800" b="1" dirty="0"/>
              <a:t>A Social Constructivist Philosophy </a:t>
            </a:r>
          </a:p>
          <a:p>
            <a:pPr>
              <a:spcAft>
                <a:spcPts val="600"/>
              </a:spcAft>
              <a:buFont typeface="Courier New" panose="02070309020205020404" pitchFamily="49" charset="0"/>
              <a:buChar char="o"/>
              <a:defRPr/>
            </a:pPr>
            <a:r>
              <a:rPr lang="en-US" altLang="en-US" sz="2400" dirty="0">
                <a:latin typeface="Calibri"/>
                <a:cs typeface="Calibri"/>
              </a:rPr>
              <a:t>Suicidal thoughts and behaviors are a </a:t>
            </a:r>
            <a:r>
              <a:rPr lang="en-US" altLang="en-US" sz="2400" b="1" dirty="0">
                <a:solidFill>
                  <a:srgbClr val="0070C0"/>
                </a:solidFill>
                <a:latin typeface="Calibri" panose="020F0502020204030204" pitchFamily="34" charset="0"/>
                <a:cs typeface="Calibri" panose="020F0502020204030204" pitchFamily="34" charset="0"/>
              </a:rPr>
              <a:t>natural communication of pain </a:t>
            </a:r>
          </a:p>
          <a:p>
            <a:pPr>
              <a:spcAft>
                <a:spcPts val="600"/>
              </a:spcAft>
              <a:buFont typeface="Courier New" panose="02070309020205020404" pitchFamily="49" charset="0"/>
              <a:buChar char="o"/>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mn-ea"/>
                <a:cs typeface="Calibri" panose="020F0502020204030204" pitchFamily="34" charset="0"/>
              </a:rPr>
              <a:t>We </a:t>
            </a:r>
            <a:r>
              <a:rPr kumimoji="0" lang="en-US" altLang="en-US" sz="24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collaborate</a:t>
            </a:r>
            <a:r>
              <a:rPr kumimoji="0" lang="en-US" altLang="en-US"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mn-ea"/>
                <a:cs typeface="Calibri" panose="020F0502020204030204" pitchFamily="34" charset="0"/>
              </a:rPr>
              <a:t> to develop </a:t>
            </a:r>
            <a:r>
              <a:rPr kumimoji="0" lang="en-US" altLang="en-US" sz="24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individualized safety plans</a:t>
            </a:r>
          </a:p>
          <a:p>
            <a:pPr>
              <a:spcAft>
                <a:spcPts val="600"/>
              </a:spcAft>
              <a:buFont typeface="Courier New" panose="02070309020205020404" pitchFamily="49" charset="0"/>
              <a:buChar char="o"/>
              <a:defRPr/>
            </a:pPr>
            <a:r>
              <a:rPr lang="en-US" altLang="en-US" sz="2400" dirty="0">
                <a:latin typeface="Calibri"/>
                <a:cs typeface="Calibri"/>
              </a:rPr>
              <a:t>We’re working with a </a:t>
            </a:r>
            <a:r>
              <a:rPr lang="en-US" altLang="en-US" sz="2400" b="1" dirty="0">
                <a:solidFill>
                  <a:srgbClr val="0070C0"/>
                </a:solidFill>
                <a:latin typeface="Calibri" panose="020F0502020204030204" pitchFamily="34" charset="0"/>
                <a:cs typeface="Calibri" panose="020F0502020204030204" pitchFamily="34" charset="0"/>
              </a:rPr>
              <a:t>whole person</a:t>
            </a:r>
            <a:endParaRPr kumimoji="0" lang="en-US" altLang="en-US" sz="24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endParaRPr>
          </a:p>
          <a:p>
            <a:pPr>
              <a:spcAft>
                <a:spcPts val="600"/>
              </a:spcAft>
              <a:buFont typeface="Courier New" panose="02070309020205020404" pitchFamily="49" charset="0"/>
              <a:buChar char="o"/>
              <a:defRPr/>
            </a:pPr>
            <a:r>
              <a:rPr lang="en-US" altLang="en-US" sz="2400" dirty="0">
                <a:latin typeface="Calibri"/>
                <a:cs typeface="Calibri"/>
              </a:rPr>
              <a:t>Suicide is mostly </a:t>
            </a:r>
            <a:r>
              <a:rPr lang="en-US" altLang="en-US" sz="2400" b="1" dirty="0">
                <a:solidFill>
                  <a:srgbClr val="0070C0"/>
                </a:solidFill>
                <a:latin typeface="Calibri" panose="020F0502020204030204" pitchFamily="34" charset="0"/>
                <a:cs typeface="Calibri" panose="020F0502020204030204" pitchFamily="34" charset="0"/>
              </a:rPr>
              <a:t>unpredictable</a:t>
            </a:r>
          </a:p>
          <a:p>
            <a:pPr>
              <a:spcAft>
                <a:spcPts val="600"/>
              </a:spcAft>
              <a:buFont typeface="Courier New" panose="02070309020205020404" pitchFamily="49" charset="0"/>
              <a:buChar char="o"/>
              <a:defRPr/>
            </a:pPr>
            <a:r>
              <a:rPr lang="en-US" altLang="en-US" sz="2400" dirty="0">
                <a:latin typeface="Calibri"/>
                <a:cs typeface="Calibri"/>
              </a:rPr>
              <a:t>We use </a:t>
            </a:r>
            <a:r>
              <a:rPr lang="en-US" altLang="en-US" sz="2400" b="1" dirty="0">
                <a:solidFill>
                  <a:srgbClr val="0070C0"/>
                </a:solidFill>
                <a:latin typeface="Calibri" panose="020F0502020204030204" pitchFamily="34" charset="0"/>
                <a:cs typeface="Calibri" panose="020F0502020204030204" pitchFamily="34" charset="0"/>
              </a:rPr>
              <a:t>collaborative and therapeutic </a:t>
            </a:r>
            <a:r>
              <a:rPr lang="en-US" altLang="en-US" sz="2400" dirty="0">
                <a:latin typeface="Calibri"/>
                <a:cs typeface="Calibri"/>
              </a:rPr>
              <a:t>assessment</a:t>
            </a:r>
          </a:p>
          <a:p>
            <a:pPr>
              <a:spcAft>
                <a:spcPts val="600"/>
              </a:spcAft>
              <a:buFont typeface="Courier New" panose="02070309020205020404" pitchFamily="49" charset="0"/>
              <a:buChar char="o"/>
              <a:defRPr/>
            </a:pPr>
            <a:r>
              <a:rPr lang="en-US" altLang="en-US" sz="2400" dirty="0">
                <a:latin typeface="Calibri"/>
                <a:cs typeface="Calibri"/>
              </a:rPr>
              <a:t>We treat client </a:t>
            </a:r>
            <a:r>
              <a:rPr lang="en-US" altLang="en-US" sz="2400" b="1" dirty="0">
                <a:solidFill>
                  <a:srgbClr val="0070C0"/>
                </a:solidFill>
                <a:latin typeface="Calibri" panose="020F0502020204030204" pitchFamily="34" charset="0"/>
                <a:cs typeface="Calibri" panose="020F0502020204030204" pitchFamily="34" charset="0"/>
              </a:rPr>
              <a:t>distress and suicidality</a:t>
            </a:r>
          </a:p>
          <a:p>
            <a:pPr>
              <a:spcAft>
                <a:spcPts val="600"/>
              </a:spcAft>
              <a:buFont typeface="Courier New" panose="02070309020205020404" pitchFamily="49" charset="0"/>
              <a:buChar char="o"/>
              <a:defRPr/>
            </a:pPr>
            <a:endParaRPr lang="en-US" altLang="en-US" sz="2800" dirty="0">
              <a:latin typeface="Calibri"/>
              <a:cs typeface="Calibri"/>
            </a:endParaRPr>
          </a:p>
        </p:txBody>
      </p:sp>
    </p:spTree>
    <p:extLst>
      <p:ext uri="{BB962C8B-B14F-4D97-AF65-F5344CB8AC3E}">
        <p14:creationId xmlns:p14="http://schemas.microsoft.com/office/powerpoint/2010/main" val="1696792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67F85-B014-E54D-AC82-A789515E821B}"/>
              </a:ext>
            </a:extLst>
          </p:cNvPr>
          <p:cNvSpPr>
            <a:spLocks noGrp="1"/>
          </p:cNvSpPr>
          <p:nvPr>
            <p:ph type="title"/>
          </p:nvPr>
        </p:nvSpPr>
        <p:spPr>
          <a:xfrm>
            <a:off x="6257107" y="781235"/>
            <a:ext cx="4876800" cy="863117"/>
          </a:xfrm>
        </p:spPr>
        <p:txBody>
          <a:bodyPr anchor="b">
            <a:normAutofit/>
          </a:bodyPr>
          <a:lstStyle/>
          <a:p>
            <a:r>
              <a:rPr lang="en-US" sz="4800" b="1" dirty="0">
                <a:solidFill>
                  <a:schemeClr val="accent6"/>
                </a:solidFill>
              </a:rPr>
              <a:t>Strengths-Based</a:t>
            </a:r>
            <a:endParaRPr lang="en-US" sz="4800" dirty="0"/>
          </a:p>
        </p:txBody>
      </p:sp>
      <p:sp>
        <p:nvSpPr>
          <p:cNvPr id="3" name="Content Placeholder 2">
            <a:extLst>
              <a:ext uri="{FF2B5EF4-FFF2-40B4-BE49-F238E27FC236}">
                <a16:creationId xmlns:a16="http://schemas.microsoft.com/office/drawing/2014/main" id="{8D87CE19-F795-8240-B223-A5CA7C9DE0E5}"/>
              </a:ext>
            </a:extLst>
          </p:cNvPr>
          <p:cNvSpPr>
            <a:spLocks noGrp="1"/>
          </p:cNvSpPr>
          <p:nvPr>
            <p:ph sz="half" idx="1"/>
          </p:nvPr>
        </p:nvSpPr>
        <p:spPr>
          <a:xfrm>
            <a:off x="6257107" y="2346868"/>
            <a:ext cx="4876800" cy="2332729"/>
          </a:xfrm>
        </p:spPr>
        <p:txBody>
          <a:bodyPr lIns="0" tIns="0" rIns="0" bIns="0" anchor="t">
            <a:normAutofit/>
          </a:bodyPr>
          <a:lstStyle/>
          <a:p>
            <a:r>
              <a:rPr lang="en-US" sz="4800" b="1" dirty="0">
                <a:solidFill>
                  <a:schemeClr val="accent6"/>
                </a:solidFill>
              </a:rPr>
              <a:t>Tools for Suicide Assessment</a:t>
            </a:r>
          </a:p>
          <a:p>
            <a:endParaRPr lang="en-US" dirty="0"/>
          </a:p>
        </p:txBody>
      </p:sp>
      <p:pic>
        <p:nvPicPr>
          <p:cNvPr id="5" name="Picture 4" descr="A toolbox with tools in it">
            <a:extLst>
              <a:ext uri="{FF2B5EF4-FFF2-40B4-BE49-F238E27FC236}">
                <a16:creationId xmlns:a16="http://schemas.microsoft.com/office/drawing/2014/main" id="{ABB8538D-ABB3-E170-4F6A-FF2256E364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342" y="1321019"/>
            <a:ext cx="5759316" cy="4117184"/>
          </a:xfrm>
          <a:prstGeom prst="rect">
            <a:avLst/>
          </a:prstGeom>
        </p:spPr>
      </p:pic>
    </p:spTree>
    <p:extLst>
      <p:ext uri="{BB962C8B-B14F-4D97-AF65-F5344CB8AC3E}">
        <p14:creationId xmlns:p14="http://schemas.microsoft.com/office/powerpoint/2010/main" val="5909537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555979" y="2156177"/>
            <a:ext cx="10597444" cy="4421540"/>
          </a:xfrm>
        </p:spPr>
        <p:txBody>
          <a:bodyPr lIns="0" tIns="0" rIns="0" bIns="0" anchor="t"/>
          <a:lstStyle/>
          <a:p>
            <a:pPr marL="342900" indent="-342900">
              <a:buChar char="•"/>
            </a:pPr>
            <a:r>
              <a:rPr lang="en-US" sz="3600" dirty="0">
                <a:ea typeface="+mn-lt"/>
                <a:cs typeface="+mn-lt"/>
              </a:rPr>
              <a:t>Ask </a:t>
            </a:r>
            <a:r>
              <a:rPr lang="en-US" sz="3600" b="1" dirty="0">
                <a:solidFill>
                  <a:schemeClr val="accent2"/>
                </a:solidFill>
                <a:ea typeface="+mn-lt"/>
                <a:cs typeface="+mn-lt"/>
              </a:rPr>
              <a:t>directly AND normalize</a:t>
            </a:r>
            <a:r>
              <a:rPr lang="en-US" sz="3600" b="1" dirty="0">
                <a:solidFill>
                  <a:schemeClr val="accent6"/>
                </a:solidFill>
                <a:ea typeface="+mn-lt"/>
                <a:cs typeface="+mn-lt"/>
              </a:rPr>
              <a:t> </a:t>
            </a:r>
            <a:r>
              <a:rPr lang="en-US" sz="3600" dirty="0">
                <a:ea typeface="+mn-lt"/>
                <a:cs typeface="+mn-lt"/>
              </a:rPr>
              <a:t>the asking</a:t>
            </a:r>
          </a:p>
          <a:p>
            <a:pPr marL="800100" lvl="1" indent="-342900">
              <a:buFont typeface="Courier New" panose="020B0604020202020204" pitchFamily="34" charset="0"/>
              <a:buChar char="o"/>
            </a:pPr>
            <a:r>
              <a:rPr lang="en-US" sz="3200" dirty="0">
                <a:ea typeface="+mn-lt"/>
                <a:cs typeface="+mn-lt"/>
              </a:rPr>
              <a:t>I’ve read that it’s not unusual for people in the </a:t>
            </a:r>
            <a:r>
              <a:rPr lang="en-US" sz="3200" b="1" dirty="0">
                <a:solidFill>
                  <a:schemeClr val="accent2"/>
                </a:solidFill>
                <a:ea typeface="+mn-lt"/>
                <a:cs typeface="+mn-lt"/>
              </a:rPr>
              <a:t>construction industry </a:t>
            </a:r>
            <a:r>
              <a:rPr lang="en-US" sz="3200" dirty="0">
                <a:ea typeface="+mn-lt"/>
                <a:cs typeface="+mn-lt"/>
              </a:rPr>
              <a:t>who are </a:t>
            </a:r>
            <a:r>
              <a:rPr lang="en-US" sz="3200" b="1" dirty="0">
                <a:solidFill>
                  <a:schemeClr val="accent2"/>
                </a:solidFill>
                <a:ea typeface="+mn-lt"/>
                <a:cs typeface="+mn-lt"/>
              </a:rPr>
              <a:t>experiencing pressure at work</a:t>
            </a:r>
            <a:r>
              <a:rPr lang="en-US" sz="3200" dirty="0">
                <a:ea typeface="+mn-lt"/>
                <a:cs typeface="+mn-lt"/>
              </a:rPr>
              <a:t> to have thoughts about suicide. Is that true for you?</a:t>
            </a:r>
          </a:p>
          <a:p>
            <a:pPr marL="800100" lvl="1" indent="-342900">
              <a:buFont typeface="Courier New" panose="020B0604020202020204" pitchFamily="34" charset="0"/>
              <a:buChar char="o"/>
            </a:pPr>
            <a:endParaRPr lang="en-US" sz="3200" dirty="0">
              <a:ea typeface="+mn-lt"/>
              <a:cs typeface="+mn-lt"/>
            </a:endParaRPr>
          </a:p>
          <a:p>
            <a:pPr marL="800100" lvl="1" indent="-342900">
              <a:buFont typeface="Courier New" panose="020B0604020202020204" pitchFamily="34" charset="0"/>
              <a:buChar char="o"/>
            </a:pPr>
            <a:r>
              <a:rPr lang="en-US" sz="3200" dirty="0">
                <a:ea typeface="+mn-lt"/>
                <a:cs typeface="+mn-lt"/>
              </a:rPr>
              <a:t>People who </a:t>
            </a:r>
            <a:r>
              <a:rPr lang="en-US" sz="3200" b="1" dirty="0">
                <a:solidFill>
                  <a:schemeClr val="accent2"/>
                </a:solidFill>
                <a:ea typeface="+mn-lt"/>
                <a:cs typeface="+mn-lt"/>
              </a:rPr>
              <a:t>feel down </a:t>
            </a:r>
            <a:r>
              <a:rPr lang="en-US" sz="3200" dirty="0">
                <a:ea typeface="+mn-lt"/>
                <a:cs typeface="+mn-lt"/>
              </a:rPr>
              <a:t>and have been </a:t>
            </a:r>
            <a:r>
              <a:rPr lang="en-US" sz="3200" b="1" dirty="0">
                <a:solidFill>
                  <a:schemeClr val="accent2"/>
                </a:solidFill>
                <a:ea typeface="+mn-lt"/>
                <a:cs typeface="+mn-lt"/>
              </a:rPr>
              <a:t>subjected to injustice </a:t>
            </a:r>
            <a:r>
              <a:rPr lang="en-US" sz="3200" b="1" u="sng" dirty="0">
                <a:solidFill>
                  <a:schemeClr val="accent2"/>
                </a:solidFill>
                <a:ea typeface="+mn-lt"/>
                <a:cs typeface="+mn-lt"/>
              </a:rPr>
              <a:t>may</a:t>
            </a:r>
            <a:r>
              <a:rPr lang="en-US" sz="3200" dirty="0">
                <a:solidFill>
                  <a:srgbClr val="000000"/>
                </a:solidFill>
                <a:ea typeface="+mn-lt"/>
                <a:cs typeface="+mn-lt"/>
              </a:rPr>
              <a:t> think about suicide from time</a:t>
            </a:r>
            <a:r>
              <a:rPr lang="en-US" sz="3200" dirty="0">
                <a:ea typeface="+mn-lt"/>
                <a:cs typeface="+mn-lt"/>
              </a:rPr>
              <a:t> to time. Have you had thoughts about suicide?</a:t>
            </a:r>
          </a:p>
          <a:p>
            <a:pPr marL="800100" lvl="1" indent="-342900">
              <a:buFont typeface="Courier New" panose="020B0604020202020204" pitchFamily="34" charset="0"/>
              <a:buChar char="o"/>
            </a:pPr>
            <a:endParaRPr lang="en-US" sz="3200" dirty="0">
              <a:ea typeface="+mn-lt"/>
              <a:cs typeface="+mn-lt"/>
            </a:endParaRPr>
          </a:p>
          <a:p>
            <a:pPr marL="800100" lvl="1" indent="-342900">
              <a:buFont typeface="Courier New" panose="020B0604020202020204" pitchFamily="34" charset="0"/>
              <a:buChar char="o"/>
            </a:pPr>
            <a:r>
              <a:rPr lang="en-US" sz="3200" dirty="0">
                <a:ea typeface="+mn-lt"/>
                <a:cs typeface="+mn-lt"/>
              </a:rPr>
              <a:t>Normalize the question itself </a:t>
            </a:r>
            <a:endParaRPr lang="en-US" sz="3200" dirty="0"/>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32858" y="372003"/>
            <a:ext cx="1688150" cy="810508"/>
          </a:xfrm>
        </p:spPr>
        <p:txBody>
          <a:bodyPr lIns="91440" tIns="45720" rIns="91440" bIns="45720" anchor="t"/>
          <a:lstStyle/>
          <a:p>
            <a:r>
              <a:rPr lang="en-US" sz="8800" b="0">
                <a:solidFill>
                  <a:schemeClr val="accent6"/>
                </a:solidFill>
                <a:ea typeface="+mj-lt"/>
                <a:cs typeface="+mj-lt"/>
              </a:rPr>
              <a:t>#1</a:t>
            </a:r>
            <a:endParaRPr lang="en-US" sz="8800">
              <a:solidFill>
                <a:schemeClr val="accent6"/>
              </a:solidFill>
              <a:ea typeface="+mj-lt"/>
              <a:cs typeface="+mj-lt"/>
            </a:endParaRPr>
          </a:p>
        </p:txBody>
      </p:sp>
      <p:sp>
        <p:nvSpPr>
          <p:cNvPr id="5" name="TextBox 4">
            <a:extLst>
              <a:ext uri="{FF2B5EF4-FFF2-40B4-BE49-F238E27FC236}">
                <a16:creationId xmlns:a16="http://schemas.microsoft.com/office/drawing/2014/main" id="{38D3F12B-07D4-07EC-F2A9-33A0CB08BDE1}"/>
              </a:ext>
            </a:extLst>
          </p:cNvPr>
          <p:cNvSpPr txBox="1"/>
          <p:nvPr/>
        </p:nvSpPr>
        <p:spPr>
          <a:xfrm>
            <a:off x="2127956" y="335845"/>
            <a:ext cx="8408810"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chemeClr val="accent6"/>
                </a:solidFill>
              </a:rPr>
              <a:t>Assessment Skill/Tool: Normalizing</a:t>
            </a:r>
            <a:endParaRPr lang="en-US" sz="4400">
              <a:solidFill>
                <a:schemeClr val="accent6"/>
              </a:solidFill>
            </a:endParaRPr>
          </a:p>
        </p:txBody>
      </p:sp>
      <p:pic>
        <p:nvPicPr>
          <p:cNvPr id="7" name="Picture 6" descr="Question marks in a line and one question mark is lit">
            <a:extLst>
              <a:ext uri="{FF2B5EF4-FFF2-40B4-BE49-F238E27FC236}">
                <a16:creationId xmlns:a16="http://schemas.microsoft.com/office/drawing/2014/main" id="{98B66E15-39D1-7DD2-70C5-26FBAD8DD640}"/>
              </a:ext>
            </a:extLst>
          </p:cNvPr>
          <p:cNvPicPr>
            <a:picLocks noChangeAspect="1"/>
          </p:cNvPicPr>
          <p:nvPr/>
        </p:nvPicPr>
        <p:blipFill>
          <a:blip r:embed="rId2"/>
          <a:stretch>
            <a:fillRect/>
          </a:stretch>
        </p:blipFill>
        <p:spPr>
          <a:xfrm>
            <a:off x="8693001" y="72104"/>
            <a:ext cx="2461274" cy="1640849"/>
          </a:xfrm>
          <a:prstGeom prst="rect">
            <a:avLst/>
          </a:prstGeom>
        </p:spPr>
      </p:pic>
    </p:spTree>
    <p:extLst>
      <p:ext uri="{BB962C8B-B14F-4D97-AF65-F5344CB8AC3E}">
        <p14:creationId xmlns:p14="http://schemas.microsoft.com/office/powerpoint/2010/main" val="17713902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32365" y="2071510"/>
            <a:ext cx="10456333" cy="2989263"/>
          </a:xfrm>
        </p:spPr>
        <p:txBody>
          <a:bodyPr lIns="0" tIns="0" rIns="0" bIns="0" anchor="t"/>
          <a:lstStyle/>
          <a:p>
            <a:pPr>
              <a:lnSpc>
                <a:spcPct val="100000"/>
              </a:lnSpc>
            </a:pPr>
            <a:r>
              <a:rPr lang="en-US" sz="3600" dirty="0">
                <a:ea typeface="+mn-lt"/>
                <a:cs typeface="+mn-lt"/>
              </a:rPr>
              <a:t>It can be difficult to find the right words in the moment. You don’t need to use my words; it’s better to use your words, words that are authentic to you and that fit with your setting and population (e.g., veterans).</a:t>
            </a:r>
            <a:endParaRPr lang="en-US" dirty="0"/>
          </a:p>
          <a:p>
            <a:pPr>
              <a:spcBef>
                <a:spcPts val="0"/>
              </a:spcBef>
            </a:pPr>
            <a:r>
              <a:rPr lang="en-US" sz="2700" u="sng" dirty="0"/>
              <a:t>Think of how you might use a normalizing statement for people with whom you work?</a:t>
            </a: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a:solidFill>
                  <a:schemeClr val="accent6"/>
                </a:solidFill>
              </a:rPr>
              <a:t>#1</a:t>
            </a:r>
          </a:p>
        </p:txBody>
      </p:sp>
      <p:sp>
        <p:nvSpPr>
          <p:cNvPr id="5" name="TextBox 4">
            <a:extLst>
              <a:ext uri="{FF2B5EF4-FFF2-40B4-BE49-F238E27FC236}">
                <a16:creationId xmlns:a16="http://schemas.microsoft.com/office/drawing/2014/main" id="{38D3F12B-07D4-07EC-F2A9-33A0CB08BDE1}"/>
              </a:ext>
            </a:extLst>
          </p:cNvPr>
          <p:cNvSpPr txBox="1"/>
          <p:nvPr/>
        </p:nvSpPr>
        <p:spPr>
          <a:xfrm>
            <a:off x="2191456" y="378178"/>
            <a:ext cx="8556977"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a:solidFill>
                  <a:schemeClr val="accent6"/>
                </a:solidFill>
              </a:rPr>
              <a:t>Practice:</a:t>
            </a:r>
            <a:endParaRPr lang="en-US" sz="4000">
              <a:solidFill>
                <a:schemeClr val="accent6"/>
              </a:solidFill>
            </a:endParaRPr>
          </a:p>
          <a:p>
            <a:r>
              <a:rPr lang="en-US" sz="4000" b="1">
                <a:solidFill>
                  <a:schemeClr val="accent6"/>
                </a:solidFill>
              </a:rPr>
              <a:t>Use Normalizing Language</a:t>
            </a:r>
            <a:endParaRPr lang="en-US" sz="4000">
              <a:solidFill>
                <a:schemeClr val="accent6"/>
              </a:solidFill>
            </a:endParaRPr>
          </a:p>
        </p:txBody>
      </p:sp>
      <p:pic>
        <p:nvPicPr>
          <p:cNvPr id="9" name="Picture 8" descr="Question marks in a line and one question mark is lit">
            <a:extLst>
              <a:ext uri="{FF2B5EF4-FFF2-40B4-BE49-F238E27FC236}">
                <a16:creationId xmlns:a16="http://schemas.microsoft.com/office/drawing/2014/main" id="{758637A8-2735-A217-59AE-619AB3F4F64E}"/>
              </a:ext>
            </a:extLst>
          </p:cNvPr>
          <p:cNvPicPr>
            <a:picLocks noChangeAspect="1"/>
          </p:cNvPicPr>
          <p:nvPr/>
        </p:nvPicPr>
        <p:blipFill>
          <a:blip r:embed="rId2"/>
          <a:stretch>
            <a:fillRect/>
          </a:stretch>
        </p:blipFill>
        <p:spPr>
          <a:xfrm>
            <a:off x="8766498" y="141153"/>
            <a:ext cx="2359984" cy="1570700"/>
          </a:xfrm>
          <a:prstGeom prst="rect">
            <a:avLst/>
          </a:prstGeom>
        </p:spPr>
      </p:pic>
    </p:spTree>
    <p:extLst>
      <p:ext uri="{BB962C8B-B14F-4D97-AF65-F5344CB8AC3E}">
        <p14:creationId xmlns:p14="http://schemas.microsoft.com/office/powerpoint/2010/main" val="6391834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95865" y="2269066"/>
            <a:ext cx="10456333" cy="2989263"/>
          </a:xfrm>
        </p:spPr>
        <p:txBody>
          <a:bodyPr lIns="0" tIns="0" rIns="0" bIns="0" anchor="t"/>
          <a:lstStyle/>
          <a:p>
            <a:pPr>
              <a:lnSpc>
                <a:spcPct val="100000"/>
              </a:lnSpc>
            </a:pPr>
            <a:r>
              <a:rPr lang="en-US" dirty="0"/>
              <a:t>Ask directly and then </a:t>
            </a:r>
            <a:r>
              <a:rPr lang="en-US" b="1" dirty="0">
                <a:solidFill>
                  <a:schemeClr val="accent2"/>
                </a:solidFill>
              </a:rPr>
              <a:t>evaluate ideation</a:t>
            </a:r>
            <a:endParaRPr lang="en-US" dirty="0">
              <a:solidFill>
                <a:schemeClr val="accent2"/>
              </a:solidFill>
            </a:endParaRPr>
          </a:p>
          <a:p>
            <a:pPr>
              <a:lnSpc>
                <a:spcPct val="100000"/>
              </a:lnSpc>
            </a:pPr>
            <a:r>
              <a:rPr lang="en-US" b="1" u="sng" dirty="0">
                <a:solidFill>
                  <a:schemeClr val="accent2"/>
                </a:solidFill>
              </a:rPr>
              <a:t>Disclosure is good news</a:t>
            </a:r>
            <a:r>
              <a:rPr lang="en-US" b="1" dirty="0">
                <a:solidFill>
                  <a:schemeClr val="accent2"/>
                </a:solidFill>
              </a:rPr>
              <a:t> </a:t>
            </a:r>
            <a:r>
              <a:rPr lang="en-US" dirty="0"/>
              <a:t>(it’s a sign of trust)!</a:t>
            </a:r>
          </a:p>
          <a:p>
            <a:pPr marL="914400" lvl="1" indent="-457200">
              <a:lnSpc>
                <a:spcPct val="100000"/>
              </a:lnSpc>
              <a:buFont typeface="Courier New" panose="020B0604020202020204" pitchFamily="34" charset="0"/>
              <a:buChar char="o"/>
            </a:pPr>
            <a:endParaRPr lang="en-US" sz="2800" dirty="0"/>
          </a:p>
          <a:p>
            <a:pPr marL="914400" lvl="1" indent="-457200">
              <a:lnSpc>
                <a:spcPct val="100000"/>
              </a:lnSpc>
              <a:buFont typeface="Courier New" panose="020B0604020202020204" pitchFamily="34" charset="0"/>
              <a:buChar char="o"/>
            </a:pPr>
            <a:r>
              <a:rPr lang="en-US" sz="2800" dirty="0"/>
              <a:t>Trigger – What usually triggers your SI?</a:t>
            </a:r>
            <a:endParaRPr lang="en-US" dirty="0"/>
          </a:p>
          <a:p>
            <a:pPr marL="914400" lvl="1" indent="-457200">
              <a:lnSpc>
                <a:spcPct val="100000"/>
              </a:lnSpc>
              <a:buFont typeface="Courier New" panose="020B0604020202020204" pitchFamily="34" charset="0"/>
              <a:buChar char="o"/>
            </a:pPr>
            <a:r>
              <a:rPr lang="en-US" sz="2800" dirty="0"/>
              <a:t>Frequency – How often?</a:t>
            </a:r>
          </a:p>
          <a:p>
            <a:pPr marL="914400" lvl="1" indent="-457200">
              <a:lnSpc>
                <a:spcPct val="100000"/>
              </a:lnSpc>
              <a:buFont typeface="Courier New" panose="020B0604020202020204" pitchFamily="34" charset="0"/>
              <a:buChar char="o"/>
            </a:pPr>
            <a:r>
              <a:rPr lang="en-US" sz="2800" dirty="0"/>
              <a:t>Intensity – All you can think? Or background?</a:t>
            </a:r>
          </a:p>
          <a:p>
            <a:pPr marL="914400" lvl="1" indent="-457200">
              <a:lnSpc>
                <a:spcPct val="100000"/>
              </a:lnSpc>
              <a:buFont typeface="Courier New" panose="020B0604020202020204" pitchFamily="34" charset="0"/>
              <a:buChar char="o"/>
            </a:pPr>
            <a:r>
              <a:rPr lang="en-US" sz="2800" dirty="0"/>
              <a:t>Duration – How long usually?</a:t>
            </a:r>
          </a:p>
          <a:p>
            <a:pPr marL="914400" lvl="1" indent="-457200">
              <a:lnSpc>
                <a:spcPct val="100000"/>
              </a:lnSpc>
              <a:buFont typeface="Courier New" panose="020B0604020202020204" pitchFamily="34" charset="0"/>
              <a:buChar char="o"/>
            </a:pPr>
            <a:r>
              <a:rPr lang="en-US" sz="2800" b="1" dirty="0">
                <a:solidFill>
                  <a:schemeClr val="accent2"/>
                </a:solidFill>
              </a:rPr>
              <a:t>Termination – What’s going on when no SI? (Tommie)</a:t>
            </a: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a:solidFill>
                  <a:schemeClr val="accent6"/>
                </a:solidFill>
              </a:rPr>
              <a:t>#2</a:t>
            </a:r>
          </a:p>
        </p:txBody>
      </p:sp>
      <p:sp>
        <p:nvSpPr>
          <p:cNvPr id="5" name="TextBox 4">
            <a:extLst>
              <a:ext uri="{FF2B5EF4-FFF2-40B4-BE49-F238E27FC236}">
                <a16:creationId xmlns:a16="http://schemas.microsoft.com/office/drawing/2014/main" id="{38D3F12B-07D4-07EC-F2A9-33A0CB08BDE1}"/>
              </a:ext>
            </a:extLst>
          </p:cNvPr>
          <p:cNvSpPr txBox="1"/>
          <p:nvPr/>
        </p:nvSpPr>
        <p:spPr>
          <a:xfrm>
            <a:off x="2191456" y="378178"/>
            <a:ext cx="855697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chemeClr val="accent6"/>
                </a:solidFill>
              </a:rPr>
              <a:t>Assessment Skill:</a:t>
            </a:r>
            <a:endParaRPr lang="en-US" sz="4400">
              <a:solidFill>
                <a:schemeClr val="accent6"/>
              </a:solidFill>
            </a:endParaRPr>
          </a:p>
          <a:p>
            <a:r>
              <a:rPr lang="en-US" sz="4400" b="1">
                <a:solidFill>
                  <a:schemeClr val="accent6"/>
                </a:solidFill>
              </a:rPr>
              <a:t>Evaluate Ideation</a:t>
            </a:r>
            <a:endParaRPr lang="en-US" sz="4400">
              <a:solidFill>
                <a:schemeClr val="accent6"/>
              </a:solidFill>
            </a:endParaRPr>
          </a:p>
        </p:txBody>
      </p:sp>
      <p:pic>
        <p:nvPicPr>
          <p:cNvPr id="6" name="Picture 5" descr="Person in therapy">
            <a:extLst>
              <a:ext uri="{FF2B5EF4-FFF2-40B4-BE49-F238E27FC236}">
                <a16:creationId xmlns:a16="http://schemas.microsoft.com/office/drawing/2014/main" id="{CA920900-B800-5D7A-849F-FF49DECE7D88}"/>
              </a:ext>
            </a:extLst>
          </p:cNvPr>
          <p:cNvPicPr>
            <a:picLocks noChangeAspect="1"/>
          </p:cNvPicPr>
          <p:nvPr/>
        </p:nvPicPr>
        <p:blipFill>
          <a:blip r:embed="rId2"/>
          <a:stretch>
            <a:fillRect/>
          </a:stretch>
        </p:blipFill>
        <p:spPr>
          <a:xfrm>
            <a:off x="8233832" y="82040"/>
            <a:ext cx="2511779" cy="1635084"/>
          </a:xfrm>
          <a:prstGeom prst="rect">
            <a:avLst/>
          </a:prstGeom>
        </p:spPr>
      </p:pic>
    </p:spTree>
    <p:extLst>
      <p:ext uri="{BB962C8B-B14F-4D97-AF65-F5344CB8AC3E}">
        <p14:creationId xmlns:p14="http://schemas.microsoft.com/office/powerpoint/2010/main" val="117885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95865" y="2269066"/>
            <a:ext cx="10456333" cy="2989263"/>
          </a:xfrm>
        </p:spPr>
        <p:txBody>
          <a:bodyPr lIns="0" tIns="0" rIns="0" bIns="0" anchor="t"/>
          <a:lstStyle/>
          <a:p>
            <a:pPr marL="514350" indent="-514350">
              <a:lnSpc>
                <a:spcPct val="100000"/>
              </a:lnSpc>
              <a:buFont typeface="Courier New" panose="020B0604020202020204" pitchFamily="34" charset="0"/>
              <a:buChar char="o"/>
            </a:pPr>
            <a:r>
              <a:rPr lang="en-US" sz="3200" dirty="0">
                <a:solidFill>
                  <a:srgbClr val="000000"/>
                </a:solidFill>
              </a:rPr>
              <a:t>“If we could somehow </a:t>
            </a:r>
            <a:r>
              <a:rPr lang="en-US" sz="3200" b="1" dirty="0">
                <a:solidFill>
                  <a:schemeClr val="accent2"/>
                </a:solidFill>
              </a:rPr>
              <a:t>magically change</a:t>
            </a:r>
            <a:r>
              <a:rPr lang="en-US" sz="3200" dirty="0">
                <a:solidFill>
                  <a:srgbClr val="000000"/>
                </a:solidFill>
              </a:rPr>
              <a:t> just one thing in your life that would eliminate your suicidal risk all together, what would </a:t>
            </a:r>
            <a:r>
              <a:rPr lang="en-US" sz="3200" dirty="0"/>
              <a:t>that be?” (Jobes, 2023, p. 63) </a:t>
            </a:r>
            <a:endParaRPr lang="en-US" sz="3200" dirty="0">
              <a:solidFill>
                <a:srgbClr val="000000"/>
              </a:solidFill>
            </a:endParaRPr>
          </a:p>
          <a:p>
            <a:pPr marL="514350" indent="-514350">
              <a:lnSpc>
                <a:spcPct val="100000"/>
              </a:lnSpc>
              <a:buFont typeface="Courier New" panose="020B0604020202020204" pitchFamily="34" charset="0"/>
              <a:buChar char="o"/>
            </a:pPr>
            <a:endParaRPr lang="en-US" sz="3200" dirty="0"/>
          </a:p>
          <a:p>
            <a:pPr marL="514350" indent="-514350">
              <a:lnSpc>
                <a:spcPct val="100000"/>
              </a:lnSpc>
              <a:buFont typeface="Courier New" panose="020B0604020202020204" pitchFamily="34" charset="0"/>
              <a:buChar char="o"/>
            </a:pPr>
            <a:r>
              <a:rPr lang="en-US" sz="3200" dirty="0"/>
              <a:t>This question </a:t>
            </a:r>
            <a:r>
              <a:rPr lang="en-US" sz="3200" b="1" dirty="0">
                <a:solidFill>
                  <a:schemeClr val="accent2"/>
                </a:solidFill>
              </a:rPr>
              <a:t>points you</a:t>
            </a:r>
            <a:r>
              <a:rPr lang="en-US" sz="3200" dirty="0"/>
              <a:t> and the person toward a treatment focus</a:t>
            </a:r>
          </a:p>
          <a:p>
            <a:pPr marL="514350" indent="-514350">
              <a:lnSpc>
                <a:spcPct val="100000"/>
              </a:lnSpc>
              <a:buFont typeface="Courier New" panose="020B0604020202020204" pitchFamily="34" charset="0"/>
              <a:buChar char="o"/>
            </a:pPr>
            <a:endParaRPr lang="en-US" sz="3200" dirty="0"/>
          </a:p>
          <a:p>
            <a:pPr marL="514350" indent="-514350">
              <a:lnSpc>
                <a:spcPct val="100000"/>
              </a:lnSpc>
              <a:buFont typeface="Courier New" panose="020B0604020202020204" pitchFamily="34" charset="0"/>
              <a:buChar char="o"/>
            </a:pPr>
            <a:r>
              <a:rPr lang="en-US" sz="3200" dirty="0"/>
              <a:t>It</a:t>
            </a:r>
            <a:r>
              <a:rPr lang="en-US" sz="3200" dirty="0">
                <a:solidFill>
                  <a:srgbClr val="000000"/>
                </a:solidFill>
              </a:rPr>
              <a:t> also may </a:t>
            </a:r>
            <a:r>
              <a:rPr lang="en-US" sz="3200" b="1" dirty="0">
                <a:solidFill>
                  <a:schemeClr val="accent2"/>
                </a:solidFill>
              </a:rPr>
              <a:t>reveal</a:t>
            </a:r>
            <a:r>
              <a:rPr lang="en-US" sz="3200" dirty="0">
                <a:solidFill>
                  <a:srgbClr val="000000"/>
                </a:solidFill>
              </a:rPr>
              <a:t> irrational expectations</a:t>
            </a:r>
            <a:endParaRPr lang="en-US" sz="3200" dirty="0"/>
          </a:p>
          <a:p>
            <a:pPr marL="457200" indent="-457200">
              <a:lnSpc>
                <a:spcPct val="100000"/>
              </a:lnSpc>
              <a:buFont typeface="Courier New" panose="020B0604020202020204" pitchFamily="34" charset="0"/>
              <a:buChar char="o"/>
            </a:pPr>
            <a:endParaRPr lang="en-US" b="1" u="sng" dirty="0">
              <a:solidFill>
                <a:schemeClr val="accent2"/>
              </a:solidFill>
            </a:endParaRP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a:solidFill>
                  <a:schemeClr val="accent6"/>
                </a:solidFill>
              </a:rPr>
              <a:t>#3</a:t>
            </a:r>
          </a:p>
        </p:txBody>
      </p:sp>
      <p:sp>
        <p:nvSpPr>
          <p:cNvPr id="5" name="TextBox 4">
            <a:extLst>
              <a:ext uri="{FF2B5EF4-FFF2-40B4-BE49-F238E27FC236}">
                <a16:creationId xmlns:a16="http://schemas.microsoft.com/office/drawing/2014/main" id="{38D3F12B-07D4-07EC-F2A9-33A0CB08BDE1}"/>
              </a:ext>
            </a:extLst>
          </p:cNvPr>
          <p:cNvSpPr txBox="1"/>
          <p:nvPr/>
        </p:nvSpPr>
        <p:spPr>
          <a:xfrm>
            <a:off x="2170289" y="385234"/>
            <a:ext cx="855697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dirty="0">
                <a:solidFill>
                  <a:schemeClr val="accent6"/>
                </a:solidFill>
                <a:latin typeface="Segoe UI"/>
                <a:cs typeface="Segoe UI"/>
              </a:rPr>
              <a:t>Assessment Skill:</a:t>
            </a:r>
            <a:endParaRPr lang="en-US" sz="4400">
              <a:solidFill>
                <a:schemeClr val="accent6"/>
              </a:solidFill>
              <a:latin typeface="Segoe UI"/>
              <a:cs typeface="Segoe UI"/>
            </a:endParaRPr>
          </a:p>
          <a:p>
            <a:r>
              <a:rPr lang="en-US" sz="4400" b="1" dirty="0">
                <a:solidFill>
                  <a:schemeClr val="accent6"/>
                </a:solidFill>
                <a:latin typeface="Segoe UI"/>
                <a:cs typeface="Segoe UI"/>
              </a:rPr>
              <a:t>That One Thing (1/2)</a:t>
            </a:r>
            <a:endParaRPr lang="en-US" dirty="0">
              <a:solidFill>
                <a:schemeClr val="accent6"/>
              </a:solidFill>
            </a:endParaRPr>
          </a:p>
        </p:txBody>
      </p:sp>
      <p:pic>
        <p:nvPicPr>
          <p:cNvPr id="7" name="Picture 6" descr="White arrows going to the red target">
            <a:extLst>
              <a:ext uri="{FF2B5EF4-FFF2-40B4-BE49-F238E27FC236}">
                <a16:creationId xmlns:a16="http://schemas.microsoft.com/office/drawing/2014/main" id="{CAA09DA8-19DD-5219-FE08-59BA26C12346}"/>
              </a:ext>
            </a:extLst>
          </p:cNvPr>
          <p:cNvPicPr>
            <a:picLocks noChangeAspect="1"/>
          </p:cNvPicPr>
          <p:nvPr/>
        </p:nvPicPr>
        <p:blipFill>
          <a:blip r:embed="rId2"/>
          <a:stretch>
            <a:fillRect/>
          </a:stretch>
        </p:blipFill>
        <p:spPr>
          <a:xfrm>
            <a:off x="8369242" y="110262"/>
            <a:ext cx="2452626" cy="1635084"/>
          </a:xfrm>
          <a:prstGeom prst="rect">
            <a:avLst/>
          </a:prstGeom>
        </p:spPr>
      </p:pic>
    </p:spTree>
    <p:extLst>
      <p:ext uri="{BB962C8B-B14F-4D97-AF65-F5344CB8AC3E}">
        <p14:creationId xmlns:p14="http://schemas.microsoft.com/office/powerpoint/2010/main" val="34604057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95865" y="2269066"/>
            <a:ext cx="10456333" cy="2989263"/>
          </a:xfrm>
        </p:spPr>
        <p:txBody>
          <a:bodyPr lIns="0" tIns="0" rIns="0" bIns="0" anchor="t"/>
          <a:lstStyle/>
          <a:p>
            <a:pPr>
              <a:lnSpc>
                <a:spcPct val="100000"/>
              </a:lnSpc>
            </a:pPr>
            <a:r>
              <a:rPr lang="en-US" sz="3200" dirty="0">
                <a:solidFill>
                  <a:srgbClr val="000000"/>
                </a:solidFill>
                <a:latin typeface="Arial Nova"/>
                <a:cs typeface="Calibri"/>
              </a:rPr>
              <a:t>Possible “irrational” responses:</a:t>
            </a:r>
            <a:endParaRPr lang="en-US" dirty="0"/>
          </a:p>
          <a:p>
            <a:pPr marL="457200" indent="-457200">
              <a:lnSpc>
                <a:spcPct val="100000"/>
              </a:lnSpc>
              <a:buFont typeface="Courier New" panose="020B0604020202020204" pitchFamily="34" charset="0"/>
              <a:buChar char="o"/>
            </a:pPr>
            <a:r>
              <a:rPr lang="en-US" sz="3200" dirty="0">
                <a:solidFill>
                  <a:srgbClr val="000000"/>
                </a:solidFill>
                <a:latin typeface="Arial Nova"/>
                <a:cs typeface="Calibri"/>
              </a:rPr>
              <a:t>“My mother would be alive”</a:t>
            </a:r>
          </a:p>
          <a:p>
            <a:pPr marL="457200" indent="-457200">
              <a:lnSpc>
                <a:spcPct val="100000"/>
              </a:lnSpc>
              <a:buFont typeface="Courier New" panose="020B0604020202020204" pitchFamily="34" charset="0"/>
              <a:buChar char="o"/>
            </a:pPr>
            <a:r>
              <a:rPr lang="en-US" sz="3200" dirty="0">
                <a:solidFill>
                  <a:srgbClr val="000000"/>
                </a:solidFill>
                <a:latin typeface="Arial Nova"/>
                <a:cs typeface="Calibri"/>
              </a:rPr>
              <a:t>“I wouldn’t have been sexually abused as a child”</a:t>
            </a:r>
          </a:p>
          <a:p>
            <a:pPr marL="457200" indent="-457200">
              <a:lnSpc>
                <a:spcPct val="100000"/>
              </a:lnSpc>
              <a:buFont typeface="Courier New" panose="020B0604020202020204" pitchFamily="34" charset="0"/>
              <a:buChar char="o"/>
            </a:pPr>
            <a:r>
              <a:rPr lang="en-US" sz="3200" dirty="0">
                <a:solidFill>
                  <a:srgbClr val="000000"/>
                </a:solidFill>
                <a:latin typeface="Arial Nova"/>
                <a:cs typeface="Calibri"/>
              </a:rPr>
              <a:t>“There would be no more hate”</a:t>
            </a:r>
          </a:p>
          <a:p>
            <a:pPr marL="457200" indent="-457200">
              <a:lnSpc>
                <a:spcPct val="100000"/>
              </a:lnSpc>
              <a:buFont typeface="Courier New" panose="020B0604020202020204" pitchFamily="34" charset="0"/>
              <a:buChar char="o"/>
            </a:pPr>
            <a:endParaRPr lang="en-US" sz="3200" dirty="0">
              <a:solidFill>
                <a:srgbClr val="000000"/>
              </a:solidFill>
              <a:latin typeface="Arial Nova"/>
              <a:cs typeface="Calibri"/>
            </a:endParaRPr>
          </a:p>
          <a:p>
            <a:pPr>
              <a:lnSpc>
                <a:spcPct val="100000"/>
              </a:lnSpc>
            </a:pPr>
            <a:r>
              <a:rPr lang="en-US" sz="3200" dirty="0">
                <a:solidFill>
                  <a:schemeClr val="accent2"/>
                </a:solidFill>
                <a:latin typeface="Arial Nova"/>
                <a:cs typeface="Calibri"/>
              </a:rPr>
              <a:t>What are some therapy targets linked to these responses?</a:t>
            </a:r>
            <a:endParaRPr lang="en-US" dirty="0">
              <a:solidFill>
                <a:schemeClr val="accent2"/>
              </a:solidFill>
            </a:endParaRPr>
          </a:p>
          <a:p>
            <a:pPr marL="457200" indent="-457200">
              <a:lnSpc>
                <a:spcPct val="100000"/>
              </a:lnSpc>
              <a:buFont typeface="Courier New" panose="020B0604020202020204" pitchFamily="34" charset="0"/>
              <a:buChar char="o"/>
            </a:pPr>
            <a:endParaRPr lang="en-US" b="1" u="sng" dirty="0">
              <a:solidFill>
                <a:schemeClr val="accent2"/>
              </a:solidFill>
            </a:endParaRP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a:solidFill>
                  <a:schemeClr val="accent6"/>
                </a:solidFill>
              </a:rPr>
              <a:t>#3</a:t>
            </a:r>
          </a:p>
        </p:txBody>
      </p:sp>
      <p:sp>
        <p:nvSpPr>
          <p:cNvPr id="5" name="TextBox 4">
            <a:extLst>
              <a:ext uri="{FF2B5EF4-FFF2-40B4-BE49-F238E27FC236}">
                <a16:creationId xmlns:a16="http://schemas.microsoft.com/office/drawing/2014/main" id="{38D3F12B-07D4-07EC-F2A9-33A0CB08BDE1}"/>
              </a:ext>
            </a:extLst>
          </p:cNvPr>
          <p:cNvSpPr txBox="1"/>
          <p:nvPr/>
        </p:nvSpPr>
        <p:spPr>
          <a:xfrm>
            <a:off x="2191456" y="378178"/>
            <a:ext cx="855697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chemeClr val="accent6"/>
                </a:solidFill>
              </a:rPr>
              <a:t>Assessment Skill:</a:t>
            </a:r>
            <a:endParaRPr lang="en-US" sz="4400">
              <a:solidFill>
                <a:schemeClr val="accent6"/>
              </a:solidFill>
            </a:endParaRPr>
          </a:p>
          <a:p>
            <a:r>
              <a:rPr lang="en-US" sz="4400" b="1">
                <a:solidFill>
                  <a:schemeClr val="accent6"/>
                </a:solidFill>
              </a:rPr>
              <a:t>That One Thing (2/2)</a:t>
            </a:r>
            <a:endParaRPr lang="en-US" sz="4400">
              <a:solidFill>
                <a:schemeClr val="accent6"/>
              </a:solidFill>
            </a:endParaRPr>
          </a:p>
        </p:txBody>
      </p:sp>
      <p:pic>
        <p:nvPicPr>
          <p:cNvPr id="6" name="Picture 5" descr="White arrows going to the red target">
            <a:extLst>
              <a:ext uri="{FF2B5EF4-FFF2-40B4-BE49-F238E27FC236}">
                <a16:creationId xmlns:a16="http://schemas.microsoft.com/office/drawing/2014/main" id="{CA920900-B800-5D7A-849F-FF49DECE7D88}"/>
              </a:ext>
            </a:extLst>
          </p:cNvPr>
          <p:cNvPicPr>
            <a:picLocks noChangeAspect="1"/>
          </p:cNvPicPr>
          <p:nvPr/>
        </p:nvPicPr>
        <p:blipFill>
          <a:blip r:embed="rId2"/>
          <a:stretch>
            <a:fillRect/>
          </a:stretch>
        </p:blipFill>
        <p:spPr>
          <a:xfrm>
            <a:off x="8263408" y="82040"/>
            <a:ext cx="2452626" cy="1635084"/>
          </a:xfrm>
          <a:prstGeom prst="rect">
            <a:avLst/>
          </a:prstGeom>
        </p:spPr>
      </p:pic>
    </p:spTree>
    <p:extLst>
      <p:ext uri="{BB962C8B-B14F-4D97-AF65-F5344CB8AC3E}">
        <p14:creationId xmlns:p14="http://schemas.microsoft.com/office/powerpoint/2010/main" val="280147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95865" y="2269066"/>
            <a:ext cx="10456333" cy="2989263"/>
          </a:xfrm>
        </p:spPr>
        <p:txBody>
          <a:bodyPr lIns="0" tIns="0" rIns="0" bIns="0" anchor="t"/>
          <a:lstStyle/>
          <a:p>
            <a:pPr>
              <a:lnSpc>
                <a:spcPct val="100000"/>
              </a:lnSpc>
            </a:pPr>
            <a:endParaRPr lang="en-US" sz="3200" dirty="0"/>
          </a:p>
          <a:p>
            <a:pPr marL="457200" indent="-457200">
              <a:lnSpc>
                <a:spcPct val="100000"/>
              </a:lnSpc>
              <a:buFont typeface="Courier New" panose="020B0604020202020204" pitchFamily="34" charset="0"/>
              <a:buChar char="o"/>
            </a:pPr>
            <a:r>
              <a:rPr lang="en-US" sz="3200" dirty="0"/>
              <a:t>This is my favorite</a:t>
            </a:r>
            <a:r>
              <a:rPr lang="en-US" sz="3200" b="1" dirty="0">
                <a:solidFill>
                  <a:schemeClr val="accent2"/>
                </a:solidFill>
              </a:rPr>
              <a:t> 5 minute interview</a:t>
            </a:r>
            <a:r>
              <a:rPr lang="en-US" sz="3200" dirty="0"/>
              <a:t> strategy</a:t>
            </a:r>
          </a:p>
          <a:p>
            <a:pPr marL="457200" indent="-457200">
              <a:lnSpc>
                <a:spcPct val="100000"/>
              </a:lnSpc>
              <a:buFont typeface="Courier New" panose="020B0604020202020204" pitchFamily="34" charset="0"/>
              <a:buChar char="o"/>
            </a:pPr>
            <a:r>
              <a:rPr lang="en-US" sz="3200" dirty="0"/>
              <a:t>Demo: </a:t>
            </a:r>
            <a:r>
              <a:rPr lang="en-US" sz="3200" b="1" dirty="0">
                <a:solidFill>
                  <a:schemeClr val="accent2"/>
                </a:solidFill>
              </a:rPr>
              <a:t>Live participation </a:t>
            </a:r>
            <a:r>
              <a:rPr lang="en-US" sz="3200" dirty="0"/>
              <a:t>now</a:t>
            </a:r>
            <a:endParaRPr lang="en-US" sz="3200" b="1" dirty="0">
              <a:solidFill>
                <a:schemeClr val="accent2"/>
              </a:solidFill>
            </a:endParaRPr>
          </a:p>
          <a:p>
            <a:pPr marL="457200" indent="-457200">
              <a:lnSpc>
                <a:spcPct val="100000"/>
              </a:lnSpc>
              <a:buFont typeface="Courier New" panose="020B0604020202020204" pitchFamily="34" charset="0"/>
              <a:buChar char="o"/>
            </a:pPr>
            <a:r>
              <a:rPr lang="en-US" sz="3200" dirty="0"/>
              <a:t>May I ask some questions about </a:t>
            </a:r>
            <a:r>
              <a:rPr lang="en-US" sz="3200" b="1" dirty="0">
                <a:solidFill>
                  <a:schemeClr val="accent2"/>
                </a:solidFill>
              </a:rPr>
              <a:t>your mood? </a:t>
            </a: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dirty="0">
                <a:solidFill>
                  <a:schemeClr val="accent6"/>
                </a:solidFill>
              </a:rPr>
              <a:t>#4</a:t>
            </a:r>
          </a:p>
        </p:txBody>
      </p:sp>
      <p:sp>
        <p:nvSpPr>
          <p:cNvPr id="5" name="TextBox 4">
            <a:extLst>
              <a:ext uri="{FF2B5EF4-FFF2-40B4-BE49-F238E27FC236}">
                <a16:creationId xmlns:a16="http://schemas.microsoft.com/office/drawing/2014/main" id="{38D3F12B-07D4-07EC-F2A9-33A0CB08BDE1}"/>
              </a:ext>
            </a:extLst>
          </p:cNvPr>
          <p:cNvSpPr txBox="1"/>
          <p:nvPr/>
        </p:nvSpPr>
        <p:spPr>
          <a:xfrm>
            <a:off x="2170289" y="491067"/>
            <a:ext cx="855697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solidFill>
                  <a:schemeClr val="accent6"/>
                </a:solidFill>
              </a:rPr>
              <a:t>Assessment Skill:</a:t>
            </a:r>
            <a:endParaRPr lang="en-US" sz="3600" dirty="0">
              <a:solidFill>
                <a:schemeClr val="accent6"/>
              </a:solidFill>
            </a:endParaRPr>
          </a:p>
          <a:p>
            <a:r>
              <a:rPr lang="en-US" sz="3600" b="1" dirty="0">
                <a:solidFill>
                  <a:schemeClr val="accent6"/>
                </a:solidFill>
              </a:rPr>
              <a:t>Mood Scaling with a Suicide Floor</a:t>
            </a:r>
          </a:p>
        </p:txBody>
      </p:sp>
      <p:pic>
        <p:nvPicPr>
          <p:cNvPr id="4" name="Picture 3" descr="Thin geometric plinth in a graph">
            <a:extLst>
              <a:ext uri="{FF2B5EF4-FFF2-40B4-BE49-F238E27FC236}">
                <a16:creationId xmlns:a16="http://schemas.microsoft.com/office/drawing/2014/main" id="{702EDE5A-E5E3-2FD9-E7BB-044012DB805D}"/>
              </a:ext>
            </a:extLst>
          </p:cNvPr>
          <p:cNvPicPr>
            <a:picLocks noChangeAspect="1"/>
          </p:cNvPicPr>
          <p:nvPr/>
        </p:nvPicPr>
        <p:blipFill>
          <a:blip r:embed="rId2"/>
          <a:stretch>
            <a:fillRect/>
          </a:stretch>
        </p:blipFill>
        <p:spPr>
          <a:xfrm>
            <a:off x="8925277" y="4680102"/>
            <a:ext cx="3266723" cy="2177898"/>
          </a:xfrm>
          <a:prstGeom prst="rect">
            <a:avLst/>
          </a:prstGeom>
        </p:spPr>
      </p:pic>
    </p:spTree>
    <p:extLst>
      <p:ext uri="{BB962C8B-B14F-4D97-AF65-F5344CB8AC3E}">
        <p14:creationId xmlns:p14="http://schemas.microsoft.com/office/powerpoint/2010/main" val="2487094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268235" y="2036954"/>
            <a:ext cx="11655529" cy="2989263"/>
          </a:xfrm>
        </p:spPr>
        <p:txBody>
          <a:bodyPr lIns="0" tIns="0" rIns="0" bIns="0" anchor="t"/>
          <a:lstStyle/>
          <a:p>
            <a:pPr marL="457200" indent="-457200">
              <a:lnSpc>
                <a:spcPct val="100000"/>
              </a:lnSpc>
              <a:buFont typeface="+mj-lt"/>
              <a:buAutoNum type="arabicPeriod"/>
            </a:pPr>
            <a:r>
              <a:rPr lang="en-US" sz="2400" dirty="0">
                <a:latin typeface="Arial Nova"/>
              </a:rPr>
              <a:t>Rate your mood, using a zero to 10 scale. </a:t>
            </a:r>
            <a:r>
              <a:rPr lang="en-US" sz="2400" dirty="0">
                <a:solidFill>
                  <a:srgbClr val="000000"/>
                </a:solidFill>
                <a:latin typeface="Arial Nova"/>
              </a:rPr>
              <a:t>Zero is the worst mood possible. Zero means you’re totally depressed and so you’re just going to kill yourself. A 10 is your best possible mood. A 10 would mean you’re as happy as you could be, maybe dancing or singing or doing whatever you do when you’re extremely happy. Using zero to 10, what rating would you give your mood right now? </a:t>
            </a:r>
            <a:endParaRPr lang="en-US" dirty="0"/>
          </a:p>
          <a:p>
            <a:pPr marL="457200" indent="-457200">
              <a:lnSpc>
                <a:spcPct val="100000"/>
              </a:lnSpc>
              <a:buFont typeface="+mj-lt"/>
              <a:buAutoNum type="arabicPeriod"/>
            </a:pPr>
            <a:r>
              <a:rPr lang="en-US" sz="2400" dirty="0">
                <a:latin typeface="Arial Nova"/>
              </a:rPr>
              <a:t>What’s happening now that makes you give your mood that rating? </a:t>
            </a:r>
          </a:p>
          <a:p>
            <a:pPr marL="457200" indent="-457200">
              <a:lnSpc>
                <a:spcPct val="100000"/>
              </a:lnSpc>
              <a:buFont typeface="+mj-lt"/>
              <a:buAutoNum type="arabicPeriod"/>
            </a:pPr>
            <a:r>
              <a:rPr lang="en-US" sz="2400" dirty="0">
                <a:solidFill>
                  <a:srgbClr val="000000"/>
                </a:solidFill>
                <a:latin typeface="Arial Nova"/>
              </a:rPr>
              <a:t>What’s the worst or lowest mood rating you’ve ever had? What was happening to make you feel so down? </a:t>
            </a:r>
          </a:p>
          <a:p>
            <a:pPr marL="457200" indent="-457200">
              <a:lnSpc>
                <a:spcPct val="100000"/>
              </a:lnSpc>
              <a:buFont typeface="+mj-lt"/>
              <a:buAutoNum type="arabicPeriod"/>
            </a:pPr>
            <a:r>
              <a:rPr lang="en-US" sz="2400" dirty="0">
                <a:solidFill>
                  <a:srgbClr val="000000"/>
                </a:solidFill>
                <a:latin typeface="Arial Nova"/>
              </a:rPr>
              <a:t>For you, what would be a normal mood rating on a normal day? </a:t>
            </a:r>
          </a:p>
          <a:p>
            <a:pPr marL="457200" indent="-457200">
              <a:lnSpc>
                <a:spcPct val="100000"/>
              </a:lnSpc>
              <a:buFont typeface="+mj-lt"/>
              <a:buAutoNum type="arabicPeriod"/>
            </a:pPr>
            <a:r>
              <a:rPr lang="en-US" sz="2400" dirty="0">
                <a:solidFill>
                  <a:srgbClr val="000000"/>
                </a:solidFill>
                <a:latin typeface="Arial Nova"/>
              </a:rPr>
              <a:t>What’s the best mood rating you’ve ever had? What was happening that helped you have such a high mood rating? </a:t>
            </a:r>
            <a:endParaRPr lang="en-US" sz="2400" dirty="0"/>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dirty="0">
                <a:solidFill>
                  <a:schemeClr val="accent6"/>
                </a:solidFill>
              </a:rPr>
              <a:t>#4</a:t>
            </a:r>
          </a:p>
        </p:txBody>
      </p:sp>
      <p:sp>
        <p:nvSpPr>
          <p:cNvPr id="5" name="TextBox 4">
            <a:extLst>
              <a:ext uri="{FF2B5EF4-FFF2-40B4-BE49-F238E27FC236}">
                <a16:creationId xmlns:a16="http://schemas.microsoft.com/office/drawing/2014/main" id="{38D3F12B-07D4-07EC-F2A9-33A0CB08BDE1}"/>
              </a:ext>
            </a:extLst>
          </p:cNvPr>
          <p:cNvSpPr txBox="1"/>
          <p:nvPr/>
        </p:nvSpPr>
        <p:spPr>
          <a:xfrm>
            <a:off x="2156178" y="385234"/>
            <a:ext cx="855697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chemeClr val="accent6"/>
                </a:solidFill>
              </a:rPr>
              <a:t>Practice:</a:t>
            </a:r>
            <a:endParaRPr lang="en-US" sz="4400">
              <a:solidFill>
                <a:schemeClr val="accent6"/>
              </a:solidFill>
            </a:endParaRPr>
          </a:p>
          <a:p>
            <a:r>
              <a:rPr lang="en-US" sz="4400" b="1">
                <a:solidFill>
                  <a:schemeClr val="accent6"/>
                </a:solidFill>
              </a:rPr>
              <a:t>Mood Scaling</a:t>
            </a:r>
          </a:p>
        </p:txBody>
      </p:sp>
      <p:pic>
        <p:nvPicPr>
          <p:cNvPr id="4" name="Picture 3" descr="Thin geometric plinth in a graph">
            <a:extLst>
              <a:ext uri="{FF2B5EF4-FFF2-40B4-BE49-F238E27FC236}">
                <a16:creationId xmlns:a16="http://schemas.microsoft.com/office/drawing/2014/main" id="{702EDE5A-E5E3-2FD9-E7BB-044012DB805D}"/>
              </a:ext>
            </a:extLst>
          </p:cNvPr>
          <p:cNvPicPr>
            <a:picLocks noChangeAspect="1"/>
          </p:cNvPicPr>
          <p:nvPr/>
        </p:nvPicPr>
        <p:blipFill>
          <a:blip r:embed="rId2"/>
          <a:stretch>
            <a:fillRect/>
          </a:stretch>
        </p:blipFill>
        <p:spPr>
          <a:xfrm>
            <a:off x="8826499" y="184580"/>
            <a:ext cx="2229557" cy="1486454"/>
          </a:xfrm>
          <a:prstGeom prst="rect">
            <a:avLst/>
          </a:prstGeom>
        </p:spPr>
      </p:pic>
    </p:spTree>
    <p:extLst>
      <p:ext uri="{BB962C8B-B14F-4D97-AF65-F5344CB8AC3E}">
        <p14:creationId xmlns:p14="http://schemas.microsoft.com/office/powerpoint/2010/main" val="37517324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BDF75-4551-4AF6-BFF6-01D9791D1D1B}"/>
              </a:ext>
            </a:extLst>
          </p:cNvPr>
          <p:cNvSpPr>
            <a:spLocks noGrp="1"/>
          </p:cNvSpPr>
          <p:nvPr>
            <p:ph type="title"/>
          </p:nvPr>
        </p:nvSpPr>
        <p:spPr/>
        <p:txBody>
          <a:bodyPr/>
          <a:lstStyle/>
          <a:p>
            <a:r>
              <a:rPr lang="en-US" dirty="0">
                <a:solidFill>
                  <a:schemeClr val="accent6"/>
                </a:solidFill>
              </a:rPr>
              <a:t>Integration – The Minimal</a:t>
            </a:r>
            <a:endParaRPr lang="en-US" dirty="0"/>
          </a:p>
        </p:txBody>
      </p:sp>
      <p:sp>
        <p:nvSpPr>
          <p:cNvPr id="3" name="Text Placeholder 2">
            <a:extLst>
              <a:ext uri="{FF2B5EF4-FFF2-40B4-BE49-F238E27FC236}">
                <a16:creationId xmlns:a16="http://schemas.microsoft.com/office/drawing/2014/main" id="{AC0F8263-9000-466A-95CB-EDA9E2E7EACC}"/>
              </a:ext>
            </a:extLst>
          </p:cNvPr>
          <p:cNvSpPr>
            <a:spLocks noGrp="1"/>
          </p:cNvSpPr>
          <p:nvPr>
            <p:ph type="body" sz="quarter" idx="10"/>
          </p:nvPr>
        </p:nvSpPr>
        <p:spPr>
          <a:xfrm>
            <a:off x="452761" y="2321923"/>
            <a:ext cx="5452739" cy="3825952"/>
          </a:xfrm>
        </p:spPr>
        <p:txBody>
          <a:bodyPr/>
          <a:lstStyle/>
          <a:p>
            <a:pPr marL="285750" marR="0" lvl="0" indent="-285750" algn="l" defTabSz="914400" rtl="0" eaLnBrk="1" fontAlgn="auto" latinLnBrk="0" hangingPunct="1">
              <a:lnSpc>
                <a:spcPct val="100000"/>
              </a:lnSpc>
              <a:spcBef>
                <a:spcPts val="1000"/>
              </a:spcBef>
              <a:spcAft>
                <a:spcPts val="0"/>
              </a:spcAft>
              <a:buClrTx/>
              <a:buSzTx/>
              <a:buFont typeface="Courier New" panose="020B0604020202020204" pitchFamily="34" charset="0"/>
              <a:buChar char="o"/>
              <a:tabLst/>
              <a:defRPr/>
            </a:pPr>
            <a:r>
              <a:rPr kumimoji="0" lang="en-US" sz="2800" b="1" i="0" u="none" strike="noStrike" kern="1200" cap="none" spc="0" normalizeH="0" baseline="0" noProof="0" dirty="0">
                <a:ln>
                  <a:noFill/>
                </a:ln>
                <a:solidFill>
                  <a:prstClr val="black"/>
                </a:solidFill>
                <a:effectLst/>
                <a:uLnTx/>
                <a:uFillTx/>
                <a:latin typeface="Arial Nova"/>
                <a:ea typeface="+mn-ea"/>
                <a:cs typeface="+mn-cs"/>
              </a:rPr>
              <a:t>Frame the Questionnaire Process</a:t>
            </a:r>
          </a:p>
          <a:p>
            <a:pPr marL="742950" lvl="1" indent="-285750">
              <a:lnSpc>
                <a:spcPct val="100000"/>
              </a:lnSpc>
              <a:spcBef>
                <a:spcPts val="1000"/>
              </a:spcBef>
              <a:buFont typeface="Courier New" panose="020B0604020202020204" pitchFamily="34" charset="0"/>
              <a:buChar char="o"/>
              <a:defRPr/>
            </a:pPr>
            <a:r>
              <a:rPr kumimoji="0" lang="en-US" sz="2800" b="0" i="0" u="none" strike="noStrike" kern="1200" cap="none" spc="0" normalizeH="0" baseline="0" noProof="0" dirty="0">
                <a:ln>
                  <a:noFill/>
                </a:ln>
                <a:solidFill>
                  <a:prstClr val="black"/>
                </a:solidFill>
                <a:effectLst/>
                <a:uLnTx/>
                <a:uFillTx/>
                <a:latin typeface="Arial Nova"/>
                <a:ea typeface="+mn-ea"/>
                <a:cs typeface="+mn-cs"/>
              </a:rPr>
              <a:t>I’m going to ask you nine questions from this questionnaire. These are very important questions. I hope you’ll answer them honestly.</a:t>
            </a:r>
          </a:p>
          <a:p>
            <a:pPr lvl="1">
              <a:defRPr/>
            </a:pPr>
            <a:endParaRPr lang="en-US" altLang="en-US" sz="3200" b="1" dirty="0">
              <a:solidFill>
                <a:srgbClr val="0070C0"/>
              </a:solidFill>
              <a:latin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836E1E7C-08D8-4A70-9BCB-50604A94B433}"/>
              </a:ext>
            </a:extLst>
          </p:cNvPr>
          <p:cNvSpPr>
            <a:spLocks noGrp="1"/>
          </p:cNvSpPr>
          <p:nvPr>
            <p:ph type="body" sz="quarter" idx="11"/>
          </p:nvPr>
        </p:nvSpPr>
        <p:spPr>
          <a:xfrm>
            <a:off x="6248399" y="2286000"/>
            <a:ext cx="5709822" cy="2746375"/>
          </a:xfrm>
        </p:spPr>
        <p:txBody>
          <a:bodyPr/>
          <a:lstStyle/>
          <a:p>
            <a:pPr marL="742950" lvl="1" indent="-285750">
              <a:lnSpc>
                <a:spcPct val="100000"/>
              </a:lnSpc>
              <a:spcBef>
                <a:spcPts val="1000"/>
              </a:spcBef>
              <a:buFont typeface="Courier New" panose="020B0604020202020204" pitchFamily="34" charset="0"/>
              <a:buChar char="o"/>
              <a:defRPr/>
            </a:pPr>
            <a:r>
              <a:rPr lang="en-US" altLang="en-US" sz="2800" dirty="0">
                <a:solidFill>
                  <a:prstClr val="black"/>
                </a:solidFill>
                <a:latin typeface="Arial Nova"/>
              </a:rPr>
              <a:t>I want to know much more about you than what’s on this questionnaire. When we’re finished with the questionnaire, we can talk about other things important to you.</a:t>
            </a:r>
          </a:p>
          <a:p>
            <a:endParaRPr lang="en-US" dirty="0"/>
          </a:p>
        </p:txBody>
      </p:sp>
      <p:sp>
        <p:nvSpPr>
          <p:cNvPr id="5" name="Date Placeholder 4">
            <a:extLst>
              <a:ext uri="{FF2B5EF4-FFF2-40B4-BE49-F238E27FC236}">
                <a16:creationId xmlns:a16="http://schemas.microsoft.com/office/drawing/2014/main" id="{DB51C8BE-6925-4345-AB66-7CDD6F5875E4}"/>
              </a:ext>
            </a:extLst>
          </p:cNvPr>
          <p:cNvSpPr>
            <a:spLocks noGrp="1"/>
          </p:cNvSpPr>
          <p:nvPr>
            <p:ph type="dt" sz="half" idx="12"/>
          </p:nvPr>
        </p:nvSpPr>
        <p:spPr>
          <a:xfrm flipH="1">
            <a:off x="11353800" y="6427432"/>
            <a:ext cx="222682" cy="4778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Nova"/>
              <a:ea typeface="+mn-ea"/>
              <a:cs typeface="+mn-cs"/>
            </a:endParaRPr>
          </a:p>
        </p:txBody>
      </p:sp>
    </p:spTree>
    <p:extLst>
      <p:ext uri="{BB962C8B-B14F-4D97-AF65-F5344CB8AC3E}">
        <p14:creationId xmlns:p14="http://schemas.microsoft.com/office/powerpoint/2010/main" val="27066009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FBA20B-83C4-D167-8F8C-7438037E2BAF}"/>
              </a:ext>
            </a:extLst>
          </p:cNvPr>
          <p:cNvSpPr>
            <a:spLocks noGrp="1"/>
          </p:cNvSpPr>
          <p:nvPr>
            <p:ph type="title"/>
          </p:nvPr>
        </p:nvSpPr>
        <p:spPr>
          <a:xfrm>
            <a:off x="1028699" y="999068"/>
            <a:ext cx="10205357" cy="645284"/>
          </a:xfrm>
        </p:spPr>
        <p:txBody>
          <a:bodyPr/>
          <a:lstStyle/>
          <a:p>
            <a:r>
              <a:rPr lang="en-US" dirty="0"/>
              <a:t>Additional Assessment Information</a:t>
            </a:r>
          </a:p>
        </p:txBody>
      </p:sp>
      <p:sp>
        <p:nvSpPr>
          <p:cNvPr id="4" name="TextBox 3">
            <a:extLst>
              <a:ext uri="{FF2B5EF4-FFF2-40B4-BE49-F238E27FC236}">
                <a16:creationId xmlns:a16="http://schemas.microsoft.com/office/drawing/2014/main" id="{11C25C3D-101C-743F-8AAD-0841D95ED8BC}"/>
              </a:ext>
            </a:extLst>
          </p:cNvPr>
          <p:cNvSpPr txBox="1"/>
          <p:nvPr/>
        </p:nvSpPr>
        <p:spPr>
          <a:xfrm>
            <a:off x="1027289" y="2325511"/>
            <a:ext cx="10068456"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solidFill>
                  <a:schemeClr val="bg1"/>
                </a:solidFill>
              </a:rPr>
              <a:t>The comprehensive suicide assessment interview (RIPSCIP) </a:t>
            </a:r>
            <a:r>
              <a:rPr lang="en-US" sz="2800" dirty="0">
                <a:solidFill>
                  <a:schemeClr val="bg1"/>
                </a:solidFill>
                <a:hlinkClick r:id="rId2"/>
              </a:rPr>
              <a:t>https://johnsommersflanagan.com/2016/02/06/r-i-p-sc-i-p-an-acronym-for-remembering-the-essential-components-of-a-suicide-assessment-interview/ </a:t>
            </a:r>
            <a:endParaRPr lang="en-US" sz="2800" dirty="0">
              <a:solidFill>
                <a:schemeClr val="bg1"/>
              </a:solidFill>
            </a:endParaRPr>
          </a:p>
          <a:p>
            <a:endParaRPr lang="en-US" sz="2800" dirty="0">
              <a:solidFill>
                <a:schemeClr val="bg1"/>
              </a:solidFill>
            </a:endParaRPr>
          </a:p>
          <a:p>
            <a:r>
              <a:rPr lang="en-US" sz="2800" dirty="0">
                <a:solidFill>
                  <a:schemeClr val="bg1"/>
                </a:solidFill>
              </a:rPr>
              <a:t>Need a PHQ-9 or C-SSRS alternative ? The ASQ Toolkit.pdf: </a:t>
            </a:r>
            <a:r>
              <a:rPr lang="en-US" sz="2800" dirty="0">
                <a:solidFill>
                  <a:schemeClr val="bg1"/>
                </a:solidFill>
                <a:hlinkClick r:id="rId3"/>
              </a:rPr>
              <a:t>https://www.nimh.nih.gov/research/research-conducted-at-nimh/asq-toolkit-materials </a:t>
            </a:r>
            <a:endParaRPr lang="en-US" sz="2800" dirty="0">
              <a:solidFill>
                <a:schemeClr val="bg1"/>
              </a:solidFill>
            </a:endParaRPr>
          </a:p>
        </p:txBody>
      </p:sp>
    </p:spTree>
    <p:extLst>
      <p:ext uri="{BB962C8B-B14F-4D97-AF65-F5344CB8AC3E}">
        <p14:creationId xmlns:p14="http://schemas.microsoft.com/office/powerpoint/2010/main" val="1065971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78D60A4-3586-4398-81C4-9EA001082832}"/>
              </a:ext>
            </a:extLst>
          </p:cNvPr>
          <p:cNvSpPr>
            <a:spLocks noGrp="1"/>
          </p:cNvSpPr>
          <p:nvPr>
            <p:ph type="title"/>
          </p:nvPr>
        </p:nvSpPr>
        <p:spPr/>
        <p:txBody>
          <a:bodyPr/>
          <a:lstStyle/>
          <a:p>
            <a:r>
              <a:rPr lang="en-US" dirty="0">
                <a:solidFill>
                  <a:schemeClr val="accent6"/>
                </a:solidFill>
              </a:rPr>
              <a:t>More Integration</a:t>
            </a:r>
          </a:p>
        </p:txBody>
      </p:sp>
      <p:sp>
        <p:nvSpPr>
          <p:cNvPr id="2" name="Content Placeholder 1">
            <a:extLst>
              <a:ext uri="{FF2B5EF4-FFF2-40B4-BE49-F238E27FC236}">
                <a16:creationId xmlns:a16="http://schemas.microsoft.com/office/drawing/2014/main" id="{78F5C9AF-34BD-4BE6-B091-15B296E31794}"/>
              </a:ext>
            </a:extLst>
          </p:cNvPr>
          <p:cNvSpPr>
            <a:spLocks noGrp="1"/>
          </p:cNvSpPr>
          <p:nvPr>
            <p:ph type="body" sz="quarter" idx="10"/>
          </p:nvPr>
        </p:nvSpPr>
        <p:spPr>
          <a:prstGeom prst="rect">
            <a:avLst/>
          </a:prstGeom>
        </p:spPr>
        <p:txBody>
          <a:bodyPr/>
          <a:lstStyle/>
          <a:p>
            <a:pPr marL="0" indent="0">
              <a:spcBef>
                <a:spcPct val="0"/>
              </a:spcBef>
            </a:pPr>
            <a:r>
              <a:rPr lang="en-US" sz="3200" dirty="0">
                <a:latin typeface="+mj-lt"/>
                <a:ea typeface="+mj-ea"/>
                <a:cs typeface="+mj-cs"/>
              </a:rPr>
              <a:t>Sample Columbia Questions</a:t>
            </a:r>
          </a:p>
          <a:p>
            <a:endParaRPr lang="en-US" sz="2400" dirty="0"/>
          </a:p>
          <a:p>
            <a:r>
              <a:rPr lang="en-US" sz="2400" dirty="0"/>
              <a:t>Have you been thinking about </a:t>
            </a:r>
            <a:r>
              <a:rPr lang="en-US" sz="2400" b="1" dirty="0">
                <a:solidFill>
                  <a:schemeClr val="accent2"/>
                </a:solidFill>
              </a:rPr>
              <a:t>how you </a:t>
            </a:r>
            <a:r>
              <a:rPr lang="en-US" sz="2400" dirty="0"/>
              <a:t>might do this?</a:t>
            </a:r>
          </a:p>
          <a:p>
            <a:r>
              <a:rPr lang="en-US" sz="2400" b="1" dirty="0">
                <a:solidFill>
                  <a:srgbClr val="0070C0"/>
                </a:solidFill>
              </a:rPr>
              <a:t>Add</a:t>
            </a:r>
            <a:r>
              <a:rPr lang="en-US" sz="2400" dirty="0"/>
              <a:t>: What thoughts do you have that make you feel like you don’t want to die? (or how to prevent this suicide from happening)</a:t>
            </a:r>
          </a:p>
          <a:p>
            <a:endParaRPr lang="en-US" dirty="0"/>
          </a:p>
        </p:txBody>
      </p:sp>
      <p:sp>
        <p:nvSpPr>
          <p:cNvPr id="8" name="Text Placeholder 7">
            <a:extLst>
              <a:ext uri="{FF2B5EF4-FFF2-40B4-BE49-F238E27FC236}">
                <a16:creationId xmlns:a16="http://schemas.microsoft.com/office/drawing/2014/main" id="{D64FA532-2DE8-4140-A050-11BDC7538CE8}"/>
              </a:ext>
            </a:extLst>
          </p:cNvPr>
          <p:cNvSpPr>
            <a:spLocks noGrp="1"/>
          </p:cNvSpPr>
          <p:nvPr>
            <p:ph type="body" sz="quarter" idx="11"/>
          </p:nvPr>
        </p:nvSpPr>
        <p:spPr>
          <a:xfrm>
            <a:off x="6248400" y="2286000"/>
            <a:ext cx="5647678" cy="4189214"/>
          </a:xfrm>
        </p:spPr>
        <p:txBody>
          <a:bodyPr/>
          <a:lstStyle/>
          <a:p>
            <a:r>
              <a:rPr lang="en-US" sz="2400" dirty="0"/>
              <a:t>Have you had these thoughts and had some </a:t>
            </a:r>
            <a:r>
              <a:rPr lang="en-US" sz="2400" b="1" dirty="0">
                <a:solidFill>
                  <a:schemeClr val="accent2"/>
                </a:solidFill>
              </a:rPr>
              <a:t>intention</a:t>
            </a:r>
            <a:r>
              <a:rPr lang="en-US" sz="2400" dirty="0"/>
              <a:t> of acting on them?</a:t>
            </a:r>
          </a:p>
          <a:p>
            <a:r>
              <a:rPr lang="en-US" sz="2400" b="1" dirty="0">
                <a:solidFill>
                  <a:srgbClr val="0070C0"/>
                </a:solidFill>
              </a:rPr>
              <a:t>Add</a:t>
            </a:r>
            <a:r>
              <a:rPr lang="en-US" sz="2400" dirty="0"/>
              <a:t>: Have you had thoughts and then decided not to act on them? What made you not act?</a:t>
            </a:r>
          </a:p>
          <a:p>
            <a:r>
              <a:rPr lang="en-US" sz="2400" dirty="0"/>
              <a:t>Have you started to work out or worked out the details of how to kill yourself? Did you </a:t>
            </a:r>
            <a:r>
              <a:rPr lang="en-US" sz="2400" b="1" dirty="0">
                <a:solidFill>
                  <a:schemeClr val="accent2"/>
                </a:solidFill>
              </a:rPr>
              <a:t>intend</a:t>
            </a:r>
            <a:r>
              <a:rPr lang="en-US" sz="2400" dirty="0">
                <a:solidFill>
                  <a:schemeClr val="accent2"/>
                </a:solidFill>
              </a:rPr>
              <a:t> </a:t>
            </a:r>
            <a:r>
              <a:rPr lang="en-US" sz="2400" dirty="0"/>
              <a:t>to carry out this </a:t>
            </a:r>
            <a:r>
              <a:rPr lang="en-US" sz="2400" b="1" dirty="0">
                <a:solidFill>
                  <a:schemeClr val="accent2"/>
                </a:solidFill>
              </a:rPr>
              <a:t>plan</a:t>
            </a:r>
            <a:r>
              <a:rPr lang="en-US" sz="2400" dirty="0"/>
              <a:t>?</a:t>
            </a:r>
          </a:p>
          <a:p>
            <a:r>
              <a:rPr lang="en-US" sz="2400" b="1" dirty="0">
                <a:solidFill>
                  <a:srgbClr val="0070C0"/>
                </a:solidFill>
              </a:rPr>
              <a:t>Add</a:t>
            </a:r>
            <a:r>
              <a:rPr lang="en-US" sz="2400" dirty="0"/>
              <a:t>: Just to be balanced, we should work out a detailed and easy to enact plan to save yourself.</a:t>
            </a:r>
          </a:p>
          <a:p>
            <a:endParaRPr lang="en-US" dirty="0"/>
          </a:p>
        </p:txBody>
      </p:sp>
      <p:sp>
        <p:nvSpPr>
          <p:cNvPr id="7" name="Date Placeholder 6">
            <a:extLst>
              <a:ext uri="{FF2B5EF4-FFF2-40B4-BE49-F238E27FC236}">
                <a16:creationId xmlns:a16="http://schemas.microsoft.com/office/drawing/2014/main" id="{4F729F44-2ACB-4A09-9A93-D85D873E7A69}"/>
              </a:ext>
            </a:extLst>
          </p:cNvPr>
          <p:cNvSpPr>
            <a:spLocks noGrp="1"/>
          </p:cNvSpPr>
          <p:nvPr>
            <p:ph type="dt" sz="half"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Nova"/>
              <a:ea typeface="+mn-ea"/>
              <a:cs typeface="+mn-cs"/>
            </a:endParaRPr>
          </a:p>
        </p:txBody>
      </p:sp>
    </p:spTree>
    <p:extLst>
      <p:ext uri="{BB962C8B-B14F-4D97-AF65-F5344CB8AC3E}">
        <p14:creationId xmlns:p14="http://schemas.microsoft.com/office/powerpoint/2010/main" val="40025831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78D60A4-3586-4398-81C4-9EA001082832}"/>
              </a:ext>
            </a:extLst>
          </p:cNvPr>
          <p:cNvSpPr>
            <a:spLocks noGrp="1"/>
          </p:cNvSpPr>
          <p:nvPr>
            <p:ph type="title"/>
          </p:nvPr>
        </p:nvSpPr>
        <p:spPr/>
        <p:txBody>
          <a:bodyPr/>
          <a:lstStyle/>
          <a:p>
            <a:r>
              <a:rPr lang="en-US" dirty="0">
                <a:solidFill>
                  <a:schemeClr val="accent6"/>
                </a:solidFill>
              </a:rPr>
              <a:t>And More Integration</a:t>
            </a:r>
          </a:p>
        </p:txBody>
      </p:sp>
      <p:sp>
        <p:nvSpPr>
          <p:cNvPr id="2" name="Content Placeholder 1">
            <a:extLst>
              <a:ext uri="{FF2B5EF4-FFF2-40B4-BE49-F238E27FC236}">
                <a16:creationId xmlns:a16="http://schemas.microsoft.com/office/drawing/2014/main" id="{78F5C9AF-34BD-4BE6-B091-15B296E31794}"/>
              </a:ext>
            </a:extLst>
          </p:cNvPr>
          <p:cNvSpPr>
            <a:spLocks noGrp="1"/>
          </p:cNvSpPr>
          <p:nvPr>
            <p:ph type="body" sz="quarter" idx="10"/>
          </p:nvPr>
        </p:nvSpPr>
        <p:spPr>
          <a:xfrm>
            <a:off x="807868" y="2321923"/>
            <a:ext cx="5097632" cy="3825952"/>
          </a:xfrm>
          <a:prstGeom prst="rect">
            <a:avLst/>
          </a:prstGeom>
        </p:spPr>
        <p:txBody>
          <a:bodyPr/>
          <a:lstStyle/>
          <a:p>
            <a:pPr marL="0" indent="0">
              <a:spcBef>
                <a:spcPct val="0"/>
              </a:spcBef>
            </a:pPr>
            <a:r>
              <a:rPr lang="en-US" sz="3200" dirty="0">
                <a:latin typeface="+mj-lt"/>
                <a:ea typeface="+mj-ea"/>
                <a:cs typeface="+mj-cs"/>
              </a:rPr>
              <a:t>Combine Two Approaches</a:t>
            </a:r>
          </a:p>
          <a:p>
            <a:endParaRPr lang="en-US" sz="2400" dirty="0"/>
          </a:p>
          <a:p>
            <a:r>
              <a:rPr lang="en-US" sz="2400" dirty="0"/>
              <a:t>Example: Use the Columbia (but delete the word “actually”</a:t>
            </a:r>
            <a:r>
              <a:rPr lang="en-US" sz="2400" dirty="0">
                <a:sym typeface="Wingdings" panose="05000000000000000000" pitchFamily="2" charset="2"/>
              </a:rPr>
              <a:t>)</a:t>
            </a:r>
            <a:endParaRPr lang="en-US" sz="2400" dirty="0"/>
          </a:p>
          <a:p>
            <a:endParaRPr lang="en-US" dirty="0"/>
          </a:p>
        </p:txBody>
      </p:sp>
      <p:sp>
        <p:nvSpPr>
          <p:cNvPr id="8" name="Text Placeholder 7">
            <a:extLst>
              <a:ext uri="{FF2B5EF4-FFF2-40B4-BE49-F238E27FC236}">
                <a16:creationId xmlns:a16="http://schemas.microsoft.com/office/drawing/2014/main" id="{D64FA532-2DE8-4140-A050-11BDC7538CE8}"/>
              </a:ext>
            </a:extLst>
          </p:cNvPr>
          <p:cNvSpPr>
            <a:spLocks noGrp="1"/>
          </p:cNvSpPr>
          <p:nvPr>
            <p:ph type="body" sz="quarter" idx="11"/>
          </p:nvPr>
        </p:nvSpPr>
        <p:spPr>
          <a:xfrm>
            <a:off x="6248400" y="2286000"/>
            <a:ext cx="5647678" cy="4189214"/>
          </a:xfrm>
        </p:spPr>
        <p:txBody>
          <a:bodyPr/>
          <a:lstStyle/>
          <a:p>
            <a:r>
              <a:rPr lang="en-US" sz="2400" b="1" dirty="0"/>
              <a:t>Add the Mood Scaling with a Suicide Floor </a:t>
            </a:r>
            <a:r>
              <a:rPr lang="en-US" sz="2400" dirty="0"/>
              <a:t>to start generating ideas for treatment</a:t>
            </a:r>
          </a:p>
          <a:p>
            <a:endParaRPr lang="en-US" dirty="0"/>
          </a:p>
        </p:txBody>
      </p:sp>
      <p:sp>
        <p:nvSpPr>
          <p:cNvPr id="7" name="Date Placeholder 6">
            <a:extLst>
              <a:ext uri="{FF2B5EF4-FFF2-40B4-BE49-F238E27FC236}">
                <a16:creationId xmlns:a16="http://schemas.microsoft.com/office/drawing/2014/main" id="{4F729F44-2ACB-4A09-9A93-D85D873E7A69}"/>
              </a:ext>
            </a:extLst>
          </p:cNvPr>
          <p:cNvSpPr>
            <a:spLocks noGrp="1"/>
          </p:cNvSpPr>
          <p:nvPr>
            <p:ph type="dt" sz="half"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Nova"/>
              <a:ea typeface="+mn-ea"/>
              <a:cs typeface="+mn-cs"/>
            </a:endParaRPr>
          </a:p>
        </p:txBody>
      </p:sp>
    </p:spTree>
    <p:extLst>
      <p:ext uri="{BB962C8B-B14F-4D97-AF65-F5344CB8AC3E}">
        <p14:creationId xmlns:p14="http://schemas.microsoft.com/office/powerpoint/2010/main" val="3443609357"/>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Custom 3">
      <a:dk1>
        <a:sysClr val="windowText" lastClr="000000"/>
      </a:dk1>
      <a:lt1>
        <a:sysClr val="window" lastClr="FFFFFF"/>
      </a:lt1>
      <a:dk2>
        <a:srgbClr val="4E3B30"/>
      </a:dk2>
      <a:lt2>
        <a:srgbClr val="FBEEC9"/>
      </a:lt2>
      <a:accent1>
        <a:srgbClr val="F2EAE1"/>
      </a:accent1>
      <a:accent2>
        <a:srgbClr val="AD1F1F"/>
      </a:accent2>
      <a:accent3>
        <a:srgbClr val="B58B80"/>
      </a:accent3>
      <a:accent4>
        <a:srgbClr val="C3986D"/>
      </a:accent4>
      <a:accent5>
        <a:srgbClr val="A19574"/>
      </a:accent5>
      <a:accent6>
        <a:srgbClr val="C17529"/>
      </a:accent6>
      <a:hlink>
        <a:srgbClr val="AD1F1F"/>
      </a:hlink>
      <a:folHlink>
        <a:srgbClr val="811717"/>
      </a:folHlink>
    </a:clrScheme>
    <a:fontScheme name="Custom 35">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A_Win32_MW_JS_SL_v2.potx" id="{F3EA0D10-81D8-413D-A4CA-F5D1D5CC8037}" vid="{9BA86A48-81B4-441C-9F07-EEAF91A8FC3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D975AF8-B1C6-436B-A274-2C3ADC7798ED}">
  <ds:schemaRefs>
    <ds:schemaRef ds:uri="16c05727-aa75-4e4a-9b5f-8a80a1165891"/>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24273A0-A4DF-47AA-BF1F-8758123399CE}">
  <ds:schemaRefs>
    <ds:schemaRef ds:uri="71af3243-3dd4-4a8d-8c0d-dd76da1f02a5"/>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182F651C-E5DA-470F-A6A6-D70E9A5EBFB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2301</TotalTime>
  <Words>1843</Words>
  <Application>Microsoft Office PowerPoint</Application>
  <PresentationFormat>Widescreen</PresentationFormat>
  <Paragraphs>177</Paragraphs>
  <Slides>31</Slides>
  <Notes>7</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31</vt:i4>
      </vt:variant>
    </vt:vector>
  </HeadingPairs>
  <TitlesOfParts>
    <vt:vector size="44" baseType="lpstr">
      <vt:lpstr>Arial</vt:lpstr>
      <vt:lpstr>Arial Nova</vt:lpstr>
      <vt:lpstr>Calibri</vt:lpstr>
      <vt:lpstr>Calibri Light</vt:lpstr>
      <vt:lpstr>Century Gothic</vt:lpstr>
      <vt:lpstr>Courier New</vt:lpstr>
      <vt:lpstr>Segoe UI</vt:lpstr>
      <vt:lpstr>Verdana</vt:lpstr>
      <vt:lpstr>Wingdings</vt:lpstr>
      <vt:lpstr>Wingdings 3</vt:lpstr>
      <vt:lpstr>Theme1</vt:lpstr>
      <vt:lpstr>Office Theme</vt:lpstr>
      <vt:lpstr>Ion</vt:lpstr>
      <vt:lpstr>Integrating Strengths-Based and Traditional (Medical Model) Suicide Assessment         Presented on behalf of the Professional  Counseling Association of Montana – 12/4/24  </vt:lpstr>
      <vt:lpstr>Preparation</vt:lpstr>
      <vt:lpstr>Learning Objectives</vt:lpstr>
      <vt:lpstr>Learning Process</vt:lpstr>
      <vt:lpstr>Why a Strengths-Based Approach?</vt:lpstr>
      <vt:lpstr>Inside the Box The Traditional Medical Model</vt:lpstr>
      <vt:lpstr>Basic Principles – Positivistic Philosophy</vt:lpstr>
      <vt:lpstr>Example: The PHQ-9</vt:lpstr>
      <vt:lpstr>The Columbia (C-SSRS)</vt:lpstr>
      <vt:lpstr>Example: C-SSRS</vt:lpstr>
      <vt:lpstr>Outside the Box Strengths and Suicide</vt:lpstr>
      <vt:lpstr>Strengths-Based Principles – I </vt:lpstr>
      <vt:lpstr>Strengths-Based Principles – 2 </vt:lpstr>
      <vt:lpstr>Strengths-Based Principles – 3</vt:lpstr>
      <vt:lpstr>Strengths-Based Principles – 4</vt:lpstr>
      <vt:lpstr>Strengths-Based Principles – 5</vt:lpstr>
      <vt:lpstr>Strengths-Based Principles – 6</vt:lpstr>
      <vt:lpstr>Strengths-Based Principles – 7</vt:lpstr>
      <vt:lpstr>Medical Model vs. Strengths-Based An Overview</vt:lpstr>
      <vt:lpstr>Strengths-Based</vt:lpstr>
      <vt:lpstr>#1</vt:lpstr>
      <vt:lpstr>#1</vt:lpstr>
      <vt:lpstr>#2</vt:lpstr>
      <vt:lpstr>#3</vt:lpstr>
      <vt:lpstr>#3</vt:lpstr>
      <vt:lpstr>#4</vt:lpstr>
      <vt:lpstr>#4</vt:lpstr>
      <vt:lpstr>Integration – The Minimal</vt:lpstr>
      <vt:lpstr>Additional Assessment Information</vt:lpstr>
      <vt:lpstr>More Integration</vt:lpstr>
      <vt:lpstr>And More Integration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Strengths-Based Approach to Suicide Assessment and Treatment with Culturally Oppressed Groups  Presented on behalf of WVU – December 8, 2023</dc:title>
  <dc:creator>Jeanice Robins</dc:creator>
  <cp:lastModifiedBy>Sommers-Flanagan, John</cp:lastModifiedBy>
  <cp:revision>181</cp:revision>
  <dcterms:created xsi:type="dcterms:W3CDTF">2023-12-07T16:54:21Z</dcterms:created>
  <dcterms:modified xsi:type="dcterms:W3CDTF">2024-12-04T04:39:20Z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