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  <p:sldMasterId id="2147483797" r:id="rId2"/>
    <p:sldMasterId id="2147483809" r:id="rId3"/>
    <p:sldMasterId id="2147483829" r:id="rId4"/>
  </p:sldMasterIdLst>
  <p:notesMasterIdLst>
    <p:notesMasterId r:id="rId14"/>
  </p:notesMasterIdLst>
  <p:sldIdLst>
    <p:sldId id="256" r:id="rId5"/>
    <p:sldId id="323" r:id="rId6"/>
    <p:sldId id="327" r:id="rId7"/>
    <p:sldId id="474" r:id="rId8"/>
    <p:sldId id="438" r:id="rId9"/>
    <p:sldId id="436" r:id="rId10"/>
    <p:sldId id="481" r:id="rId11"/>
    <p:sldId id="482" r:id="rId12"/>
    <p:sldId id="33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FF3300"/>
    <a:srgbClr val="FF9900"/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9" autoAdjust="0"/>
    <p:restoredTop sz="77778" autoAdjust="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52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58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887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6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98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61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86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5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56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7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39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1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7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4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95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0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0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7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33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13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8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3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4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5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31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18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51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33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1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49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1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551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07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47B699-08C0-4851-8BAE-384C14E4E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4917A2-B37A-4655-9D10-50C6FD698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EE5317-4FED-4CB5-85EE-6DAD46C2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22C5EA6D-CE5E-44F2-95E5-1E87F504AD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539750"/>
            <a:ext cx="6670675" cy="57594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182592718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0C1D561-971B-43DB-A5A7-63A887A0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4426782" cy="1331637"/>
          </a:xfrm>
        </p:spPr>
        <p:txBody>
          <a:bodyPr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ACFD68-412E-48B4-B9EB-FEDC20A81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339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0731E0-58E0-4382-ADA7-A9C6DE2E7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759076"/>
            <a:ext cx="4460874" cy="300989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D67752-1F0B-4C84-BBA7-A57E2793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33A0-8E66-4ABA-9E27-744642AA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6A17A7B9-79E8-403B-A59F-FC5E1C503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12013" y="539750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2DFBA6D-4E5F-452E-AB45-0AE0600C5F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12014" y="3563687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8E05746-2784-43CF-84F7-0175BD65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851CC3-3ED8-49E8-B8AC-6D79B036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860283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313680"/>
      </p:ext>
    </p:extLst>
  </p:cSld>
  <p:clrMapOvr>
    <a:masterClrMapping/>
  </p:clrMapOvr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1" y="1089025"/>
            <a:ext cx="6118224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Subtitle 7">
            <a:extLst>
              <a:ext uri="{FF2B5EF4-FFF2-40B4-BE49-F238E27FC236}">
                <a16:creationId xmlns:a16="http://schemas.microsoft.com/office/drawing/2014/main" id="{33C29AD8-5547-4B1E-8E14-63A01F6B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48000"/>
            <a:ext cx="5016500" cy="1520975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3035186"/>
            <a:ext cx="1481845" cy="787628"/>
            <a:chOff x="4987925" y="2840038"/>
            <a:chExt cx="2216150" cy="11779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301349937"/>
      </p:ext>
    </p:extLst>
  </p:cSld>
  <p:clrMapOvr>
    <a:masterClrMapping/>
  </p:clrMapOvr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C57E2F-CF72-48C4-856E-92187475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4553B0-7C73-46E8-9FC4-383280D1C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44832F9-70D2-44CF-ABB6-82AEA0F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54CB3D-A29B-4523-A51B-9BBDA54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88D83C5-3820-4BD6-AFF4-7430609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7F15-FEA9-40D4-BDB0-13A77FECA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4550" y="2319338"/>
            <a:ext cx="10502900" cy="3717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147800552"/>
      </p:ext>
    </p:extLst>
  </p:cSld>
  <p:clrMapOvr>
    <a:masterClrMapping/>
  </p:clrMapOvr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1404-6040-436F-A4F1-5A505FA30E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2650" y="2441575"/>
            <a:ext cx="10426700" cy="347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ABF0D4-6E3E-4B6A-9402-0B1819B2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B4820-09C0-4A6A-9DEF-D377D04A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5B58DA2-1433-4624-A301-D9496CB2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8E4701-5991-4858-AE71-47400E6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430A52-01FF-4B61-8B7A-C60A8D06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303022"/>
      </p:ext>
    </p:extLst>
  </p:cSld>
  <p:clrMapOvr>
    <a:masterClrMapping/>
  </p:clrMapOvr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8FC32C6-4CA8-4D0A-96AC-76733C2BC7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7" y="542924"/>
            <a:ext cx="11109663" cy="5772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6D5E1-C594-4160-9367-2B471F6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0" y="552841"/>
            <a:ext cx="11109663" cy="3560127"/>
          </a:xfrm>
          <a:gradFill flip="none" rotWithShape="0">
            <a:gsLst>
              <a:gs pos="0">
                <a:schemeClr val="bg1">
                  <a:alpha val="57000"/>
                </a:schemeClr>
              </a:gs>
              <a:gs pos="8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1554480" rIns="1554480" bIns="914400" anchor="b"/>
          <a:lstStyle>
            <a:lvl1pPr algn="ctr">
              <a:lnSpc>
                <a:spcPct val="125000"/>
              </a:lnSpc>
              <a:spcBef>
                <a:spcPts val="1000"/>
              </a:spcBef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C87561D-53CF-4295-8BCE-C9ACAA1D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63" y="4113212"/>
            <a:ext cx="11109999" cy="2201863"/>
          </a:xfrm>
          <a:gradFill flip="none" rotWithShape="0">
            <a:gsLst>
              <a:gs pos="0">
                <a:schemeClr val="bg1">
                  <a:alpha val="55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0" indent="0" algn="ctr">
              <a:buNone/>
              <a:defRPr i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Date Placeholder 47">
            <a:extLst>
              <a:ext uri="{FF2B5EF4-FFF2-40B4-BE49-F238E27FC236}">
                <a16:creationId xmlns:a16="http://schemas.microsoft.com/office/drawing/2014/main" id="{A3B22F32-6863-413E-917C-18EA0DFB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8">
            <a:extLst>
              <a:ext uri="{FF2B5EF4-FFF2-40B4-BE49-F238E27FC236}">
                <a16:creationId xmlns:a16="http://schemas.microsoft.com/office/drawing/2014/main" id="{C1CD5745-E602-4F82-9381-B24C8EF2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49">
            <a:extLst>
              <a:ext uri="{FF2B5EF4-FFF2-40B4-BE49-F238E27FC236}">
                <a16:creationId xmlns:a16="http://schemas.microsoft.com/office/drawing/2014/main" id="{D8E278D8-BE28-49BF-B9CA-C6791780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850673"/>
      </p:ext>
    </p:extLst>
  </p:cSld>
  <p:clrMapOvr>
    <a:masterClrMapping/>
  </p:clrMapOvr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890-F3B6-4230-8A2F-DD9E9465AD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9625" y="2561936"/>
            <a:ext cx="10563225" cy="365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865012128"/>
      </p:ext>
    </p:extLst>
  </p:cSld>
  <p:clrMapOvr>
    <a:masterClrMapping/>
  </p:clrMapOvr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90B97C32-7372-4D9A-A0A0-6F2241F038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311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0378C377-A361-48E0-AEBC-9F12D9AD16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85564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7408FAD3-D2B3-44C7-9776-1AEE177A56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67111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3">
            <a:extLst>
              <a:ext uri="{FF2B5EF4-FFF2-40B4-BE49-F238E27FC236}">
                <a16:creationId xmlns:a16="http://schemas.microsoft.com/office/drawing/2014/main" id="{95B69376-075E-4ADD-8951-7AA803ED9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67360" y="3088342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4D140088-7437-40A4-915A-8C6A04006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28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D16C6DA5-6E20-4278-987D-7F06BECD0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428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81403DA3-24AD-4F2C-9B04-E13D2EF5EC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6732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8071940-D84B-48FC-9C49-9EB10C4446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6732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869EEDF-B38E-4B02-A836-582FA3E2A5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8279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A1B45D02-512E-4317-A61D-1639AD95AD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68279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E1377BD2-8341-4854-881E-303D741C52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82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Picture Placeholder 23">
            <a:extLst>
              <a:ext uri="{FF2B5EF4-FFF2-40B4-BE49-F238E27FC236}">
                <a16:creationId xmlns:a16="http://schemas.microsoft.com/office/drawing/2014/main" id="{39ECBC97-0523-42EE-A0F9-81A4E7F314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34865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CD13DCF-6BA5-4241-95C2-32CB56BE23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4982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1D9D9-A449-4928-BBE2-05CF4449893F}"/>
              </a:ext>
            </a:extLst>
          </p:cNvPr>
          <p:cNvSpPr/>
          <p:nvPr userDrawn="1"/>
        </p:nvSpPr>
        <p:spPr>
          <a:xfrm>
            <a:off x="1080703" y="5799397"/>
            <a:ext cx="1506521" cy="26512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502C5E1A-5CD2-42BD-8EAB-BB309DC5EE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8528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6383F6A4-E7F2-4684-B438-F6D0FBCEA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8528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57262160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A929-3212-4520-8030-2AD44A0AAA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63" y="2438400"/>
            <a:ext cx="1085215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73B8BD-0598-4710-9900-CFD86826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0E68B-56A3-4BC6-8CCD-6708C87D0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DF9CC0-EB78-4426-B0D6-62268D2F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0167B9-B6A1-4C18-A11C-5E41BDB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8D2EB3-722B-4A95-8F0C-E4BBA5E5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132956"/>
      </p:ext>
    </p:extLst>
  </p:cSld>
  <p:clrMapOvr>
    <a:masterClrMapping/>
  </p:clrMapOvr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11FC24B6-E967-42A6-8F96-DBB1BFE19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4793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227584E0-1796-45AE-A691-1918676D9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4443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7E3698B-A426-409C-94D0-F06ECD410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649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D2F2C5F3-51E6-4531-9805-221591315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9465D8-1640-4D12-B086-59416AFCB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E7BE05B2-64AC-4F56-A098-D3A324E9D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FB6CFD5-710B-4FF7-B75B-0174B9B7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6A28EB2-7446-4114-8BD6-4CB90B849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3183193"/>
      </p:ext>
    </p:extLst>
  </p:cSld>
  <p:clrMapOvr>
    <a:masterClrMapping/>
  </p:clrMapOvr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A6CE13-49E5-47C2-B720-1F236BBB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A75683-8D5A-4D7B-AA95-90826766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014AA73-5311-4055-A626-89D8E23FF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29F4BD4-95C1-49C1-8ADF-A14CD56758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92C6830C-1F44-4F12-B457-A08A9A6E53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53829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631066C0-5869-41D5-A6B8-519CA72AC0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A05C520D-F031-4A59-B3AB-15CD169C1B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5931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18F424D-F90F-4352-B45D-8E23B4BA14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651053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F1492E-55F0-4EDA-9C49-A4A834F4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8D135F-F70E-4CF5-8CAB-4B58BA02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1F2E7-88D6-4A13-81A3-A31E4E8D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548AA1-D42E-4FED-9B69-F476E2648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8C03BD57-8867-4998-B3F3-82125EA37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F4847DD-9F53-4840-86F2-4ADCD66C1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81FA255-D3EB-4D06-BDCA-3627242D6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6344878"/>
      </p:ext>
    </p:extLst>
  </p:cSld>
  <p:clrMapOvr>
    <a:masterClrMapping/>
  </p:clrMapOvr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 anchor="ctr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552" y="540000"/>
            <a:ext cx="6107460" cy="2303213"/>
          </a:xfrm>
        </p:spPr>
        <p:txBody>
          <a:bodyPr anchor="ctr">
            <a:norm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3428999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49B51FEE-9706-46CF-8CEF-5E1F009FFF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4011613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C2EE5695-74F8-4071-8805-A537486F22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84863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426DBDB7-E494-4BDA-BD74-10D41918C0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8887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Picture Placeholder 18">
            <a:extLst>
              <a:ext uri="{FF2B5EF4-FFF2-40B4-BE49-F238E27FC236}">
                <a16:creationId xmlns:a16="http://schemas.microsoft.com/office/drawing/2014/main" id="{110C3059-EF0D-4175-A421-E59E738E9A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72912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837064"/>
      </p:ext>
    </p:extLst>
  </p:cSld>
  <p:clrMapOvr>
    <a:masterClrMapping/>
  </p:clrMapOvr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0326" y="1089025"/>
            <a:ext cx="4451349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326" y="4248000"/>
            <a:ext cx="4451349" cy="152097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endParaRPr lang="en-US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2A95A91B-7863-4D63-9D9B-EB1E440C1D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53975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2" name="Picture Placeholder 28">
            <a:extLst>
              <a:ext uri="{FF2B5EF4-FFF2-40B4-BE49-F238E27FC236}">
                <a16:creationId xmlns:a16="http://schemas.microsoft.com/office/drawing/2014/main" id="{AC55B2B7-A24A-4F78-B673-918F440A1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3400" y="54000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F2472D78-AA98-4F36-B6D6-73FDDFED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89A6CF9-7AEC-41F9-B68D-D7919EE0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01CF4E0-7641-49C6-B4CE-2753443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29461205"/>
      </p:ext>
    </p:extLst>
  </p:cSld>
  <p:clrMapOvr>
    <a:masterClrMapping/>
  </p:clrMapOvr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69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7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0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98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ontanahappinessproject.com/" TargetMode="External"/><Relationship Id="rId5" Type="http://schemas.openxmlformats.org/officeDocument/2006/relationships/hyperlink" Target="https://johnsommersflanagan.com/" TargetMode="External"/><Relationship Id="rId4" Type="http://schemas.openxmlformats.org/officeDocument/2006/relationships/hyperlink" Target="mailto:john.sf@mso.umt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D8738-BC79-C910-D4CE-AD5F9C712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9" r="891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251" y="177553"/>
            <a:ext cx="4154749" cy="29248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dirty="0">
                <a:latin typeface="Lucida Handwriting" panose="03010101010101010101" pitchFamily="66" charset="0"/>
              </a:rPr>
              <a:t>Let’s Pursue Eudaimonia . . . Together 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endParaRPr lang="en-US" sz="1900" dirty="0">
              <a:latin typeface="Lucida Handwriting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96" y="3102429"/>
            <a:ext cx="5326603" cy="375556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University of Montana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john.sf@mso.umt.edu</a:t>
            </a: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https://johnsommersflanagan.com/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82AA97-AC14-4D95-9513-4898C27C5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8364" y="4517570"/>
            <a:ext cx="2142083" cy="213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5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But First: </a:t>
            </a:r>
            <a:r>
              <a:rPr lang="en-US" dirty="0">
                <a:solidFill>
                  <a:srgbClr val="00B0F0"/>
                </a:solidFill>
              </a:rPr>
              <a:t>What is the Pursuit of Happiness?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685805"/>
            <a:ext cx="5322844" cy="5534019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Aristotle and Happiness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an emotion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material wealth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political achievement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so much an outcome, but a process of fulfilling one’s virtuous potentials in the context of community</a:t>
            </a:r>
          </a:p>
          <a:p>
            <a:pPr lvl="1"/>
            <a:endParaRPr lang="en-US" sz="3200" dirty="0">
              <a:solidFill>
                <a:srgbClr val="FFFF00"/>
              </a:solidFill>
            </a:endParaRP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And NOT these SELF-focused messages . . . 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65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8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49" y="1641752"/>
            <a:ext cx="4794152" cy="1323439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Best Definition?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794152" cy="3019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Aristotle’s idea – That place where the flowering of your greatest (and unique) virtues, gifts, skills, and talents intersect (over time) with the needs of the world [aka community].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28122-778D-47C8-B593-CEDBE6613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8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575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Autofit/>
          </a:bodyPr>
          <a:lstStyle/>
          <a:p>
            <a:r>
              <a:rPr lang="en-US" sz="4000" b="1" dirty="0">
                <a:latin typeface="+mn-lt"/>
              </a:rPr>
              <a:t>The Best Definition and You?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7282B-0E27-40E3-ADBD-0FC33F7BF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30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918927" cy="3559634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How do you match your gifts with the needs of your friends, family, communities, and the world?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JSF – Biking story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88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5ED3100-3941-4F9A-9FAB-4A7A9B4A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!!Rectangle">
            <a:extLst>
              <a:ext uri="{FF2B5EF4-FFF2-40B4-BE49-F238E27FC236}">
                <a16:creationId xmlns:a16="http://schemas.microsoft.com/office/drawing/2014/main" id="{8CBEFB3C-8BDC-4A1B-94A5-A6A24CBB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Glasses on top of a book">
            <a:extLst>
              <a:ext uri="{FF2B5EF4-FFF2-40B4-BE49-F238E27FC236}">
                <a16:creationId xmlns:a16="http://schemas.microsoft.com/office/drawing/2014/main" id="{CA296B26-0161-D5A2-38CD-CEE7FF4F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3324" b="1770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B06C1F-2A3E-49B0-B520-4B394F37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8" y="381935"/>
            <a:ext cx="6050931" cy="2344840"/>
          </a:xfrm>
        </p:spPr>
        <p:txBody>
          <a:bodyPr anchor="b">
            <a:normAutofit fontScale="90000"/>
          </a:bodyPr>
          <a:lstStyle/>
          <a:p>
            <a:r>
              <a:rPr lang="en-US" sz="6800" b="1" dirty="0"/>
              <a:t>Reflection Activity</a:t>
            </a:r>
            <a:br>
              <a:rPr lang="en-US" sz="6800" dirty="0">
                <a:solidFill>
                  <a:srgbClr val="FFFFFF"/>
                </a:solidFill>
              </a:rPr>
            </a:br>
            <a:endParaRPr lang="en-US" sz="6800" dirty="0">
              <a:solidFill>
                <a:srgbClr val="FFFF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  <a:solidFill>
            <a:srgbClr val="FFFFFF"/>
          </a:solidFill>
        </p:grpSpPr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716DCB-8079-4EE7-ACE2-DD92D85A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27" y="2634343"/>
            <a:ext cx="8754577" cy="42147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000" b="1" dirty="0"/>
              <a:t>In your mind: </a:t>
            </a:r>
            <a:endParaRPr lang="en-US" sz="4000" b="1" dirty="0">
              <a:cs typeface="Calibri"/>
            </a:endParaRPr>
          </a:p>
          <a:p>
            <a:r>
              <a:rPr lang="en-US" sz="3200" b="1" dirty="0"/>
              <a:t>Think of a nice story of the manifestation of your unique strengths (gifts, skills, talents, virtues) coming out in your work or teaching or research or . . .</a:t>
            </a:r>
          </a:p>
          <a:p>
            <a:r>
              <a:rPr lang="en-US" sz="3200" b="1" dirty="0">
                <a:cs typeface="Calibri"/>
              </a:rPr>
              <a:t>This can feel awkward . . . but, let’s swap stories for 5 minutes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85168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95" y="468086"/>
            <a:ext cx="10784562" cy="1592446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One Personal Eudaimonia Skill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" y="2148397"/>
            <a:ext cx="4633645" cy="4513660"/>
          </a:xfrm>
        </p:spPr>
        <p:txBody>
          <a:bodyPr>
            <a:normAutofit/>
          </a:bodyPr>
          <a:lstStyle/>
          <a:p>
            <a:r>
              <a:rPr lang="en-US" sz="3600" dirty="0"/>
              <a:t>Three </a:t>
            </a:r>
            <a:r>
              <a:rPr lang="en-US" sz="3600" b="1" dirty="0">
                <a:solidFill>
                  <a:srgbClr val="FFC000"/>
                </a:solidFill>
              </a:rPr>
              <a:t>Good* Things</a:t>
            </a:r>
          </a:p>
          <a:p>
            <a:endParaRPr lang="en-US" sz="3600" dirty="0">
              <a:solidFill>
                <a:srgbClr val="FFC000"/>
              </a:solidFill>
            </a:endParaRPr>
          </a:p>
          <a:p>
            <a:r>
              <a:rPr lang="en-US" sz="3600" dirty="0"/>
              <a:t>Survey on </a:t>
            </a:r>
            <a:r>
              <a:rPr lang="en-US" sz="3600" dirty="0">
                <a:solidFill>
                  <a:srgbClr val="FFC000"/>
                </a:solidFill>
              </a:rPr>
              <a:t>sleep</a:t>
            </a:r>
          </a:p>
          <a:p>
            <a:endParaRPr lang="en-US" sz="3600" dirty="0"/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C000"/>
                </a:solidFill>
              </a:rPr>
              <a:t>all-natural</a:t>
            </a:r>
            <a:r>
              <a:rPr lang="en-US" sz="3600" dirty="0"/>
              <a:t>, but not helpful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7B529-A263-4FAF-B1F7-22E753F2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39" y="1895629"/>
            <a:ext cx="6880261" cy="49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27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</a:t>
            </a:r>
            <a:r>
              <a:rPr lang="en-US" sz="2800" b="1" dirty="0">
                <a:solidFill>
                  <a:schemeClr val="accent2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>
                <a:solidFill>
                  <a:schemeClr val="accent2"/>
                </a:solidFill>
              </a:rPr>
              <a:t>Volunteer</a:t>
            </a:r>
            <a:r>
              <a:rPr lang="en-US" sz="28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624" y="718457"/>
            <a:ext cx="7340388" cy="859972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Bonus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343" y="2286001"/>
            <a:ext cx="7815943" cy="4485330"/>
          </a:xfrm>
        </p:spPr>
        <p:txBody>
          <a:bodyPr>
            <a:norm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Unhappiness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happens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Emotions, work, and relationships are difficult and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stressful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Positive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distractions</a:t>
            </a:r>
          </a:p>
          <a:p>
            <a:pPr marL="1462950" lvl="2" indent="-285750" defTabSz="45720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places, </a:t>
            </a: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people, etc.,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boost your mood?</a:t>
            </a:r>
          </a:p>
          <a:p>
            <a:pPr marL="742950" lvl="1" indent="-285750" defTabSz="45720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defRPr/>
            </a:pPr>
            <a:r>
              <a:rPr lang="en-US" altLang="en-US" sz="2800" b="1" i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 together now</a:t>
            </a:r>
            <a:r>
              <a:rPr lang="en-US" altLang="en-US" sz="280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en-US" altLang="en-US" sz="280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30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30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76C209E-C916-4CC7-96D9-4B8DAE4DB6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3020361069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6842</TotalTime>
  <Words>346</Words>
  <Application>Microsoft Office PowerPoint</Application>
  <PresentationFormat>Widescreen</PresentationFormat>
  <Paragraphs>57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Arial</vt:lpstr>
      <vt:lpstr>Avenir Next LT Pro Light</vt:lpstr>
      <vt:lpstr>Calibri</vt:lpstr>
      <vt:lpstr>Calibri Light</vt:lpstr>
      <vt:lpstr>Century Gothic</vt:lpstr>
      <vt:lpstr>Gill Sans MT</vt:lpstr>
      <vt:lpstr>Lucida Handwriting</vt:lpstr>
      <vt:lpstr>Rockwell Nova Light</vt:lpstr>
      <vt:lpstr>Wingdings</vt:lpstr>
      <vt:lpstr>Wingdings 3</vt:lpstr>
      <vt:lpstr>Gallery</vt:lpstr>
      <vt:lpstr>Office Theme</vt:lpstr>
      <vt:lpstr>Ion</vt:lpstr>
      <vt:lpstr>LeafVTI</vt:lpstr>
      <vt:lpstr>Let’s Pursue Eudaimonia . . . Together  </vt:lpstr>
      <vt:lpstr>But First: What is the Pursuit of Happiness?</vt:lpstr>
      <vt:lpstr>PowerPoint Presentation</vt:lpstr>
      <vt:lpstr>The Best Definition?</vt:lpstr>
      <vt:lpstr>The Best Definition and You?</vt:lpstr>
      <vt:lpstr>Reflection Activity </vt:lpstr>
      <vt:lpstr>One Personal Eudaimonia Skill</vt:lpstr>
      <vt:lpstr>Three Good Things</vt:lpstr>
      <vt:lpstr>The Bonus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215</cp:revision>
  <dcterms:created xsi:type="dcterms:W3CDTF">2020-07-24T22:22:05Z</dcterms:created>
  <dcterms:modified xsi:type="dcterms:W3CDTF">2024-10-06T21:59:40Z</dcterms:modified>
</cp:coreProperties>
</file>