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3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5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6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7" r:id="rId1"/>
    <p:sldMasterId id="2147483809" r:id="rId2"/>
    <p:sldMasterId id="2147483841" r:id="rId3"/>
    <p:sldMasterId id="2147483860" r:id="rId4"/>
    <p:sldMasterId id="2147483876" r:id="rId5"/>
    <p:sldMasterId id="2147483895" r:id="rId6"/>
    <p:sldMasterId id="2147483908" r:id="rId7"/>
  </p:sldMasterIdLst>
  <p:notesMasterIdLst>
    <p:notesMasterId r:id="rId28"/>
  </p:notesMasterIdLst>
  <p:sldIdLst>
    <p:sldId id="256" r:id="rId8"/>
    <p:sldId id="677" r:id="rId9"/>
    <p:sldId id="448" r:id="rId10"/>
    <p:sldId id="506" r:id="rId11"/>
    <p:sldId id="511" r:id="rId12"/>
    <p:sldId id="678" r:id="rId13"/>
    <p:sldId id="368" r:id="rId14"/>
    <p:sldId id="369" r:id="rId15"/>
    <p:sldId id="481" r:id="rId16"/>
    <p:sldId id="482" r:id="rId17"/>
    <p:sldId id="515" r:id="rId18"/>
    <p:sldId id="402" r:id="rId19"/>
    <p:sldId id="512" r:id="rId20"/>
    <p:sldId id="382" r:id="rId21"/>
    <p:sldId id="513" r:id="rId22"/>
    <p:sldId id="672" r:id="rId23"/>
    <p:sldId id="673" r:id="rId24"/>
    <p:sldId id="508" r:id="rId25"/>
    <p:sldId id="270" r:id="rId26"/>
    <p:sldId id="490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339933"/>
    <a:srgbClr val="FF3300"/>
    <a:srgbClr val="3333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67" autoAdjust="0"/>
    <p:restoredTop sz="77770" autoAdjust="0"/>
  </p:normalViewPr>
  <p:slideViewPr>
    <p:cSldViewPr snapToGrid="0">
      <p:cViewPr varScale="1">
        <p:scale>
          <a:sx n="59" d="100"/>
          <a:sy n="59" d="100"/>
        </p:scale>
        <p:origin x="8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D1594D-0236-438B-B720-887E91A4BB59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C64D3CC7-D655-4D9D-8101-F18F6444DB27}">
      <dgm:prSet/>
      <dgm:spPr/>
      <dgm:t>
        <a:bodyPr/>
        <a:lstStyle/>
        <a:p>
          <a:r>
            <a:rPr lang="en-US" dirty="0"/>
            <a:t>Step One: Honor the emotion – </a:t>
          </a:r>
          <a:r>
            <a:rPr lang="en-US" dirty="0">
              <a:solidFill>
                <a:srgbClr val="FFFF00"/>
              </a:solidFill>
            </a:rPr>
            <a:t>we do this for as long as needed</a:t>
          </a:r>
        </a:p>
      </dgm:t>
    </dgm:pt>
    <dgm:pt modelId="{C8D9DD11-6EC0-45FD-AAE8-F7DDC665F38D}" type="parTrans" cxnId="{94EE5C6D-DCE3-4F05-BCDF-B329FEDDF704}">
      <dgm:prSet/>
      <dgm:spPr/>
      <dgm:t>
        <a:bodyPr/>
        <a:lstStyle/>
        <a:p>
          <a:endParaRPr lang="en-US"/>
        </a:p>
      </dgm:t>
    </dgm:pt>
    <dgm:pt modelId="{1A515DF2-7298-43A4-8965-6E601D238324}" type="sibTrans" cxnId="{94EE5C6D-DCE3-4F05-BCDF-B329FEDDF704}">
      <dgm:prSet/>
      <dgm:spPr/>
      <dgm:t>
        <a:bodyPr/>
        <a:lstStyle/>
        <a:p>
          <a:endParaRPr lang="en-US"/>
        </a:p>
      </dgm:t>
    </dgm:pt>
    <dgm:pt modelId="{FBE6C7F7-EDBA-4148-8009-35076B6EDF07}">
      <dgm:prSet/>
      <dgm:spPr/>
      <dgm:t>
        <a:bodyPr/>
        <a:lstStyle/>
        <a:p>
          <a:r>
            <a:rPr lang="en-US" dirty="0">
              <a:solidFill>
                <a:srgbClr val="FFFF00"/>
              </a:solidFill>
            </a:rPr>
            <a:t>Step Two: Think a new thought or . . . </a:t>
          </a:r>
          <a:r>
            <a:rPr lang="en-US" dirty="0">
              <a:solidFill>
                <a:schemeClr val="bg1"/>
              </a:solidFill>
            </a:rPr>
            <a:t>(individualized, when ready)</a:t>
          </a:r>
        </a:p>
      </dgm:t>
    </dgm:pt>
    <dgm:pt modelId="{9F6C4F77-E3C5-4310-A1EC-039AC9D6AC4C}" type="parTrans" cxnId="{3D2167CD-6185-47E0-8078-83EDBEFBD8E1}">
      <dgm:prSet/>
      <dgm:spPr/>
      <dgm:t>
        <a:bodyPr/>
        <a:lstStyle/>
        <a:p>
          <a:endParaRPr lang="en-US"/>
        </a:p>
      </dgm:t>
    </dgm:pt>
    <dgm:pt modelId="{681F2AFF-1CBB-4872-BB39-637DE609F093}" type="sibTrans" cxnId="{3D2167CD-6185-47E0-8078-83EDBEFBD8E1}">
      <dgm:prSet/>
      <dgm:spPr/>
      <dgm:t>
        <a:bodyPr/>
        <a:lstStyle/>
        <a:p>
          <a:endParaRPr lang="en-US"/>
        </a:p>
      </dgm:t>
    </dgm:pt>
    <dgm:pt modelId="{A29AE4D5-7C5E-4FE3-A8E9-62C54904BF3E}">
      <dgm:prSet/>
      <dgm:spPr/>
      <dgm:t>
        <a:bodyPr/>
        <a:lstStyle/>
        <a:p>
          <a:r>
            <a:rPr lang="en-US" dirty="0"/>
            <a:t>Step Three: Share the good mood (</a:t>
          </a:r>
          <a:r>
            <a:rPr lang="en-US" dirty="0">
              <a:solidFill>
                <a:srgbClr val="FFFF00"/>
              </a:solidFill>
            </a:rPr>
            <a:t>other people matter</a:t>
          </a:r>
          <a:r>
            <a:rPr lang="en-US" dirty="0"/>
            <a:t>)</a:t>
          </a:r>
        </a:p>
      </dgm:t>
    </dgm:pt>
    <dgm:pt modelId="{C1BC0502-4025-45C4-B775-AB5766440217}" type="parTrans" cxnId="{AA73D454-E0C2-43B1-943B-B0A67B02B7B7}">
      <dgm:prSet/>
      <dgm:spPr/>
      <dgm:t>
        <a:bodyPr/>
        <a:lstStyle/>
        <a:p>
          <a:endParaRPr lang="en-US"/>
        </a:p>
      </dgm:t>
    </dgm:pt>
    <dgm:pt modelId="{4F4E19B6-0B89-4B4C-B680-4BE4B4DF0E79}" type="sibTrans" cxnId="{AA73D454-E0C2-43B1-943B-B0A67B02B7B7}">
      <dgm:prSet/>
      <dgm:spPr/>
      <dgm:t>
        <a:bodyPr/>
        <a:lstStyle/>
        <a:p>
          <a:endParaRPr lang="en-US"/>
        </a:p>
      </dgm:t>
    </dgm:pt>
    <dgm:pt modelId="{5DE96E6C-8A2C-4EFA-A3E3-37CD4BA33087}" type="pres">
      <dgm:prSet presAssocID="{8DD1594D-0236-438B-B720-887E91A4BB59}" presName="linear" presStyleCnt="0">
        <dgm:presLayoutVars>
          <dgm:animLvl val="lvl"/>
          <dgm:resizeHandles val="exact"/>
        </dgm:presLayoutVars>
      </dgm:prSet>
      <dgm:spPr/>
    </dgm:pt>
    <dgm:pt modelId="{ABD0436D-FA4A-4679-8454-4E5394BECF39}" type="pres">
      <dgm:prSet presAssocID="{C64D3CC7-D655-4D9D-8101-F18F6444DB27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24F834E-C511-48CA-B82D-703624057EB5}" type="pres">
      <dgm:prSet presAssocID="{1A515DF2-7298-43A4-8965-6E601D238324}" presName="spacer" presStyleCnt="0"/>
      <dgm:spPr/>
    </dgm:pt>
    <dgm:pt modelId="{B3E1D793-733D-4D5F-AD71-EF0027D5C2C6}" type="pres">
      <dgm:prSet presAssocID="{FBE6C7F7-EDBA-4148-8009-35076B6EDF07}" presName="parentText" presStyleLbl="node1" presStyleIdx="1" presStyleCnt="3" custScaleY="111729">
        <dgm:presLayoutVars>
          <dgm:chMax val="0"/>
          <dgm:bulletEnabled val="1"/>
        </dgm:presLayoutVars>
      </dgm:prSet>
      <dgm:spPr/>
    </dgm:pt>
    <dgm:pt modelId="{F27A6D68-9EF3-4DBB-8560-EB8DCA2D6F84}" type="pres">
      <dgm:prSet presAssocID="{681F2AFF-1CBB-4872-BB39-637DE609F093}" presName="spacer" presStyleCnt="0"/>
      <dgm:spPr/>
    </dgm:pt>
    <dgm:pt modelId="{25911C6B-2029-4CE4-B44A-E8D2FD55416B}" type="pres">
      <dgm:prSet presAssocID="{A29AE4D5-7C5E-4FE3-A8E9-62C54904BF3E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C1EC1C3A-83C5-4BAE-9761-FF0DD23A091E}" type="presOf" srcId="{A29AE4D5-7C5E-4FE3-A8E9-62C54904BF3E}" destId="{25911C6B-2029-4CE4-B44A-E8D2FD55416B}" srcOrd="0" destOrd="0" presId="urn:microsoft.com/office/officeart/2005/8/layout/vList2"/>
    <dgm:cxn modelId="{6756C363-4132-4146-8715-EBCF29C9900B}" type="presOf" srcId="{FBE6C7F7-EDBA-4148-8009-35076B6EDF07}" destId="{B3E1D793-733D-4D5F-AD71-EF0027D5C2C6}" srcOrd="0" destOrd="0" presId="urn:microsoft.com/office/officeart/2005/8/layout/vList2"/>
    <dgm:cxn modelId="{94EE5C6D-DCE3-4F05-BCDF-B329FEDDF704}" srcId="{8DD1594D-0236-438B-B720-887E91A4BB59}" destId="{C64D3CC7-D655-4D9D-8101-F18F6444DB27}" srcOrd="0" destOrd="0" parTransId="{C8D9DD11-6EC0-45FD-AAE8-F7DDC665F38D}" sibTransId="{1A515DF2-7298-43A4-8965-6E601D238324}"/>
    <dgm:cxn modelId="{AA73D454-E0C2-43B1-943B-B0A67B02B7B7}" srcId="{8DD1594D-0236-438B-B720-887E91A4BB59}" destId="{A29AE4D5-7C5E-4FE3-A8E9-62C54904BF3E}" srcOrd="2" destOrd="0" parTransId="{C1BC0502-4025-45C4-B775-AB5766440217}" sibTransId="{4F4E19B6-0B89-4B4C-B680-4BE4B4DF0E79}"/>
    <dgm:cxn modelId="{3FDEA396-50BF-4322-BD41-544182043E9A}" type="presOf" srcId="{C64D3CC7-D655-4D9D-8101-F18F6444DB27}" destId="{ABD0436D-FA4A-4679-8454-4E5394BECF39}" srcOrd="0" destOrd="0" presId="urn:microsoft.com/office/officeart/2005/8/layout/vList2"/>
    <dgm:cxn modelId="{3D2167CD-6185-47E0-8078-83EDBEFBD8E1}" srcId="{8DD1594D-0236-438B-B720-887E91A4BB59}" destId="{FBE6C7F7-EDBA-4148-8009-35076B6EDF07}" srcOrd="1" destOrd="0" parTransId="{9F6C4F77-E3C5-4310-A1EC-039AC9D6AC4C}" sibTransId="{681F2AFF-1CBB-4872-BB39-637DE609F093}"/>
    <dgm:cxn modelId="{895122E6-4FC8-49F3-8954-70CE8286331C}" type="presOf" srcId="{8DD1594D-0236-438B-B720-887E91A4BB59}" destId="{5DE96E6C-8A2C-4EFA-A3E3-37CD4BA33087}" srcOrd="0" destOrd="0" presId="urn:microsoft.com/office/officeart/2005/8/layout/vList2"/>
    <dgm:cxn modelId="{4CC56B26-BD6A-4CA4-B75A-3CFE11965B69}" type="presParOf" srcId="{5DE96E6C-8A2C-4EFA-A3E3-37CD4BA33087}" destId="{ABD0436D-FA4A-4679-8454-4E5394BECF39}" srcOrd="0" destOrd="0" presId="urn:microsoft.com/office/officeart/2005/8/layout/vList2"/>
    <dgm:cxn modelId="{18645D48-1047-497B-B157-9779B224164C}" type="presParOf" srcId="{5DE96E6C-8A2C-4EFA-A3E3-37CD4BA33087}" destId="{224F834E-C511-48CA-B82D-703624057EB5}" srcOrd="1" destOrd="0" presId="urn:microsoft.com/office/officeart/2005/8/layout/vList2"/>
    <dgm:cxn modelId="{C1E2DC85-FED3-47AB-BE9A-76E60FCD0ED2}" type="presParOf" srcId="{5DE96E6C-8A2C-4EFA-A3E3-37CD4BA33087}" destId="{B3E1D793-733D-4D5F-AD71-EF0027D5C2C6}" srcOrd="2" destOrd="0" presId="urn:microsoft.com/office/officeart/2005/8/layout/vList2"/>
    <dgm:cxn modelId="{43D7AD55-B0BD-4DCE-A0DA-8EAC3113D744}" type="presParOf" srcId="{5DE96E6C-8A2C-4EFA-A3E3-37CD4BA33087}" destId="{F27A6D68-9EF3-4DBB-8560-EB8DCA2D6F84}" srcOrd="3" destOrd="0" presId="urn:microsoft.com/office/officeart/2005/8/layout/vList2"/>
    <dgm:cxn modelId="{086D5A69-E236-45D5-9194-E119CAB9483E}" type="presParOf" srcId="{5DE96E6C-8A2C-4EFA-A3E3-37CD4BA33087}" destId="{25911C6B-2029-4CE4-B44A-E8D2FD55416B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D0436D-FA4A-4679-8454-4E5394BECF39}">
      <dsp:nvSpPr>
        <dsp:cNvPr id="0" name=""/>
        <dsp:cNvSpPr/>
      </dsp:nvSpPr>
      <dsp:spPr>
        <a:xfrm>
          <a:off x="0" y="50927"/>
          <a:ext cx="9596664" cy="12729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Step One: Honor the emotion – </a:t>
          </a:r>
          <a:r>
            <a:rPr lang="en-US" sz="3200" kern="1200" dirty="0">
              <a:solidFill>
                <a:srgbClr val="FFFF00"/>
              </a:solidFill>
            </a:rPr>
            <a:t>we do this for as long as needed</a:t>
          </a:r>
        </a:p>
      </dsp:txBody>
      <dsp:txXfrm>
        <a:off x="62141" y="113068"/>
        <a:ext cx="9472382" cy="1148678"/>
      </dsp:txXfrm>
    </dsp:sp>
    <dsp:sp modelId="{B3E1D793-733D-4D5F-AD71-EF0027D5C2C6}">
      <dsp:nvSpPr>
        <dsp:cNvPr id="0" name=""/>
        <dsp:cNvSpPr/>
      </dsp:nvSpPr>
      <dsp:spPr>
        <a:xfrm>
          <a:off x="0" y="1416047"/>
          <a:ext cx="9596664" cy="142226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rgbClr val="FFFF00"/>
              </a:solidFill>
            </a:rPr>
            <a:t>Step Two: Think a new thought or . . . </a:t>
          </a:r>
          <a:r>
            <a:rPr lang="en-US" sz="3200" kern="1200" dirty="0">
              <a:solidFill>
                <a:schemeClr val="bg1"/>
              </a:solidFill>
            </a:rPr>
            <a:t>(individualized, when ready)</a:t>
          </a:r>
        </a:p>
      </dsp:txBody>
      <dsp:txXfrm>
        <a:off x="69429" y="1485476"/>
        <a:ext cx="9457806" cy="1283407"/>
      </dsp:txXfrm>
    </dsp:sp>
    <dsp:sp modelId="{25911C6B-2029-4CE4-B44A-E8D2FD55416B}">
      <dsp:nvSpPr>
        <dsp:cNvPr id="0" name=""/>
        <dsp:cNvSpPr/>
      </dsp:nvSpPr>
      <dsp:spPr>
        <a:xfrm>
          <a:off x="0" y="2930472"/>
          <a:ext cx="9596664" cy="12729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Step Three: Share the good mood (</a:t>
          </a:r>
          <a:r>
            <a:rPr lang="en-US" sz="3200" kern="1200" dirty="0">
              <a:solidFill>
                <a:srgbClr val="FFFF00"/>
              </a:solidFill>
            </a:rPr>
            <a:t>other people matter</a:t>
          </a:r>
          <a:r>
            <a:rPr lang="en-US" sz="3200" kern="1200" dirty="0"/>
            <a:t>)</a:t>
          </a:r>
        </a:p>
      </dsp:txBody>
      <dsp:txXfrm>
        <a:off x="62141" y="2992613"/>
        <a:ext cx="9472382" cy="11486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85A9A7-6F5D-48AC-842E-8AF71B61D0AA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9B79B4-4715-452B-BB03-F44567C81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449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72A6F1BA-0682-496C-870D-6AA7C3434A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91A97520-C8C5-4CF8-9AF8-F53C897E80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F19FF520-CEF1-494D-A9F9-E936261451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B07F63-7BA6-49D1-AA62-BA84391D513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33193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85302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686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8321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9B79B4-4715-452B-BB03-F44567C8159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0754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John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9B79B4-4715-452B-BB03-F44567C8159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0867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John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29720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John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9B79B4-4715-452B-BB03-F44567C8159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7145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John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9B79B4-4715-452B-BB03-F44567C8159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542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may or may not do this-John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65282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Leah</a:t>
            </a:r>
          </a:p>
          <a:p>
            <a:r>
              <a:rPr lang="en-US" dirty="0">
                <a:cs typeface="Calibri"/>
              </a:rPr>
              <a:t>Mostly focus on thwarted belonginess and not so much on perceived burdensomeness (maps well onto </a:t>
            </a:r>
            <a:r>
              <a:rPr lang="en-US" dirty="0" err="1">
                <a:cs typeface="Calibri"/>
              </a:rPr>
              <a:t>adler’s</a:t>
            </a:r>
            <a:r>
              <a:rPr lang="en-US" dirty="0">
                <a:cs typeface="Calibri"/>
              </a:rPr>
              <a:t> theory of people need to feel useful through work and relationship) </a:t>
            </a:r>
          </a:p>
          <a:p>
            <a:r>
              <a:rPr lang="en-US" dirty="0">
                <a:cs typeface="Calibri"/>
              </a:rPr>
              <a:t>What leads to thwarted belonginess? (</a:t>
            </a:r>
            <a:r>
              <a:rPr lang="en-US" dirty="0" err="1">
                <a:cs typeface="Calibri"/>
              </a:rPr>
              <a:t>ie</a:t>
            </a:r>
            <a:r>
              <a:rPr lang="en-US" dirty="0">
                <a:cs typeface="Calibri"/>
              </a:rPr>
              <a:t>: poor social skills, people feeling rejected and attributing to themselves because they were not good at vulnerability or listening to other people) </a:t>
            </a:r>
          </a:p>
          <a:p>
            <a:r>
              <a:rPr lang="en-US" dirty="0">
                <a:cs typeface="Calibri"/>
              </a:rPr>
              <a:t>Social anxiety – fearing the scrutiny from others. OK – well what is about the scrutiny of others that you fear?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11169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John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9B79B4-4715-452B-BB03-F44567C8159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0549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John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2445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45720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94F707-D0F9-CC4D-BC24-D90835D71F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0566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D03AE-F21A-23BD-05C6-36DF6B5134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D6E506-7A62-113F-654C-F7904CF1EA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0ADCDF-C05D-F4C5-796F-FFEDCC48C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392EDD-09BC-2522-CFD9-DC0994326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210D89-B2A9-E4ED-837E-14CBF67B4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762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886DE-49AA-5E1A-8621-0D2CEEA8B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59EFEE-04EA-94F5-07B6-1C5C7A7DE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E236FC-DD61-ED7A-59C8-9F6119A9D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8545E2-3E44-12C1-073E-06D0000EF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6A367D-349E-D092-32E5-2174227F0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222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DCC51-B2EE-5B82-ECA6-D59B3EEE0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D14B16-5EF4-D278-37FB-4B65F346D1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8EF382-4767-B70B-942B-94AE3A6C4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AE314-0A81-D3BF-A61C-A17CAF94D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865F43-B6ED-338E-2E3F-2AF804BD3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49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B3A48-B432-0F5E-65C6-C963D8D8D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0A51E2-FEC0-AB8B-4D78-5AB0FEBDCA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1C1B95-E60F-B6E2-50C5-757B352B9F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0FDD06-6091-0FA8-BD6D-429A3D619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8/24/2024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070F24-E2C4-DE47-FB07-BC03C5410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1FF301-7E95-4ED1-E15B-37E550A57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910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A76C7-0B65-AEBB-493A-41708E021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57C85C-B1EB-82B3-75AC-FC26EB195E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2BB2C3-56B0-0F86-5960-A4DF9D1D8E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2AA853-74FA-745A-97E8-AF084D1F39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919CC3-7AAB-CC8F-F6CA-3988054120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4A4704-3FFF-8DBB-95C3-CFBE75727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8/24/2024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E7E44A-623F-233C-2ECF-6F349D190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19125-5A45-4B2C-ACE7-5F54F16DD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655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CE988-F743-E963-4570-6E746270F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D879EE-3E37-5D81-8FB4-A266A6C75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8/24/2024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116136-81B0-C7D9-01FE-1EA3E821C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A915D2-08B0-EB4E-B667-44326E3DF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292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7BB04A-8EAC-8AFC-331E-2FA20BED2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8/24/2024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DA8D1B-AA62-FB45-2FDD-F8C41719D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0D0726-2DEF-CCE4-35DD-DF88AF6D5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950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4D7EC-508D-FCCD-4AF1-DF2AF3ACE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71C22-6691-EE89-2692-03805C00C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A84A19-10A3-2C60-E3C9-7F0AD5BCE1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B37079-80F0-EF46-44A2-B4EE6C289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8/24/2024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22CCD5-0E66-F5AA-A4C6-67E0BBB8D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E18AAA-FB66-FCE9-5947-294A418D6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077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6B5EF-910A-3B66-E759-79CF8BD2E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055B96-AAD6-55A2-3E1D-9CA12BD8E5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08984D-6478-BEC1-1EC3-E3B46E14D8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5C1DB2-EBE9-B4B1-22C8-93A10DAE2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8/24/2024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468FAA-3E8E-9DF6-6CB4-52A90F5D5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1F46CB-5FEC-1E7B-CD7D-72347B107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036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3C060-A934-66EF-8184-DF2801ABF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233510-32C2-4B38-7839-9136B9851B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F7D43E-7FA4-3E89-1D38-4EE5482B7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5A6DA3-C7E4-0FDD-09BD-7158E51D1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F8DCF1-8DFD-CF24-09BA-6AE868E3D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270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8FB78F-A16F-9419-856B-8960BE807A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398631-7396-C40C-62C5-0195E85390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31BF1E-2A6D-66A0-DE64-C09F200DC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13A011-86BE-3A01-2FF9-9E020E3DF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65741E-7233-2972-FD3B-38F062DAF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96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3014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5752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6331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3131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4867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8/24/2024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4234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8/24/2024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3478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8/24/2024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35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5315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6188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1514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430336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316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8/24/2024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8492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8/24/2024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5910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0551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00757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1323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6398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398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543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9446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0518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54654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16697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7286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87354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2052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465408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22412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7243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68148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17062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76413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A75DDC5-60B5-3D4E-9EBB-BA3B5ED82DBF}"/>
              </a:ext>
            </a:extLst>
          </p:cNvPr>
          <p:cNvSpPr/>
          <p:nvPr userDrawn="1"/>
        </p:nvSpPr>
        <p:spPr>
          <a:xfrm>
            <a:off x="0" y="0"/>
            <a:ext cx="12192000" cy="6137275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1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 dirty="0">
              <a:latin typeface="Source Serif Pro Semibold" panose="02040603050405020204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BD5736-81E6-2141-8F0B-D8FF0FCF93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D81C1D-71AE-404E-8BFC-9F552A8A6EE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ubtitle 4">
            <a:extLst>
              <a:ext uri="{FF2B5EF4-FFF2-40B4-BE49-F238E27FC236}">
                <a16:creationId xmlns:a16="http://schemas.microsoft.com/office/drawing/2014/main" id="{1353EBFC-FA1F-634F-BB1C-22B96997763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4400" y="741108"/>
            <a:ext cx="5775634" cy="14732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baseline="0">
                <a:latin typeface="Open Sans" panose="020B0606030504020204" pitchFamily="34" charset="0"/>
              </a:defRPr>
            </a:lvl1pPr>
          </a:lstStyle>
          <a:p>
            <a:r>
              <a:rPr lang="en-US" sz="32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Name Here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4574F556-8F2E-0442-8644-ACCF88C7B7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4401" y="1923802"/>
            <a:ext cx="5775634" cy="3586349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None/>
              <a:defRPr sz="2400" b="0" i="0" baseline="0">
                <a:latin typeface="Open Sans" panose="020B0606030504020204" pitchFamily="34" charset="0"/>
              </a:defRPr>
            </a:lvl1pPr>
          </a:lstStyle>
          <a:p>
            <a:r>
              <a:rPr lang="en-US" sz="2100" b="1" dirty="0">
                <a:solidFill>
                  <a:schemeClr val="accent3"/>
                </a:solidFill>
              </a:rPr>
              <a:t>Title</a:t>
            </a:r>
            <a:r>
              <a:rPr lang="en-US" dirty="0">
                <a:solidFill>
                  <a:schemeClr val="bg1"/>
                </a:solidFill>
              </a:rPr>
              <a:t> rest of bio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04C24E3-EBAE-8F47-99C7-93D36EAC14B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064375" y="738188"/>
            <a:ext cx="1852613" cy="244475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</a:defRPr>
            </a:lvl1pPr>
          </a:lstStyle>
          <a:p>
            <a:r>
              <a:rPr lang="en-US" dirty="0"/>
              <a:t>Click picture icon to change pic</a:t>
            </a:r>
          </a:p>
        </p:txBody>
      </p:sp>
    </p:spTree>
    <p:extLst>
      <p:ext uri="{BB962C8B-B14F-4D97-AF65-F5344CB8AC3E}">
        <p14:creationId xmlns:p14="http://schemas.microsoft.com/office/powerpoint/2010/main" val="14105964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E31DFB3-42E8-9540-92FB-4AE3F4203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1"/>
            <a:ext cx="11158847" cy="58248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13C1B90-0A14-7B4B-B05B-357A6A88291E}"/>
              </a:ext>
            </a:extLst>
          </p:cNvPr>
          <p:cNvCxnSpPr>
            <a:cxnSpLocks/>
          </p:cNvCxnSpPr>
          <p:nvPr userDrawn="1"/>
        </p:nvCxnSpPr>
        <p:spPr>
          <a:xfrm>
            <a:off x="1036261" y="4159793"/>
            <a:ext cx="10122586" cy="0"/>
          </a:xfrm>
          <a:prstGeom prst="line">
            <a:avLst/>
          </a:prstGeom>
          <a:ln w="1270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90097E88-8912-8A4F-9D00-BDA132434FE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33153" y="4728131"/>
            <a:ext cx="7806047" cy="28116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58E2CE6-6A25-40B9-BD31-82C750738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313" y="1656344"/>
            <a:ext cx="7805737" cy="2113466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923032"/>
      </p:ext>
    </p:extLst>
  </p:cSld>
  <p:clrMapOvr>
    <a:masterClrMapping/>
  </p:clrMapOvr>
  <p:hf sldNum="0" hdr="0" ftr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7687ADE-BAA9-634F-96B8-ACF4EE9BDF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6836"/>
            <a:ext cx="11158847" cy="58248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C26CF-26CC-354C-BB60-AD3E01D575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286000"/>
            <a:ext cx="7810499" cy="290453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BEC4E73-6A9F-2F46-89D1-559CE56C12BE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88BFD865-74BB-5B40-8DA8-7D7B921A7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5A4B708A-874B-4F75-A235-6908EB43FA8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1D589B3-67A1-4B39-9EEF-2FB7AB10ECE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5D91E6B-55B5-4092-AD3B-F7E1FD00459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044588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B35C0DBA-B958-984A-8540-551D3604D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48768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C9ECF50-A899-D84A-8DA7-545D7B1945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8700" y="2286003"/>
            <a:ext cx="4876800" cy="356869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8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C23E260-2F88-C54F-893E-80966D14934A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69925"/>
            <a:ext cx="4872347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41785DC-164D-344A-8D61-85C59CABE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54824" y="990600"/>
            <a:ext cx="4837176" cy="483717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AE1D3B9-B2D1-4927-BE44-8408FBD84C0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7447116-BCE7-456E-88B8-96ADC76E5FC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3B6347-A35F-4216-9988-7393E598E12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681683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D808B2-C5CA-FE45-B556-461D856BF7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425CA9F-967F-1545-8E32-09F4DB0F04F6}"/>
              </a:ext>
            </a:extLst>
          </p:cNvPr>
          <p:cNvCxnSpPr>
            <a:cxnSpLocks/>
          </p:cNvCxnSpPr>
          <p:nvPr userDrawn="1"/>
        </p:nvCxnSpPr>
        <p:spPr>
          <a:xfrm flipV="1">
            <a:off x="1044475" y="1862667"/>
            <a:ext cx="10103049" cy="867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69DD4EBD-237B-7245-A9C2-A37674E23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707072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BA6D65B-10A2-D743-9FFA-D14B8696F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6836"/>
            <a:ext cx="11158847" cy="58248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10" name="Chart Placeholder 3">
            <a:extLst>
              <a:ext uri="{FF2B5EF4-FFF2-40B4-BE49-F238E27FC236}">
                <a16:creationId xmlns:a16="http://schemas.microsoft.com/office/drawing/2014/main" id="{FCB9F5CF-0F1D-284B-B997-AC308FED47B9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951345" y="2286000"/>
            <a:ext cx="9145155" cy="31649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5652B48-7CDD-5645-B29B-54727CA5F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0F4C76-2690-7448-8D03-9692C2BB1016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1C09B5-CD25-4B65-9120-D8EBD79ABC8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6281DE-BBF4-4AA1-B110-DC418232A01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39333A-6926-414D-9C9D-B62395A38A8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840458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  <p15:guide id="6" pos="636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855E5B9-5A63-2D46-8653-3FD1F538F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4453"/>
            <a:ext cx="11158847" cy="58248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03FB492B-801F-1741-BD1B-89F9C6BFF0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1028700" y="2423161"/>
            <a:ext cx="9067800" cy="222740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74545B3-0290-D848-BDB5-811BC52BD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10096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3709460-09E4-854A-889B-491A934DE40F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F749A19-BE29-4599-ABBE-E7C61FF9EE3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8F30C11-6611-47E2-9CF7-8EE77F4CD10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AF710E8-4CE9-4D79-8121-DD559D321EC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885247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  <p15:guide id="6" pos="636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6A99595-F780-594B-8C36-E4E5AF5E1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6836"/>
            <a:ext cx="11158847" cy="58248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4AFB169-81B7-454B-BE19-407333C86F3B}"/>
              </a:ext>
            </a:extLst>
          </p:cNvPr>
          <p:cNvCxnSpPr>
            <a:cxnSpLocks/>
          </p:cNvCxnSpPr>
          <p:nvPr userDrawn="1"/>
        </p:nvCxnSpPr>
        <p:spPr>
          <a:xfrm>
            <a:off x="2184935" y="1874704"/>
            <a:ext cx="8973912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C26CF-26CC-354C-BB60-AD3E01D575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304344"/>
            <a:ext cx="7810500" cy="29892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50000"/>
              </a:lnSpc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A06611-233D-45FA-A146-AB9D4F4A78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525" y="978781"/>
            <a:ext cx="1589372" cy="1325563"/>
          </a:xfrm>
          <a:prstGeom prst="rect">
            <a:avLst/>
          </a:prstGeom>
        </p:spPr>
        <p:txBody>
          <a:bodyPr/>
          <a:lstStyle>
            <a:lvl1pPr>
              <a:defRPr sz="20000"/>
            </a:lvl1pPr>
          </a:lstStyle>
          <a:p>
            <a:r>
              <a:rPr lang="en-US" dirty="0"/>
              <a:t>“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4887C6-2D97-4388-AA65-CEEA6591BFB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F84EFA-1D77-40D3-B5AC-6652DC26F0E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13CA07C-1BC2-4B16-8557-27C373CFCE9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227840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FAD8BFA-14F6-F54A-AB64-29F9F7616A7D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4640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B9E731-6B9B-024E-9360-F9F34CC663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4313437"/>
            <a:ext cx="1828800" cy="40122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FD3D9C96-2F42-E545-BD97-AC8568E2F4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8700" y="4752757"/>
            <a:ext cx="1828800" cy="5524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892AA37C-BA0F-9C4F-B098-EDFE391C47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784600" y="4332486"/>
            <a:ext cx="1828800" cy="40122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EEAAAC92-F1DA-6847-8D56-1ACCD5E3B0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84600" y="4752757"/>
            <a:ext cx="1828800" cy="5524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F4E4153D-E2B3-7D4A-8D92-FF6597B2FB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512" y="4313436"/>
            <a:ext cx="1828800" cy="42027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0D6B703A-5BF6-744F-A3D3-C65E3F8B3B6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31512" y="4752757"/>
            <a:ext cx="1828800" cy="5524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982A9FE5-981A-B340-B8F8-D2DB83C1960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296400" y="4332486"/>
            <a:ext cx="1828800" cy="42027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594B2391-B4C8-5542-8285-39BAD874EC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296400" y="4752757"/>
            <a:ext cx="1828800" cy="5524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Picture Placeholder 25">
            <a:extLst>
              <a:ext uri="{FF2B5EF4-FFF2-40B4-BE49-F238E27FC236}">
                <a16:creationId xmlns:a16="http://schemas.microsoft.com/office/drawing/2014/main" id="{A2D87BC1-884E-CD4E-BABF-B7AF4DF7869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28700" y="2308936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8" name="Picture Placeholder 25">
            <a:extLst>
              <a:ext uri="{FF2B5EF4-FFF2-40B4-BE49-F238E27FC236}">
                <a16:creationId xmlns:a16="http://schemas.microsoft.com/office/drawing/2014/main" id="{DB0763B3-E65F-8A47-AA7C-C9A56C50600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784600" y="2308936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9" name="Picture Placeholder 25">
            <a:extLst>
              <a:ext uri="{FF2B5EF4-FFF2-40B4-BE49-F238E27FC236}">
                <a16:creationId xmlns:a16="http://schemas.microsoft.com/office/drawing/2014/main" id="{1E0F47CF-6DE7-F745-B9D8-55421009AF4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540500" y="2308936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Picture Placeholder 25">
            <a:extLst>
              <a:ext uri="{FF2B5EF4-FFF2-40B4-BE49-F238E27FC236}">
                <a16:creationId xmlns:a16="http://schemas.microsoft.com/office/drawing/2014/main" id="{B4621956-6AB4-E346-8900-9AE2A51ADBC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296400" y="2314278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3B64062A-6292-0441-95CB-9A91F49DB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83883EC-FACE-4093-9976-8B0D4C8BEBCC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2611EE2-9C8D-405E-9ABF-8EFD1E1D6BB5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FE126EB-13BB-4830-A999-3778C11747A6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684078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  <p15:guide id="8" orient="horz" pos="3072">
          <p15:clr>
            <a:srgbClr val="FBAE40"/>
          </p15:clr>
        </p15:guide>
        <p15:guide id="13" pos="6384">
          <p15:clr>
            <a:srgbClr val="FBAE40"/>
          </p15:clr>
        </p15:guide>
        <p15:guide id="14" orient="horz" pos="3216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>
            <a:extLst>
              <a:ext uri="{FF2B5EF4-FFF2-40B4-BE49-F238E27FC236}">
                <a16:creationId xmlns:a16="http://schemas.microsoft.com/office/drawing/2014/main" id="{A116A2E3-682D-BD4F-9FC9-4546B0C9A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D64AC08-85A6-6F44-88B4-3FAE91B70C1B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1056DE-470B-C64D-99AE-5039A021EC5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1616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4ADA9C53-0DC4-4D43-B80C-9B0A9E0EBD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06672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F8E68047-DF25-AB45-A0F0-F4DFE23516C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6672" y="3336211"/>
            <a:ext cx="2286000" cy="24909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61DB1B27-14E7-1549-BDAA-6DD31A1B1FC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839200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69D66743-22F2-C84F-9FD2-F350766D6CD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839200" y="3331030"/>
            <a:ext cx="2286000" cy="24665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4A38EF55-8739-4A40-A228-67296EA938B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74144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268DC74C-B0F9-2649-BEC3-BBA0BD73765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57921" y="3331029"/>
            <a:ext cx="2286000" cy="24665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B1422B-E6C5-43B2-9F2B-DECEB381214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68377" y="3331029"/>
            <a:ext cx="2286000" cy="24669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>
              <a:buNone/>
              <a:defRPr sz="1400"/>
            </a:lvl2pPr>
            <a:lvl3pPr>
              <a:buNone/>
              <a:defRPr sz="1400"/>
            </a:lvl3pPr>
            <a:lvl4pPr>
              <a:buNone/>
              <a:defRPr sz="1400"/>
            </a:lvl4pPr>
            <a:lvl5pPr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C81DA9-1713-43A7-A2CF-A9525B11AF43}"/>
              </a:ext>
            </a:extLst>
          </p:cNvPr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76A8F0-5D79-4C8A-9966-308409EB26B0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85BAE5-43DA-49F0-89E6-66D549C52389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011863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  <p15:guide id="14" pos="1488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91C010F4-E1E5-354F-9B4A-6253D3DC2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6641" y="3044590"/>
            <a:ext cx="4868860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C2F7C8C0-EB32-3C44-930E-DE05403C543A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285649" y="3044590"/>
            <a:ext cx="4868860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06473F2-000A-7C44-9048-A0C0D4B65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6A0597E-7AE3-F242-9DDF-F678A5E11458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EAB7162A-656B-3447-976F-951853C325A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1616" y="2328554"/>
            <a:ext cx="4963884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C8B98E47-9A5A-E54C-A093-86D516AAD0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58199" y="2328554"/>
            <a:ext cx="4868860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E274C5-9C2D-4A46-AEAE-9DBE1C417477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419017-8DD9-4B28-B0F1-E82FFB8C1DF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0BFF08-A844-4449-9EC2-5B6B6C2D62AF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596795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2476683E-62F2-7746-A136-3A729C70D8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6641" y="3052691"/>
            <a:ext cx="3078159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EF5BDE3-656A-414E-BE18-702CA738A9D2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039099" y="3044590"/>
            <a:ext cx="3115409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0EAADDF0-090D-2C4F-BE2D-160C2C55029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539760" y="3044590"/>
            <a:ext cx="3115409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3E0EAFBC-DE77-7648-95EC-91DDA529F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2A16A97-402E-8040-9B48-1B6ED23ABC4F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B4BD319C-69C3-3D46-977C-F80FD35E3C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1616" y="2328554"/>
            <a:ext cx="3173184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4F6FB95E-AD0D-3843-8241-AB907F5915C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66252" y="2328554"/>
            <a:ext cx="3115409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CC85BB87-C622-304F-9F58-8716188AA54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933114" y="2328554"/>
            <a:ext cx="3115409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C6B0B5-56D6-429D-BC3A-5E501EDADA88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88DFE9-DB89-4EB9-9FB1-D484EC0C1B58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0C09F4-4087-4A1E-B8B8-85A748DC9014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731416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80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D6FA74B-53F8-584F-85D3-47FB14D40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C152369-C198-1E48-8F65-F6AC0534DFF6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8921E4-02B0-3748-9844-933F710058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321923"/>
            <a:ext cx="4876800" cy="3825952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3048678-0BD6-C448-8690-BD61FC6095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48400" y="2286000"/>
            <a:ext cx="4876800" cy="2746375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C8134C-ADB9-4E1C-97DD-12E5DE2C7753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A0C24D-14BB-46C9-A4C2-DB15E4FB9B2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33D085-5F13-41E2-9C46-08E3E2846CC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185183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B35C0DBA-B958-984A-8540-551D3604D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7107" y="999068"/>
            <a:ext cx="48768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C9ECF50-A899-D84A-8DA7-545D7B1945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57107" y="2286003"/>
            <a:ext cx="4876800" cy="233272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8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C23E260-2F88-C54F-893E-80966D14934A}"/>
              </a:ext>
            </a:extLst>
          </p:cNvPr>
          <p:cNvCxnSpPr>
            <a:cxnSpLocks/>
          </p:cNvCxnSpPr>
          <p:nvPr userDrawn="1"/>
        </p:nvCxnSpPr>
        <p:spPr>
          <a:xfrm>
            <a:off x="6261560" y="1869925"/>
            <a:ext cx="4872347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41785DC-164D-344A-8D61-85C59CABE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990600"/>
            <a:ext cx="4837176" cy="483717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Content Placeholder 13">
            <a:extLst>
              <a:ext uri="{FF2B5EF4-FFF2-40B4-BE49-F238E27FC236}">
                <a16:creationId xmlns:a16="http://schemas.microsoft.com/office/drawing/2014/main" id="{8B57D363-927D-CE43-AD8A-2F5E6CC59E9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57107" y="4659581"/>
            <a:ext cx="4876800" cy="54303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B2FDBC3-20E9-45B6-850D-2F34EA22D1B8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C17A152-7FD0-42FA-9937-8667D4B7515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87AABD-BCAB-4325-8510-954CAAD92A9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218615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3CF9A60B-B3DC-4F2D-8B7D-BC3D5E9EA8D6}"/>
              </a:ext>
            </a:extLst>
          </p:cNvPr>
          <p:cNvSpPr>
            <a:spLocks/>
          </p:cNvSpPr>
          <p:nvPr/>
        </p:nvSpPr>
        <p:spPr bwMode="auto">
          <a:xfrm flipV="1">
            <a:off x="-4233" y="715434"/>
            <a:ext cx="1589617" cy="505884"/>
          </a:xfrm>
          <a:custGeom>
            <a:avLst/>
            <a:gdLst>
              <a:gd name="T0" fmla="*/ 2147483646 w 9248"/>
              <a:gd name="T1" fmla="*/ 2147483646 h 10000"/>
              <a:gd name="T2" fmla="*/ 2147483646 w 9248"/>
              <a:gd name="T3" fmla="*/ 2147483646 h 10000"/>
              <a:gd name="T4" fmla="*/ 2147483646 w 9248"/>
              <a:gd name="T5" fmla="*/ 2147483646 h 10000"/>
              <a:gd name="T6" fmla="*/ 2147483646 w 9248"/>
              <a:gd name="T7" fmla="*/ 0 h 10000"/>
              <a:gd name="T8" fmla="*/ 2147483646 w 9248"/>
              <a:gd name="T9" fmla="*/ 0 h 10000"/>
              <a:gd name="T10" fmla="*/ 0 w 9248"/>
              <a:gd name="T11" fmla="*/ 2147483646 h 10000"/>
              <a:gd name="T12" fmla="*/ 2147483646 w 9248"/>
              <a:gd name="T13" fmla="*/ 2147483646 h 10000"/>
              <a:gd name="T14" fmla="*/ 2147483646 w 9248"/>
              <a:gd name="T15" fmla="*/ 2147483646 h 10000"/>
              <a:gd name="T16" fmla="*/ 2147483646 w 9248"/>
              <a:gd name="T17" fmla="*/ 2147483646 h 10000"/>
              <a:gd name="T18" fmla="*/ 2147483646 w 9248"/>
              <a:gd name="T19" fmla="*/ 2147483646 h 10000"/>
              <a:gd name="T20" fmla="*/ 2147483646 w 9248"/>
              <a:gd name="T21" fmla="*/ 2147483646 h 10000"/>
              <a:gd name="T22" fmla="*/ 2147483646 w 9248"/>
              <a:gd name="T23" fmla="*/ 2147483646 h 10000"/>
              <a:gd name="T24" fmla="*/ 2147483646 w 924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6" y="624109"/>
            <a:ext cx="8911687" cy="128089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1"/>
            <a:ext cx="8915400" cy="37776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DFFD633-BDC3-4EF1-B6AD-855F1ECC7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FF95690-835D-4EFA-A42D-A0AD5285D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0E371D6-0577-4422-990F-443144B39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C5959-DC8F-4B69-AF1D-F29561EDEE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866159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9"/>
            <a:ext cx="1056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812800" y="1600200"/>
            <a:ext cx="105664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D15900-9A35-4DA0-A4C0-F5BCB462F7A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D4D78C-5EAB-4400-982B-F2B4716CA33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FDEEA0-4398-40D6-A92E-8284CD2A2F9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A91DD1-6865-4E8F-998B-D1CB1680E0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047555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43680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5875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46939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59541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74426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8/24/2024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8997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8/24/2024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79957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8/24/2024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77364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73665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33820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57143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1741777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63455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8/24/2024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61638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8/24/2024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36098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86168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44736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563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horizon.png">
            <a:extLst>
              <a:ext uri="{FF2B5EF4-FFF2-40B4-BE49-F238E27FC236}">
                <a16:creationId xmlns:a16="http://schemas.microsoft.com/office/drawing/2014/main" id="{A9E4C300-8359-4EEC-955C-6719B5820A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33"/>
          <a:stretch>
            <a:fillRect/>
          </a:stretch>
        </p:blipFill>
        <p:spPr bwMode="auto">
          <a:xfrm>
            <a:off x="0" y="0"/>
            <a:ext cx="12192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3886200"/>
            <a:ext cx="8534400" cy="1752600"/>
          </a:xfrm>
        </p:spPr>
        <p:txBody>
          <a:bodyPr/>
          <a:lstStyle>
            <a:lvl1pPr marL="0" indent="0" algn="ctr">
              <a:buNone/>
              <a:defRPr sz="2267" baseline="0">
                <a:solidFill>
                  <a:schemeClr val="tx2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007889"/>
            <a:ext cx="10363200" cy="1470025"/>
          </a:xfrm>
        </p:spPr>
        <p:txBody>
          <a:bodyPr/>
          <a:lstStyle>
            <a:lvl1pPr algn="ctr"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B91D5B8-6372-426B-9FF1-0E9993113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9448059-0CD1-4867-B9E4-85CE6BF12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4D600D5-573E-46F6-9465-3D2213303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855598-B5A3-471B-B458-895655E593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186334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9"/>
            <a:ext cx="1056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812800" y="1600200"/>
            <a:ext cx="105664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EFB667-9B68-4B35-9CDB-5061311E4F5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48E16A-7CF2-4049-BD01-2E7445E0F1E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2B913-16B2-44DE-9AD8-5CB1C0F7579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0621B42F-9389-47CA-929D-EC24E3C64A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499287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2" y="4962525"/>
            <a:ext cx="10513484" cy="1362075"/>
          </a:xfrm>
        </p:spPr>
        <p:txBody>
          <a:bodyPr anchor="t"/>
          <a:lstStyle>
            <a:lvl1pPr algn="l">
              <a:defRPr sz="4267" b="0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2" y="3462339"/>
            <a:ext cx="10513484" cy="1500187"/>
          </a:xfrm>
        </p:spPr>
        <p:txBody>
          <a:bodyPr anchor="b"/>
          <a:lstStyle>
            <a:lvl1pPr marL="0" indent="0">
              <a:buNone/>
              <a:defRPr sz="2267" baseline="0">
                <a:solidFill>
                  <a:schemeClr val="tx2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6D53D9-1F33-4115-934D-3C6AA0B58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775681-6B92-4025-B1F8-E10CB90E1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662AC-84B5-49CB-9B90-DAB486D6F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65C6FF-86FA-472A-9F02-2CE0730861E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660989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812800" y="1600200"/>
            <a:ext cx="49784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400800" y="1600200"/>
            <a:ext cx="49784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9"/>
            <a:ext cx="1056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29E4D9A-5107-4741-80CB-D4030D3169B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8AF7BA0-7898-4349-9F0E-FBD282BEC52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A28CAD9-9D78-46AD-841C-4D79EC8A01B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CA101365-B646-4CA1-9E7A-14120481CC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38114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400800" y="2209800"/>
            <a:ext cx="49784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812800" y="2209800"/>
            <a:ext cx="49784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9"/>
            <a:ext cx="10566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600200"/>
            <a:ext cx="4978400" cy="574675"/>
          </a:xfrm>
        </p:spPr>
        <p:txBody>
          <a:bodyPr anchor="b"/>
          <a:lstStyle>
            <a:lvl1pPr marL="0" indent="0">
              <a:buNone/>
              <a:defRPr sz="2267" b="0" i="0" baseline="0">
                <a:solidFill>
                  <a:schemeClr val="tx2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1600200"/>
            <a:ext cx="4978400" cy="574675"/>
          </a:xfrm>
        </p:spPr>
        <p:txBody>
          <a:bodyPr anchor="b"/>
          <a:lstStyle>
            <a:lvl1pPr marL="0" indent="0">
              <a:buNone/>
              <a:defRPr sz="2267" b="0" i="0" baseline="0">
                <a:solidFill>
                  <a:schemeClr val="tx2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4B2DAE4-E44A-4862-B9C7-19EB6138356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3BA23ED-F348-4B4D-BA0E-50E165A5D4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B0C94B8-B37B-4CEB-A37E-57F18C97BE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149E9C57-1E06-4023-8B40-A87FCF2280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374950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9"/>
            <a:ext cx="1056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E41E54A-7D39-4053-8088-C786CFF63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8BEF10E-7630-4BBA-9349-A621385C3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2084A5E-95EA-4E85-B261-F870BC292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55A256-B2ED-44CB-B0EE-9A12BF6DAB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653324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A17BD8A-FD37-432F-A259-356C5A6A5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A19CAC1-665A-49CD-9998-9966FDA80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8EAF22D-E006-44B4-A3D0-E07E69890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11EE37-BF28-4ACE-A593-CE894E37260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879235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5283200" y="1447800"/>
            <a:ext cx="6197600" cy="426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864" y="1447800"/>
            <a:ext cx="3962400" cy="1097280"/>
          </a:xfrm>
        </p:spPr>
        <p:txBody>
          <a:bodyPr/>
          <a:lstStyle>
            <a:lvl1pPr algn="l">
              <a:defRPr sz="24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6864" y="2547892"/>
            <a:ext cx="3962400" cy="3167109"/>
          </a:xfrm>
        </p:spPr>
        <p:txBody>
          <a:bodyPr tIns="9144"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CEDCED0-BBBC-4099-A396-F4D2A6A2A89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D3F1714-AAAB-4040-B9FC-A96B676ACBD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22E6F03-5EF6-457A-98F4-94B49C26C6C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5B6CA645-42B8-4458-96D1-B213406E6A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86304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horizon.png">
            <a:extLst>
              <a:ext uri="{FF2B5EF4-FFF2-40B4-BE49-F238E27FC236}">
                <a16:creationId xmlns:a16="http://schemas.microsoft.com/office/drawing/2014/main" id="{6F53BC52-EEF7-48EF-88AD-59A86F3C8C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447800"/>
            <a:ext cx="3962400" cy="1097280"/>
          </a:xfrm>
        </p:spPr>
        <p:txBody>
          <a:bodyPr/>
          <a:lstStyle>
            <a:lvl1pPr algn="l">
              <a:defRPr sz="24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209792" y="1447800"/>
            <a:ext cx="4559808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/>
          <a:lstStyle>
            <a:lvl1pPr marL="0" indent="0" algn="ctr">
              <a:buNone/>
              <a:defRPr sz="2667" baseline="0">
                <a:solidFill>
                  <a:schemeClr val="tx1">
                    <a:lumMod val="65000"/>
                  </a:schemeClr>
                </a:solidFill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547891"/>
            <a:ext cx="3962400" cy="2405109"/>
          </a:xfrm>
        </p:spPr>
        <p:txBody>
          <a:bodyPr tIns="9144"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70AE1EB4-1FC9-4FCA-9D5E-CF6203724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3EFC065F-F65E-4F49-B61C-9700643AD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DD2A2FF8-C016-402F-8928-B468C19BA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649D7B-7503-4168-A2A3-D30AB8B167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600699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8C7347-54F4-4003-93FD-F7D4DCCC9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7F5F7-27E8-4569-BF94-2EE4FF1D1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2ADF8E-5468-4EB0-8F30-F6BEE74C2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2A79B4-A9E4-4C0C-BEC7-21FF0EF7F8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771566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FDE717-39DB-4342-B1A9-28966B717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32747A-C099-4945-B627-6304FE47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004DAB-2700-4EA4-B07D-C1349ED30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A39D64-655C-43ED-8104-B1E224094D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909775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4CA62-28C3-4447-A199-CC719380A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B8A459-2D5E-4B54-8EBC-CEC474243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C4C532-D396-4929-B2DF-883430DF9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43751C-713D-4F15-8943-0046180F72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082736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307C2CB9-0562-4E49-916E-FAD6F0A637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000" y="990600"/>
            <a:ext cx="101600" cy="510540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en-US" sz="2400"/>
          </a:p>
        </p:txBody>
      </p:sp>
      <p:grpSp>
        <p:nvGrpSpPr>
          <p:cNvPr id="5" name="Group 8">
            <a:extLst>
              <a:ext uri="{FF2B5EF4-FFF2-40B4-BE49-F238E27FC236}">
                <a16:creationId xmlns:a16="http://schemas.microsoft.com/office/drawing/2014/main" id="{6EFBD374-1A1D-4C6F-BAC3-2BBA3B81F904}"/>
              </a:ext>
            </a:extLst>
          </p:cNvPr>
          <p:cNvGrpSpPr>
            <a:grpSpLocks/>
          </p:cNvGrpSpPr>
          <p:nvPr/>
        </p:nvGrpSpPr>
        <p:grpSpPr bwMode="auto">
          <a:xfrm>
            <a:off x="508001" y="304800"/>
            <a:ext cx="11188700" cy="5791200"/>
            <a:chOff x="240" y="192"/>
            <a:chExt cx="5286" cy="3648"/>
          </a:xfrm>
        </p:grpSpPr>
        <p:sp>
          <p:nvSpPr>
            <p:cNvPr id="6" name="Rectangle 9">
              <a:extLst>
                <a:ext uri="{FF2B5EF4-FFF2-40B4-BE49-F238E27FC236}">
                  <a16:creationId xmlns:a16="http://schemas.microsoft.com/office/drawing/2014/main" id="{DCDF09A1-7211-40A3-B0C7-0E71AB473A4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7" name="Rectangle 10">
              <a:extLst>
                <a:ext uri="{FF2B5EF4-FFF2-40B4-BE49-F238E27FC236}">
                  <a16:creationId xmlns:a16="http://schemas.microsoft.com/office/drawing/2014/main" id="{845899CC-05E3-4B9C-96DD-7FD689B1435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8" name="Rectangle 11">
              <a:extLst>
                <a:ext uri="{FF2B5EF4-FFF2-40B4-BE49-F238E27FC236}">
                  <a16:creationId xmlns:a16="http://schemas.microsoft.com/office/drawing/2014/main" id="{16B5FE08-1185-4CDD-B1FA-D90C24C3A66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9" name="Rectangle 12">
              <a:extLst>
                <a:ext uri="{FF2B5EF4-FFF2-40B4-BE49-F238E27FC236}">
                  <a16:creationId xmlns:a16="http://schemas.microsoft.com/office/drawing/2014/main" id="{1956C064-833B-48A8-ABB8-009DAC3DD8B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10" name="Line 13">
              <a:extLst>
                <a:ext uri="{FF2B5EF4-FFF2-40B4-BE49-F238E27FC236}">
                  <a16:creationId xmlns:a16="http://schemas.microsoft.com/office/drawing/2014/main" id="{2314D616-205C-4A30-83AF-9B1B78FEEF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1" name="Rectangle 14">
              <a:extLst>
                <a:ext uri="{FF2B5EF4-FFF2-40B4-BE49-F238E27FC236}">
                  <a16:creationId xmlns:a16="http://schemas.microsoft.com/office/drawing/2014/main" id="{3F277B35-5497-4FB9-983E-2CB4DD6E76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</p:grpSp>
      <p:sp>
        <p:nvSpPr>
          <p:cNvPr id="14643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16000" y="1371600"/>
            <a:ext cx="10261600" cy="2057400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643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016000" y="3765550"/>
            <a:ext cx="102616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0017BBF7-B208-4BBF-8F63-7C873D1E6C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5E87878B-5456-4BFA-9139-4B8DE05A50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id="{8565B886-9C5A-431E-B5ED-5667DFAE99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 b="1"/>
            </a:lvl1pPr>
          </a:lstStyle>
          <a:p>
            <a:fld id="{515C551F-1280-4D62-84D0-78555CBCEF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785699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6C4B78A-8726-4AB2-A0B0-ACBD6714D0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11BDA11-6BF3-4C2F-AFF8-5F4EA7FB2A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B0750F5-8525-4B12-94C8-2B8C87A507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81AA95-D8F7-44E1-9C5B-564841E7EF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171148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3BE41D4-5116-4A85-8044-DDF9741590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51F8956-567E-4F39-AE84-134B74F684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B1449AE-8E67-482E-A341-73D30B445E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A4835D-8933-4CEF-A5D7-9878F67F3C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409375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AF5479-2CCB-44A1-B8CE-946D544905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4BFC13-D09B-413E-A22C-0DA3DB3A99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81D0715-D144-4809-9DC7-AD3BFED4A9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C89629-8304-423D-9096-C7A815995E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902752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82B858B-C946-4A07-9E73-0245C9F108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DEE0F9A-7267-4FDC-966C-E0D839E74A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3E8E5FE-0770-4835-A9A2-6F6B5719B2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0F383D-A1CE-4077-86B1-BD57B14849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46094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758D68E-9DA5-4AED-A8A5-224F100914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155C12B-A19E-4A28-A54F-A845826392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EFC0584-CEF8-4590-8922-2A5E06A6B4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574E75-B192-434F-8B62-06AD13CB10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125197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8E1217C-C778-43FC-B5E3-4C66B17D3C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736124B-587D-4181-81D7-3D643672D0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21CA7FE-E06A-4BBF-90F3-F73E708AAC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100E97-D6E7-4A89-B6E0-C037A4B10A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003913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0AAFBB-1860-4A33-B225-8E91FAF641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8BF4E8-E835-485C-A626-03E5B8D040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FBCF41-095C-4F03-8C66-F1501E6CB6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F143E0-56DC-4FB8-9BB9-D1350B3CB4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607661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A54A7C-1F8D-4054-995C-2CC5152BC3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C35F57-F375-472B-8D13-C434A463DF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AE669A-1FD7-4F32-ACD8-EDC2073D3A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2E23AE-025D-4EA3-AB92-BE322FEAA4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22761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E39CA0C-3DBA-4BCB-9E85-5D39ABED06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0176B1F-2034-4D0D-B700-679F33BF68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509A8D3-679C-4749-A2A3-BA5919B3B5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3ED44A-5536-4316-B7B3-FC85CF9AAA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948591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533401"/>
            <a:ext cx="2743200" cy="5597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533401"/>
            <a:ext cx="8026400" cy="5597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B771495-676E-4020-84BB-EF145BD1FE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B41F75E-CEFB-472D-BB19-6434034622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1703A0B-B6B4-46FA-A1CB-F2064CC4BD4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1DD2E3-CD1A-44D0-BB76-FAFA5E948B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8131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8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4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71.xml"/><Relationship Id="rId19" Type="http://schemas.openxmlformats.org/officeDocument/2006/relationships/theme" Target="../theme/theme5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image" Target="../media/image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ACFA73-5060-223C-22D1-D98D358D6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D458FF-DFE3-C55E-766E-62FF9E66D5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F41C36-9C7C-6AD2-B06A-3D41D69278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8/24/2024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28286-162B-09CC-83AD-C30D47C7A7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332337-9907-0D41-4765-4BAF541B01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786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8/24/2024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7031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  <p:sldLayoutId id="2147483822" r:id="rId13"/>
    <p:sldLayoutId id="2147483823" r:id="rId14"/>
    <p:sldLayoutId id="2147483824" r:id="rId15"/>
    <p:sldLayoutId id="2147483825" r:id="rId16"/>
    <p:sldLayoutId id="214748382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415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  <p:sldLayoutId id="2147483853" r:id="rId12"/>
    <p:sldLayoutId id="2147483854" r:id="rId13"/>
    <p:sldLayoutId id="2147483855" r:id="rId14"/>
    <p:sldLayoutId id="2147483856" r:id="rId15"/>
    <p:sldLayoutId id="2147483857" r:id="rId16"/>
    <p:sldLayoutId id="2147483858" r:id="rId17"/>
    <p:sldLayoutId id="2147483859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79F22C8-3EAB-425F-ADBA-3A162D8202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30818" y="6292334"/>
            <a:ext cx="1522982" cy="18288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C4B4F87-0B31-4EDA-8270-4233B0D8FF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98180" y="6294120"/>
            <a:ext cx="1462788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05EC255-976A-48BF-A8A0-1ECEBDFBB6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3500" y="6292334"/>
            <a:ext cx="41275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1294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7008">
          <p15:clr>
            <a:srgbClr val="F26B43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24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orient="horz" pos="624">
          <p15:clr>
            <a:srgbClr val="F26B43"/>
          </p15:clr>
        </p15:guide>
        <p15:guide id="18" orient="horz" pos="3672">
          <p15:clr>
            <a:srgbClr val="F26B43"/>
          </p15:clr>
        </p15:guide>
        <p15:guide id="19" pos="3984">
          <p15:clr>
            <a:srgbClr val="547EBF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8/24/2024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0673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  <p:sldLayoutId id="2147483888" r:id="rId12"/>
    <p:sldLayoutId id="2147483889" r:id="rId13"/>
    <p:sldLayoutId id="2147483890" r:id="rId14"/>
    <p:sldLayoutId id="2147483891" r:id="rId15"/>
    <p:sldLayoutId id="2147483892" r:id="rId16"/>
    <p:sldLayoutId id="2147483893" r:id="rId17"/>
    <p:sldLayoutId id="2147483894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383838"/>
            </a:gs>
            <a:gs pos="31000">
              <a:srgbClr val="000000"/>
            </a:gs>
            <a:gs pos="100000">
              <a:srgbClr val="00000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horizon.png">
            <a:extLst>
              <a:ext uri="{FF2B5EF4-FFF2-40B4-BE49-F238E27FC236}">
                <a16:creationId xmlns:a16="http://schemas.microsoft.com/office/drawing/2014/main" id="{FD3B659D-B8CF-4B58-AEA5-56BBB6832B9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663C4C-4F65-4ECB-9100-34A3DE596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275167"/>
            <a:ext cx="105664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70C366-0968-4FA8-A22F-0526723BAF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2800" y="1600201"/>
            <a:ext cx="10566400" cy="45254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422F9A-BCB1-4B21-BA71-24A9420B24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0" y="6356351"/>
            <a:ext cx="20320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333" strike="noStrike" spc="80" baseline="0">
                <a:solidFill>
                  <a:schemeClr val="tx1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D3D74F-DFE2-4D85-A34D-EE12964F24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12800" y="6356351"/>
            <a:ext cx="3860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333" cap="all" spc="80" baseline="0">
                <a:solidFill>
                  <a:schemeClr val="tx1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0DA5FD-9969-4A4A-80C2-5EE1B93C34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058400" y="6356351"/>
            <a:ext cx="1320800" cy="36618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467"/>
            </a:lvl1pPr>
          </a:lstStyle>
          <a:p>
            <a:fld id="{E29C0CF8-6F8B-463A-A454-222171D9BD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5462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  <p:sldLayoutId id="2147483907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cap="all" spc="67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 Narrow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57189" indent="-457189" algn="l" rtl="0" eaLnBrk="0" fontAlgn="base" hangingPunct="0">
        <a:spcBef>
          <a:spcPct val="20000"/>
        </a:spcBef>
        <a:spcAft>
          <a:spcPts val="800"/>
        </a:spcAft>
        <a:buClr>
          <a:schemeClr val="tx2"/>
        </a:buClr>
        <a:buFont typeface="Arial" panose="020B0604020202020204" pitchFamily="34" charset="0"/>
        <a:buChar char="•"/>
        <a:defRPr sz="2267" kern="1200" spc="4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rtl="0" eaLnBrk="0" fontAlgn="base" hangingPunct="0">
        <a:spcBef>
          <a:spcPct val="20000"/>
        </a:spcBef>
        <a:spcAft>
          <a:spcPts val="800"/>
        </a:spcAft>
        <a:buClr>
          <a:schemeClr val="tx2"/>
        </a:buClr>
        <a:buFont typeface="Arial" panose="020B0604020202020204" pitchFamily="34" charset="0"/>
        <a:buChar char="•"/>
        <a:defRPr sz="2267" kern="1200" spc="4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0" fontAlgn="base" hangingPunct="0">
        <a:spcBef>
          <a:spcPct val="20000"/>
        </a:spcBef>
        <a:spcAft>
          <a:spcPts val="800"/>
        </a:spcAft>
        <a:buClr>
          <a:schemeClr val="tx2"/>
        </a:buClr>
        <a:buFont typeface="Arial" panose="020B0604020202020204" pitchFamily="34" charset="0"/>
        <a:buChar char="•"/>
        <a:defRPr sz="2267" kern="1200" spc="4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0" fontAlgn="base" hangingPunct="0">
        <a:spcBef>
          <a:spcPct val="20000"/>
        </a:spcBef>
        <a:spcAft>
          <a:spcPts val="800"/>
        </a:spcAft>
        <a:buClr>
          <a:schemeClr val="tx2"/>
        </a:buClr>
        <a:buFont typeface="Arial" panose="020B0604020202020204" pitchFamily="34" charset="0"/>
        <a:buChar char="•"/>
        <a:defRPr sz="2267" kern="1200" spc="4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0" fontAlgn="base" hangingPunct="0">
        <a:spcBef>
          <a:spcPct val="20000"/>
        </a:spcBef>
        <a:spcAft>
          <a:spcPts val="800"/>
        </a:spcAft>
        <a:buClr>
          <a:schemeClr val="tx2"/>
        </a:buClr>
        <a:buFont typeface="Arial" panose="020B0604020202020204" pitchFamily="34" charset="0"/>
        <a:buChar char="•"/>
        <a:defRPr sz="2267" kern="1200" spc="4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100000"/>
        </a:lnSpc>
        <a:spcBef>
          <a:spcPct val="20000"/>
        </a:spcBef>
        <a:spcAft>
          <a:spcPts val="800"/>
        </a:spcAft>
        <a:buClr>
          <a:schemeClr val="tx2"/>
        </a:buClr>
        <a:buFont typeface="Arial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100000"/>
        </a:lnSpc>
        <a:spcBef>
          <a:spcPct val="20000"/>
        </a:spcBef>
        <a:spcAft>
          <a:spcPts val="800"/>
        </a:spcAft>
        <a:buClr>
          <a:schemeClr val="tx2"/>
        </a:buClr>
        <a:buFont typeface="Arial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100000"/>
        </a:lnSpc>
        <a:spcBef>
          <a:spcPct val="20000"/>
        </a:spcBef>
        <a:spcAft>
          <a:spcPts val="800"/>
        </a:spcAft>
        <a:buClr>
          <a:schemeClr val="tx2"/>
        </a:buClr>
        <a:buFont typeface="Arial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100000"/>
        </a:lnSpc>
        <a:spcBef>
          <a:spcPct val="20000"/>
        </a:spcBef>
        <a:spcAft>
          <a:spcPts val="800"/>
        </a:spcAft>
        <a:buClr>
          <a:schemeClr val="tx2"/>
        </a:buClr>
        <a:buFont typeface="Arial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1E4D087-DC6B-4373-AB68-4CB315733A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53340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57BD85A-E353-4CEE-B038-8C856F657C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1"/>
            <a:ext cx="10972800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5412" name="Rectangle 4">
            <a:extLst>
              <a:ext uri="{FF2B5EF4-FFF2-40B4-BE49-F238E27FC236}">
                <a16:creationId xmlns:a16="http://schemas.microsoft.com/office/drawing/2014/main" id="{05938BAC-A32C-3B49-99FF-0E5E022B0FF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23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5413" name="Rectangle 5">
            <a:extLst>
              <a:ext uri="{FF2B5EF4-FFF2-40B4-BE49-F238E27FC236}">
                <a16:creationId xmlns:a16="http://schemas.microsoft.com/office/drawing/2014/main" id="{AEF09338-5A3D-6B4F-A2E5-2A0EA4A07C3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5414" name="Rectangle 6">
            <a:extLst>
              <a:ext uri="{FF2B5EF4-FFF2-40B4-BE49-F238E27FC236}">
                <a16:creationId xmlns:a16="http://schemas.microsoft.com/office/drawing/2014/main" id="{7F008532-8191-8F43-B21D-24038EB1C4D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42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panose="020B0604020202020204" pitchFamily="34" charset="0"/>
              </a:defRPr>
            </a:lvl1pPr>
          </a:lstStyle>
          <a:p>
            <a:fld id="{077A1EA1-F3FE-4173-ADA8-B7F378EB22B7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31" name="Group 7">
            <a:extLst>
              <a:ext uri="{FF2B5EF4-FFF2-40B4-BE49-F238E27FC236}">
                <a16:creationId xmlns:a16="http://schemas.microsoft.com/office/drawing/2014/main" id="{B03142AD-8CE0-48ED-B58E-84146442C970}"/>
              </a:ext>
            </a:extLst>
          </p:cNvPr>
          <p:cNvGrpSpPr>
            <a:grpSpLocks/>
          </p:cNvGrpSpPr>
          <p:nvPr/>
        </p:nvGrpSpPr>
        <p:grpSpPr bwMode="auto">
          <a:xfrm>
            <a:off x="372533" y="152400"/>
            <a:ext cx="11582400" cy="1600200"/>
            <a:chOff x="176" y="96"/>
            <a:chExt cx="5472" cy="1008"/>
          </a:xfrm>
        </p:grpSpPr>
        <p:sp>
          <p:nvSpPr>
            <p:cNvPr id="1032" name="Line 8">
              <a:extLst>
                <a:ext uri="{FF2B5EF4-FFF2-40B4-BE49-F238E27FC236}">
                  <a16:creationId xmlns:a16="http://schemas.microsoft.com/office/drawing/2014/main" id="{36D34B4B-29D2-4A96-9B60-C31C5D2815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033" name="Rectangle 9">
              <a:extLst>
                <a:ext uri="{FF2B5EF4-FFF2-40B4-BE49-F238E27FC236}">
                  <a16:creationId xmlns:a16="http://schemas.microsoft.com/office/drawing/2014/main" id="{B3091128-6471-CC4D-99B0-6FF3BB8817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1034" name="Rectangle 10">
              <a:extLst>
                <a:ext uri="{FF2B5EF4-FFF2-40B4-BE49-F238E27FC236}">
                  <a16:creationId xmlns:a16="http://schemas.microsoft.com/office/drawing/2014/main" id="{A055736D-A134-CD49-B160-681C39CE92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1035" name="Rectangle 11">
              <a:extLst>
                <a:ext uri="{FF2B5EF4-FFF2-40B4-BE49-F238E27FC236}">
                  <a16:creationId xmlns:a16="http://schemas.microsoft.com/office/drawing/2014/main" id="{DDEE0E0D-C51F-5E4B-A19E-10E49352E9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1036" name="Rectangle 12">
              <a:extLst>
                <a:ext uri="{FF2B5EF4-FFF2-40B4-BE49-F238E27FC236}">
                  <a16:creationId xmlns:a16="http://schemas.microsoft.com/office/drawing/2014/main" id="{82515C16-E4A1-EF4D-B87E-D91A584B49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746729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3" r:id="rId5"/>
    <p:sldLayoutId id="2147483914" r:id="rId6"/>
    <p:sldLayoutId id="2147483915" r:id="rId7"/>
    <p:sldLayoutId id="2147483916" r:id="rId8"/>
    <p:sldLayoutId id="2147483917" r:id="rId9"/>
    <p:sldLayoutId id="2147483918" r:id="rId10"/>
    <p:sldLayoutId id="214748391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o"/>
        <a:defRPr sz="24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o"/>
        <a:defRPr sz="20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ohn.sf@mso.umt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2.xml"/><Relationship Id="rId4" Type="http://schemas.openxmlformats.org/officeDocument/2006/relationships/hyperlink" Target="https://johnsommersflanagan.com/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hyperlink" Target="https://montanahappinessproject.com/" TargetMode="External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hyperlink" Target="https://johnsommersflanagan.com/" TargetMode="External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johnsommersflanagan.com/" TargetMode="External"/><Relationship Id="rId2" Type="http://schemas.openxmlformats.org/officeDocument/2006/relationships/hyperlink" Target="https://montanahappinessproject.com/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2.JPG"/><Relationship Id="rId4" Type="http://schemas.openxmlformats.org/officeDocument/2006/relationships/hyperlink" Target="https://johnsommersflanagan.com/2023/03/05/the-three-step-emotional-change-trick-revisited-again-with-a-side-note-on-plagiarism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FED70DDE-0B2C-5449-BC8B-56496105B6D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981200" y="1545770"/>
            <a:ext cx="8305800" cy="2264230"/>
          </a:xfrm>
        </p:spPr>
        <p:txBody>
          <a:bodyPr/>
          <a:lstStyle/>
          <a:p>
            <a:pPr algn="ctr">
              <a:defRPr/>
            </a:pPr>
            <a:r>
              <a:rPr lang="en-US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Suicide and Happiness</a:t>
            </a:r>
            <a:br>
              <a:rPr lang="en-US" sz="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Using Suicide Theories and 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Data to Construct Meaningful Interventions</a:t>
            </a:r>
            <a:br>
              <a:rPr lang="en-US" altLang="en-US" sz="3200" b="1" kern="1200" dirty="0">
                <a:solidFill>
                  <a:srgbClr val="000000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</a:br>
            <a:endParaRPr lang="en-US" altLang="en-US" sz="2000" b="1" kern="1200" dirty="0">
              <a:solidFill>
                <a:srgbClr val="000000"/>
              </a:solidFill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347DE1B2-8658-45F7-9B32-DCB6442C9CE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362200" y="3624943"/>
            <a:ext cx="7391400" cy="2775857"/>
          </a:xfrm>
        </p:spPr>
        <p:txBody>
          <a:bodyPr/>
          <a:lstStyle/>
          <a:p>
            <a:pPr algn="ctr" eaLnBrk="1" hangingPunct="1"/>
            <a:r>
              <a:rPr lang="en-US" altLang="en-US" sz="1800" b="1" kern="1200" dirty="0">
                <a:solidFill>
                  <a:srgbClr val="000000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Presented on behalf of the </a:t>
            </a:r>
            <a:br>
              <a:rPr lang="en-US" altLang="en-US" sz="1800" b="1" kern="1200" dirty="0">
                <a:solidFill>
                  <a:srgbClr val="000000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</a:br>
            <a:r>
              <a:rPr lang="en-US" altLang="en-US" sz="1800" b="1" kern="1200" dirty="0">
                <a:solidFill>
                  <a:srgbClr val="000000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Mental Health Academy – 24 August 2024</a:t>
            </a:r>
            <a:endParaRPr lang="en-US" altLang="en-US" sz="1800" dirty="0">
              <a:latin typeface="Arial" panose="020B0604020202020204" pitchFamily="34" charset="0"/>
            </a:endParaRPr>
          </a:p>
          <a:p>
            <a:pPr algn="ctr" eaLnBrk="1" hangingPunct="1"/>
            <a:endParaRPr lang="en-US" altLang="en-US" sz="1800" dirty="0">
              <a:latin typeface="Arial" panose="020B0604020202020204" pitchFamily="34" charset="0"/>
            </a:endParaRPr>
          </a:p>
          <a:p>
            <a:pPr algn="ctr" eaLnBrk="1" hangingPunct="1"/>
            <a:r>
              <a:rPr lang="en-US" altLang="en-US" sz="1800" dirty="0">
                <a:latin typeface="Arial" panose="020B0604020202020204" pitchFamily="34" charset="0"/>
              </a:rPr>
              <a:t>John Sommers-Flanagan, Ph.D.</a:t>
            </a:r>
          </a:p>
          <a:p>
            <a:pPr algn="ctr" eaLnBrk="1" hangingPunct="1"/>
            <a:r>
              <a:rPr lang="en-US" altLang="en-US" sz="1800" b="1" dirty="0">
                <a:latin typeface="Arial" panose="020B0604020202020204" pitchFamily="34" charset="0"/>
              </a:rPr>
              <a:t>University of Montana</a:t>
            </a:r>
          </a:p>
          <a:p>
            <a:pPr algn="ctr" eaLnBrk="1" hangingPunct="1"/>
            <a:r>
              <a:rPr lang="en-US" altLang="en-US" sz="1800" b="1" dirty="0">
                <a:latin typeface="Arial" panose="020B0604020202020204" pitchFamily="34" charset="0"/>
              </a:rPr>
              <a:t>Contact: </a:t>
            </a:r>
            <a:r>
              <a:rPr lang="en-US" altLang="en-US" sz="1800" b="1" dirty="0">
                <a:latin typeface="Arial" panose="020B0604020202020204" pitchFamily="34" charset="0"/>
                <a:hlinkClick r:id="rId3"/>
              </a:rPr>
              <a:t>John.sf@mso.umt.edu</a:t>
            </a:r>
            <a:endParaRPr lang="en-US" altLang="en-US" sz="1800" b="1" dirty="0">
              <a:latin typeface="Arial" panose="020B0604020202020204" pitchFamily="34" charset="0"/>
            </a:endParaRPr>
          </a:p>
          <a:p>
            <a:pPr algn="ctr" eaLnBrk="1" hangingPunct="1"/>
            <a:r>
              <a:rPr lang="en-US" altLang="en-US" sz="1800" b="1" dirty="0">
                <a:latin typeface="Arial" panose="020B0604020202020204" pitchFamily="34" charset="0"/>
              </a:rPr>
              <a:t>Free Stuff: </a:t>
            </a:r>
            <a:r>
              <a:rPr lang="en-US" altLang="en-US" sz="1800" b="1" dirty="0">
                <a:latin typeface="Arial" panose="020B0604020202020204" pitchFamily="34" charset="0"/>
                <a:hlinkClick r:id="rId4"/>
              </a:rPr>
              <a:t>https://johnsommersflanagan.com</a:t>
            </a:r>
            <a:r>
              <a:rPr lang="en-US" altLang="en-US" sz="1800" b="1" dirty="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5124" name="Rectangle 1">
            <a:extLst>
              <a:ext uri="{FF2B5EF4-FFF2-40B4-BE49-F238E27FC236}">
                <a16:creationId xmlns:a16="http://schemas.microsoft.com/office/drawing/2014/main" id="{2035B806-A757-4A71-B1F0-3E6E5E1790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8400" y="5867400"/>
            <a:ext cx="228600" cy="22860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3731C-4642-4528-8EB5-52915D59F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314" y="436229"/>
            <a:ext cx="7560540" cy="1040234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rgbClr val="FFFF00"/>
                </a:solidFill>
              </a:rPr>
              <a:t>Gratitude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FE1F2B-D95F-4260-AE97-B41C7034B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0" y="1577131"/>
            <a:ext cx="9890620" cy="3226548"/>
          </a:xfrm>
        </p:spPr>
        <p:txBody>
          <a:bodyPr>
            <a:normAutofit/>
          </a:bodyPr>
          <a:lstStyle/>
          <a:p>
            <a:r>
              <a:rPr lang="en-US" sz="3200" dirty="0"/>
              <a:t>Thanks to Pedro, Greg, and the MHA for their dedication to worldwide education and mental health</a:t>
            </a:r>
          </a:p>
          <a:p>
            <a:endParaRPr lang="en-US" sz="3200" dirty="0"/>
          </a:p>
          <a:p>
            <a:r>
              <a:rPr lang="en-US" sz="3200" dirty="0"/>
              <a:t>Thanks to my Montana Happiness team. For more info, see: </a:t>
            </a:r>
            <a:r>
              <a:rPr lang="en-US" sz="3200" dirty="0">
                <a:solidFill>
                  <a:srgbClr val="FFFF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https://montanahappinessproject.com/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/>
              <a:t>and </a:t>
            </a:r>
            <a:r>
              <a:rPr lang="en-US" sz="3200" dirty="0">
                <a:solidFill>
                  <a:srgbClr val="FFFF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https://johnsommersflanagan.com/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</a:p>
          <a:p>
            <a:endParaRPr lang="en-US" sz="3200" dirty="0"/>
          </a:p>
          <a:p>
            <a:endParaRPr lang="en-US" sz="3200" dirty="0"/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E6B694F9-9B8D-48A7-9531-26FCE2FD1E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075339"/>
            <a:ext cx="1755325" cy="17392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0F329C-8868-4B3A-B7AC-350F0B91EF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02" y="2990902"/>
            <a:ext cx="1389624" cy="20844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984540B-78AE-4B34-B762-FE05E1B119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55234" y="4764391"/>
            <a:ext cx="1667550" cy="208443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F490E4A-27BA-4111-AED5-DF4B9E4BCE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16819" y="4697077"/>
            <a:ext cx="2132775" cy="21124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CA400FF-898F-4FA4-A940-D996CED88E3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55325" y="4750378"/>
            <a:ext cx="1563328" cy="20844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4869127-4FD7-4EFF-84E4-BA51F2F2EFC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35189" y="4697077"/>
            <a:ext cx="3120833" cy="20844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1F00D3F-B531-48AF-B5A0-B6D273EBFDF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15046" y="4831704"/>
            <a:ext cx="2305518" cy="19498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F1F012B-22EB-4280-9753-5FF0F93F656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2254" y="43411"/>
            <a:ext cx="2384735" cy="138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596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3731C-4642-4528-8EB5-52915D59F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29" y="436229"/>
            <a:ext cx="10543225" cy="1040234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B71E42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Learning Objectives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FE1F2B-D95F-4260-AE97-B41C7034B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1" y="1912692"/>
            <a:ext cx="10271083" cy="4945308"/>
          </a:xfrm>
        </p:spPr>
        <p:txBody>
          <a:bodyPr>
            <a:normAutofit lnSpcReduction="10000"/>
          </a:bodyPr>
          <a:lstStyle/>
          <a:p>
            <a:pPr marL="514350" lvl="0" indent="-514350">
              <a:lnSpc>
                <a:spcPct val="100000"/>
              </a:lnSpc>
              <a:spcBef>
                <a:spcPts val="0"/>
              </a:spcBef>
              <a:buClr>
                <a:srgbClr val="B71E42"/>
              </a:buClr>
              <a:buSzPct val="100000"/>
              <a:buFont typeface="+mj-lt"/>
              <a:buAutoNum type="arabicPeriod"/>
            </a:pPr>
            <a:r>
              <a:rPr lang="en-US" sz="3400" dirty="0"/>
              <a:t>Describe methods for connecting with clients and </a:t>
            </a:r>
            <a:r>
              <a:rPr lang="en-US" sz="3400" dirty="0">
                <a:solidFill>
                  <a:srgbClr val="FFFF00"/>
                </a:solidFill>
              </a:rPr>
              <a:t>collaboratively identifying</a:t>
            </a:r>
            <a:r>
              <a:rPr lang="en-US" sz="3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400" dirty="0"/>
              <a:t>their unique suicide drivers</a:t>
            </a:r>
          </a:p>
          <a:p>
            <a:pPr marL="514350" lvl="0" indent="-514350">
              <a:lnSpc>
                <a:spcPct val="100000"/>
              </a:lnSpc>
              <a:spcBef>
                <a:spcPts val="0"/>
              </a:spcBef>
              <a:buClr>
                <a:srgbClr val="B71E42"/>
              </a:buClr>
              <a:buSzPct val="100000"/>
              <a:buFont typeface="+mj-lt"/>
              <a:buAutoNum type="arabicPeriod"/>
            </a:pPr>
            <a:endParaRPr lang="en-US" sz="32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pPr marL="514350" lvl="0" indent="-514350">
              <a:lnSpc>
                <a:spcPct val="100000"/>
              </a:lnSpc>
              <a:spcBef>
                <a:spcPts val="0"/>
              </a:spcBef>
              <a:buClr>
                <a:srgbClr val="B71E42"/>
              </a:buClr>
              <a:buSzPct val="100000"/>
              <a:buFont typeface="+mj-lt"/>
              <a:buAutoNum type="arabicPeriod"/>
            </a:pPr>
            <a:r>
              <a:rPr lang="en-US" sz="3400" dirty="0"/>
              <a:t>Connect client suicide drivers with </a:t>
            </a:r>
            <a:r>
              <a:rPr lang="en-US" sz="3400" dirty="0">
                <a:solidFill>
                  <a:srgbClr val="FFFF00"/>
                </a:solidFill>
              </a:rPr>
              <a:t>established theories </a:t>
            </a:r>
            <a:r>
              <a:rPr lang="en-US" sz="3400" dirty="0"/>
              <a:t>of suicide</a:t>
            </a:r>
          </a:p>
          <a:p>
            <a:pPr marL="514350" lvl="0" indent="-514350">
              <a:lnSpc>
                <a:spcPct val="100000"/>
              </a:lnSpc>
              <a:spcBef>
                <a:spcPts val="0"/>
              </a:spcBef>
              <a:buClr>
                <a:srgbClr val="B71E42"/>
              </a:buClr>
              <a:buSzPct val="100000"/>
              <a:buFont typeface="+mj-lt"/>
              <a:buAutoNum type="arabicPeriod"/>
            </a:pPr>
            <a:endParaRPr lang="en-US" sz="32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marL="514350" lvl="0" indent="-514350">
              <a:lnSpc>
                <a:spcPct val="100000"/>
              </a:lnSpc>
              <a:spcBef>
                <a:spcPts val="0"/>
              </a:spcBef>
              <a:buClr>
                <a:srgbClr val="B71E42"/>
              </a:buClr>
              <a:buSzPct val="100000"/>
              <a:buFont typeface="+mj-lt"/>
              <a:buAutoNum type="arabicPeriod"/>
            </a:pPr>
            <a:r>
              <a:rPr lang="en-US" sz="3400" dirty="0"/>
              <a:t>Develop</a:t>
            </a:r>
            <a:r>
              <a:rPr lang="en-US" sz="3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400" dirty="0">
                <a:solidFill>
                  <a:srgbClr val="FFFF00"/>
                </a:solidFill>
              </a:rPr>
              <a:t>co-constructed interventions </a:t>
            </a:r>
            <a:r>
              <a:rPr lang="en-US" sz="3400" dirty="0"/>
              <a:t>that honor clients’ experiences and move them toward</a:t>
            </a:r>
            <a:r>
              <a:rPr lang="en-US" sz="3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400" dirty="0">
                <a:solidFill>
                  <a:srgbClr val="FFFF00"/>
                </a:solidFill>
              </a:rPr>
              <a:t>more frequent positive affect </a:t>
            </a:r>
            <a:r>
              <a:rPr lang="en-US" sz="3400" dirty="0"/>
              <a:t>and greater meaning and well-being. </a:t>
            </a: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C42F6D-34EC-43EB-BEC6-B36C656E10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1882" y="0"/>
            <a:ext cx="2402032" cy="162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1965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3731C-4642-4528-8EB5-52915D59F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1114" y="436229"/>
            <a:ext cx="6493740" cy="1040234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FFFF00"/>
                </a:solidFill>
              </a:rPr>
              <a:t>Collaboration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FE1F2B-D95F-4260-AE97-B41C7034B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3936" y="1577130"/>
            <a:ext cx="9145664" cy="5193784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3200" dirty="0">
                <a:solidFill>
                  <a:srgbClr val="FFFF00"/>
                </a:solidFill>
              </a:rPr>
              <a:t>Why</a:t>
            </a:r>
            <a:r>
              <a:rPr lang="en-US" sz="3200" dirty="0"/>
              <a:t> be collaborative?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3200" dirty="0"/>
              <a:t>Embrace </a:t>
            </a:r>
            <a:r>
              <a:rPr lang="en-US" sz="3200" dirty="0">
                <a:solidFill>
                  <a:srgbClr val="FFFF00"/>
                </a:solidFill>
              </a:rPr>
              <a:t>Beginner’s Mind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800" dirty="0"/>
              <a:t>Let go of preconceptions.* </a:t>
            </a:r>
            <a:r>
              <a:rPr lang="en-US" sz="2800" dirty="0">
                <a:solidFill>
                  <a:srgbClr val="FFFF00"/>
                </a:solidFill>
              </a:rPr>
              <a:t>Most people who think about suicide are sensitive, intelligent, and the best experts on themselves</a:t>
            </a:r>
            <a:r>
              <a:rPr lang="en-US" sz="2800" dirty="0"/>
              <a:t>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3200" dirty="0"/>
              <a:t>Display </a:t>
            </a:r>
            <a:r>
              <a:rPr lang="en-US" sz="3200" dirty="0">
                <a:solidFill>
                  <a:srgbClr val="FFFF00"/>
                </a:solidFill>
              </a:rPr>
              <a:t>Transparency 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800" dirty="0"/>
              <a:t>Regarding SI and hospitalization (listen; address pain; create safety)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3200" dirty="0"/>
              <a:t>Track and respond empathically to </a:t>
            </a:r>
            <a:r>
              <a:rPr lang="en-US" sz="3200" dirty="0" err="1">
                <a:solidFill>
                  <a:srgbClr val="FFFF00"/>
                </a:solidFill>
              </a:rPr>
              <a:t>Shneidman’s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psychache</a:t>
            </a:r>
            <a:endParaRPr lang="en-US" sz="3200" dirty="0">
              <a:solidFill>
                <a:srgbClr val="FFFF00"/>
              </a:solidFill>
            </a:endParaRPr>
          </a:p>
          <a:p>
            <a:pPr>
              <a:lnSpc>
                <a:spcPct val="150000"/>
              </a:lnSpc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1ECF09-3EDA-4EB6-9B14-8BE5556925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2" y="0"/>
            <a:ext cx="2884713" cy="2668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6406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3731C-4642-4528-8EB5-52915D59F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687" y="436229"/>
            <a:ext cx="9977168" cy="1040234"/>
          </a:xfrm>
        </p:spPr>
        <p:txBody>
          <a:bodyPr>
            <a:normAutofit fontScale="90000"/>
          </a:bodyPr>
          <a:lstStyle/>
          <a:p>
            <a:r>
              <a:rPr lang="en-US" sz="5400" b="1" dirty="0">
                <a:solidFill>
                  <a:srgbClr val="FFFF00"/>
                </a:solidFill>
              </a:rPr>
              <a:t>Theoretical and Empirical Foundations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FE1F2B-D95F-4260-AE97-B41C7034B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1" y="1577130"/>
            <a:ext cx="10271083" cy="468215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dirty="0" err="1">
                <a:solidFill>
                  <a:srgbClr val="FFFF00"/>
                </a:solidFill>
              </a:rPr>
              <a:t>Shneidman</a:t>
            </a:r>
            <a:r>
              <a:rPr lang="en-US" sz="3600" dirty="0"/>
              <a:t> – </a:t>
            </a:r>
            <a:r>
              <a:rPr lang="en-US" sz="3600" dirty="0" err="1"/>
              <a:t>Psychache</a:t>
            </a:r>
            <a:r>
              <a:rPr lang="en-US" sz="3600" dirty="0"/>
              <a:t> [the </a:t>
            </a:r>
            <a:r>
              <a:rPr lang="en-US" sz="3600" dirty="0">
                <a:solidFill>
                  <a:srgbClr val="FF9900"/>
                </a:solidFill>
              </a:rPr>
              <a:t>emotional</a:t>
            </a:r>
            <a:r>
              <a:rPr lang="en-US" sz="3600" dirty="0"/>
              <a:t> dimension]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3600" dirty="0">
              <a:solidFill>
                <a:srgbClr val="FFFF0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dirty="0">
                <a:solidFill>
                  <a:srgbClr val="FFFF00"/>
                </a:solidFill>
              </a:rPr>
              <a:t>Klonsky and May (and Beck) </a:t>
            </a:r>
            <a:r>
              <a:rPr lang="en-US" sz="3600" dirty="0"/>
              <a:t>– Hopelessness (including </a:t>
            </a:r>
            <a:r>
              <a:rPr lang="en-US" sz="3600" dirty="0" err="1"/>
              <a:t>Shneidman’s</a:t>
            </a:r>
            <a:r>
              <a:rPr lang="en-US" sz="3600" dirty="0"/>
              <a:t> mental constriction) [the </a:t>
            </a:r>
            <a:r>
              <a:rPr lang="en-US" sz="3600" dirty="0">
                <a:solidFill>
                  <a:srgbClr val="FF9900"/>
                </a:solidFill>
              </a:rPr>
              <a:t>cognitive</a:t>
            </a:r>
            <a:r>
              <a:rPr lang="en-US" sz="3600" dirty="0"/>
              <a:t> dimension]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3600" dirty="0">
              <a:solidFill>
                <a:srgbClr val="FFFF0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dirty="0">
                <a:solidFill>
                  <a:srgbClr val="FFFF00"/>
                </a:solidFill>
              </a:rPr>
              <a:t>Joiner</a:t>
            </a:r>
            <a:r>
              <a:rPr lang="en-US" sz="3600" dirty="0"/>
              <a:t> – Thwarted belongingness and perceived burdensomeness [the </a:t>
            </a:r>
            <a:r>
              <a:rPr lang="en-US" sz="3600" dirty="0">
                <a:solidFill>
                  <a:srgbClr val="FF9900"/>
                </a:solidFill>
              </a:rPr>
              <a:t>interpersonal </a:t>
            </a:r>
            <a:r>
              <a:rPr lang="en-US" sz="3600" dirty="0"/>
              <a:t>dimension]</a:t>
            </a:r>
          </a:p>
          <a:p>
            <a:endParaRPr lang="en-US" sz="32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7881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3731C-4642-4528-8EB5-52915D59F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620785"/>
            <a:ext cx="8824535" cy="1232969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 err="1">
                <a:solidFill>
                  <a:schemeClr val="accent3"/>
                </a:solidFill>
              </a:rPr>
              <a:t>Psychache</a:t>
            </a:r>
            <a:r>
              <a:rPr lang="en-US" sz="5400" b="1" dirty="0">
                <a:solidFill>
                  <a:schemeClr val="accent3"/>
                </a:solidFill>
              </a:rPr>
              <a:t> - Strategies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FE1F2B-D95F-4260-AE97-B41C7034B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219" y="2181138"/>
            <a:ext cx="11252143" cy="4286774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1800"/>
              </a:spcBef>
            </a:pPr>
            <a:r>
              <a:rPr lang="en-US" sz="3200" dirty="0"/>
              <a:t>Track, reflect, acknowledge distress with </a:t>
            </a:r>
            <a:r>
              <a:rPr lang="en-US" sz="3200" b="1" dirty="0">
                <a:solidFill>
                  <a:srgbClr val="FFC000"/>
                </a:solidFill>
              </a:rPr>
              <a:t>empathy</a:t>
            </a:r>
          </a:p>
          <a:p>
            <a:pPr>
              <a:spcBef>
                <a:spcPts val="1800"/>
              </a:spcBef>
            </a:pPr>
            <a:r>
              <a:rPr lang="en-US" sz="3200" b="1" dirty="0">
                <a:solidFill>
                  <a:srgbClr val="FFC000"/>
                </a:solidFill>
              </a:rPr>
              <a:t>Explore unique distress “trigger(s)?” </a:t>
            </a:r>
            <a:r>
              <a:rPr lang="en-US" sz="3200" dirty="0"/>
              <a:t>– </a:t>
            </a:r>
            <a:r>
              <a:rPr lang="en-US" sz="3200" dirty="0" err="1"/>
              <a:t>Jobes’s</a:t>
            </a:r>
            <a:r>
              <a:rPr lang="en-US" sz="3200" dirty="0"/>
              <a:t> “That one thing question” </a:t>
            </a:r>
          </a:p>
          <a:p>
            <a:pPr>
              <a:spcBef>
                <a:spcPts val="1800"/>
              </a:spcBef>
            </a:pPr>
            <a:r>
              <a:rPr lang="en-US" sz="3200" dirty="0"/>
              <a:t>Use Linehan’s (DBT) </a:t>
            </a:r>
            <a:r>
              <a:rPr lang="en-US" sz="3200" b="1" dirty="0">
                <a:solidFill>
                  <a:srgbClr val="FFC000"/>
                </a:solidFill>
              </a:rPr>
              <a:t>distress tolerance</a:t>
            </a:r>
          </a:p>
          <a:p>
            <a:pPr>
              <a:spcBef>
                <a:spcPts val="1800"/>
              </a:spcBef>
            </a:pPr>
            <a:r>
              <a:rPr lang="en-US" sz="3200" dirty="0"/>
              <a:t>Use </a:t>
            </a:r>
            <a:r>
              <a:rPr lang="en-US" sz="3200" b="1" dirty="0">
                <a:solidFill>
                  <a:srgbClr val="FFC000"/>
                </a:solidFill>
              </a:rPr>
              <a:t>three-step emotional change trick </a:t>
            </a:r>
            <a:r>
              <a:rPr lang="en-US" sz="3200" dirty="0"/>
              <a:t>to explore positive affect</a:t>
            </a:r>
            <a:endParaRPr lang="en-US" sz="3200" b="1" dirty="0"/>
          </a:p>
          <a:p>
            <a:pPr>
              <a:spcBef>
                <a:spcPts val="1800"/>
              </a:spcBef>
            </a:pPr>
            <a:r>
              <a:rPr lang="en-US" sz="3200" dirty="0"/>
              <a:t>Use individualized </a:t>
            </a:r>
            <a:r>
              <a:rPr lang="en-US" sz="3200" b="1" dirty="0">
                <a:solidFill>
                  <a:srgbClr val="FFC000"/>
                </a:solidFill>
              </a:rPr>
              <a:t>insomnia interventions</a:t>
            </a:r>
            <a:r>
              <a:rPr lang="en-US" sz="3200" dirty="0"/>
              <a:t>: Three Good Things, Imagery Rehearsal Therapy, CBT-I [Sleep hygiene]</a:t>
            </a:r>
            <a:endParaRPr lang="en-US" sz="3000" b="1" dirty="0">
              <a:solidFill>
                <a:srgbClr val="FFC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684E78-9DD6-4479-89EA-90C6A93CF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17171" cy="140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040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008ECA8-AFE9-744D-CFA8-D9C0031334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95865" y="2269066"/>
            <a:ext cx="10456333" cy="2989263"/>
          </a:xfrm>
        </p:spPr>
        <p:txBody>
          <a:bodyPr lIns="0" tIns="0" rIns="0" bIns="0" anchor="t"/>
          <a:lstStyle/>
          <a:p>
            <a:pPr marL="514350" indent="-514350">
              <a:lnSpc>
                <a:spcPct val="100000"/>
              </a:lnSpc>
              <a:buFont typeface="Courier New" panose="020B0604020202020204" pitchFamily="34" charset="0"/>
              <a:buChar char="o"/>
            </a:pPr>
            <a:r>
              <a:rPr lang="en-US" sz="3200" dirty="0">
                <a:solidFill>
                  <a:srgbClr val="000000"/>
                </a:solidFill>
              </a:rPr>
              <a:t>“If we could somehow </a:t>
            </a:r>
            <a:r>
              <a:rPr lang="en-US" sz="3200" b="1" dirty="0">
                <a:solidFill>
                  <a:schemeClr val="accent2"/>
                </a:solidFill>
              </a:rPr>
              <a:t>magically change</a:t>
            </a:r>
            <a:r>
              <a:rPr lang="en-US" sz="3200" dirty="0">
                <a:solidFill>
                  <a:srgbClr val="000000"/>
                </a:solidFill>
              </a:rPr>
              <a:t> just one thing in your life that would eliminate your suicidal risk all together, what would </a:t>
            </a:r>
            <a:r>
              <a:rPr lang="en-US" sz="3200" dirty="0"/>
              <a:t>that be?” (Jobes, 2023) </a:t>
            </a:r>
            <a:endParaRPr lang="en-US" sz="3200" dirty="0">
              <a:solidFill>
                <a:srgbClr val="000000"/>
              </a:solidFill>
            </a:endParaRPr>
          </a:p>
          <a:p>
            <a:pPr marL="514350" indent="-514350">
              <a:lnSpc>
                <a:spcPct val="100000"/>
              </a:lnSpc>
              <a:buFont typeface="Courier New" panose="020B0604020202020204" pitchFamily="34" charset="0"/>
              <a:buChar char="o"/>
            </a:pPr>
            <a:r>
              <a:rPr lang="en-US" sz="3200" dirty="0"/>
              <a:t>This question </a:t>
            </a:r>
            <a:r>
              <a:rPr lang="en-US" sz="3200" b="1" dirty="0">
                <a:solidFill>
                  <a:schemeClr val="accent2"/>
                </a:solidFill>
              </a:rPr>
              <a:t>points you</a:t>
            </a:r>
            <a:r>
              <a:rPr lang="en-US" sz="3200" dirty="0"/>
              <a:t> and the client toward a treatment focus</a:t>
            </a:r>
          </a:p>
          <a:p>
            <a:pPr marL="514350" indent="-514350">
              <a:lnSpc>
                <a:spcPct val="100000"/>
              </a:lnSpc>
              <a:buFont typeface="Courier New" panose="020B0604020202020204" pitchFamily="34" charset="0"/>
              <a:buChar char="o"/>
            </a:pPr>
            <a:r>
              <a:rPr lang="en-US" sz="3200" dirty="0"/>
              <a:t>It</a:t>
            </a:r>
            <a:r>
              <a:rPr lang="en-US" sz="3200" dirty="0">
                <a:solidFill>
                  <a:srgbClr val="000000"/>
                </a:solidFill>
              </a:rPr>
              <a:t> also may </a:t>
            </a:r>
            <a:r>
              <a:rPr lang="en-US" sz="3200" b="1" dirty="0">
                <a:solidFill>
                  <a:schemeClr val="accent2"/>
                </a:solidFill>
              </a:rPr>
              <a:t>reveal</a:t>
            </a:r>
            <a:r>
              <a:rPr lang="en-US" sz="3200" dirty="0">
                <a:solidFill>
                  <a:srgbClr val="000000"/>
                </a:solidFill>
              </a:rPr>
              <a:t> irrational expectations</a:t>
            </a:r>
            <a:endParaRPr lang="en-US" sz="3200" dirty="0"/>
          </a:p>
          <a:p>
            <a:pPr marL="457200" indent="-457200">
              <a:lnSpc>
                <a:spcPct val="100000"/>
              </a:lnSpc>
              <a:buFont typeface="Courier New" panose="020B0604020202020204" pitchFamily="34" charset="0"/>
              <a:buChar char="o"/>
            </a:pPr>
            <a:endParaRPr lang="en-US" b="1" u="sng" dirty="0">
              <a:solidFill>
                <a:schemeClr val="accent2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4CA31B4-206E-7229-5335-F62118F56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025" y="372004"/>
            <a:ext cx="2069150" cy="1459619"/>
          </a:xfrm>
        </p:spPr>
        <p:txBody>
          <a:bodyPr lIns="91440" tIns="45720" rIns="91440" bIns="45720" anchor="t"/>
          <a:lstStyle/>
          <a:p>
            <a:endParaRPr lang="en-US" sz="8800" b="0" dirty="0">
              <a:solidFill>
                <a:schemeClr val="accent6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D3F12B-07D4-07EC-F2A9-33A0CB08BDE1}"/>
              </a:ext>
            </a:extLst>
          </p:cNvPr>
          <p:cNvSpPr txBox="1"/>
          <p:nvPr/>
        </p:nvSpPr>
        <p:spPr>
          <a:xfrm>
            <a:off x="1066801" y="385234"/>
            <a:ext cx="9111342" cy="14465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 err="1">
                <a:solidFill>
                  <a:srgbClr val="C17529"/>
                </a:solidFill>
                <a:latin typeface="Segoe UI"/>
                <a:cs typeface="Segoe UI"/>
              </a:rPr>
              <a:t>Psychache</a:t>
            </a:r>
            <a:r>
              <a:rPr lang="en-US" sz="4400" b="1" dirty="0">
                <a:solidFill>
                  <a:srgbClr val="C17529"/>
                </a:solidFill>
                <a:latin typeface="Segoe UI"/>
                <a:cs typeface="Segoe UI"/>
              </a:rPr>
              <a:t> (Emotional Dimension)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17529"/>
                </a:solidFill>
                <a:effectLst/>
                <a:uLnTx/>
                <a:uFillTx/>
                <a:latin typeface="Segoe UI"/>
                <a:ea typeface="+mn-ea"/>
                <a:cs typeface="Segoe UI"/>
              </a:rPr>
              <a:t>: That One Thing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17529"/>
              </a:solidFill>
              <a:effectLst/>
              <a:uLnTx/>
              <a:uFillTx/>
              <a:latin typeface="Arial Nova"/>
              <a:ea typeface="+mn-ea"/>
              <a:cs typeface="+mn-cs"/>
            </a:endParaRPr>
          </a:p>
        </p:txBody>
      </p:sp>
      <p:pic>
        <p:nvPicPr>
          <p:cNvPr id="7" name="Picture 6" descr="White arrows going to the red target">
            <a:extLst>
              <a:ext uri="{FF2B5EF4-FFF2-40B4-BE49-F238E27FC236}">
                <a16:creationId xmlns:a16="http://schemas.microsoft.com/office/drawing/2014/main" id="{CAA09DA8-19DD-5219-FE08-59BA26C123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9572" y="4736690"/>
            <a:ext cx="2452626" cy="1635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405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008ECA8-AFE9-744D-CFA8-D9C0031334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95865" y="2269066"/>
            <a:ext cx="10456333" cy="2989263"/>
          </a:xfrm>
        </p:spPr>
        <p:txBody>
          <a:bodyPr lIns="0" tIns="0" rIns="0" bIns="0" anchor="t"/>
          <a:lstStyle/>
          <a:p>
            <a:pPr>
              <a:lnSpc>
                <a:spcPct val="100000"/>
              </a:lnSpc>
            </a:pPr>
            <a:r>
              <a:rPr lang="en-US" sz="3200" dirty="0">
                <a:solidFill>
                  <a:srgbClr val="000000"/>
                </a:solidFill>
                <a:latin typeface="Arial Nova"/>
                <a:cs typeface="Calibri"/>
              </a:rPr>
              <a:t>Possible “irrational” responses:</a:t>
            </a:r>
            <a:endParaRPr lang="en-US" dirty="0"/>
          </a:p>
          <a:p>
            <a:pPr marL="457200" indent="-457200">
              <a:lnSpc>
                <a:spcPct val="100000"/>
              </a:lnSpc>
              <a:buFont typeface="Courier New" panose="020B0604020202020204" pitchFamily="34" charset="0"/>
              <a:buChar char="o"/>
            </a:pPr>
            <a:r>
              <a:rPr lang="en-US" sz="3200" dirty="0">
                <a:solidFill>
                  <a:srgbClr val="000000"/>
                </a:solidFill>
                <a:latin typeface="Arial Nova"/>
                <a:cs typeface="Calibri"/>
              </a:rPr>
              <a:t>“My mother would be alive”</a:t>
            </a:r>
          </a:p>
          <a:p>
            <a:pPr marL="457200" indent="-457200">
              <a:lnSpc>
                <a:spcPct val="100000"/>
              </a:lnSpc>
              <a:buFont typeface="Courier New" panose="020B0604020202020204" pitchFamily="34" charset="0"/>
              <a:buChar char="o"/>
            </a:pPr>
            <a:r>
              <a:rPr lang="en-US" sz="3200" dirty="0">
                <a:solidFill>
                  <a:srgbClr val="000000"/>
                </a:solidFill>
                <a:latin typeface="Arial Nova"/>
                <a:cs typeface="Calibri"/>
              </a:rPr>
              <a:t>“I wouldn’t have been sexually abused as a child”</a:t>
            </a:r>
          </a:p>
          <a:p>
            <a:pPr marL="457200" indent="-457200">
              <a:lnSpc>
                <a:spcPct val="100000"/>
              </a:lnSpc>
              <a:buFont typeface="Courier New" panose="020B0604020202020204" pitchFamily="34" charset="0"/>
              <a:buChar char="o"/>
            </a:pPr>
            <a:r>
              <a:rPr lang="en-US" sz="3200" dirty="0">
                <a:solidFill>
                  <a:srgbClr val="000000"/>
                </a:solidFill>
                <a:latin typeface="Arial Nova"/>
                <a:cs typeface="Calibri"/>
              </a:rPr>
              <a:t>“There would be no more hate”</a:t>
            </a:r>
          </a:p>
          <a:p>
            <a:pPr marL="457200" indent="-457200">
              <a:lnSpc>
                <a:spcPct val="100000"/>
              </a:lnSpc>
              <a:buFont typeface="Courier New" panose="020B0604020202020204" pitchFamily="34" charset="0"/>
              <a:buChar char="o"/>
            </a:pPr>
            <a:endParaRPr lang="en-US" sz="3200" dirty="0">
              <a:solidFill>
                <a:srgbClr val="000000"/>
              </a:solidFill>
              <a:latin typeface="Arial Nova"/>
              <a:cs typeface="Calibri"/>
            </a:endParaRPr>
          </a:p>
          <a:p>
            <a:pPr>
              <a:lnSpc>
                <a:spcPct val="100000"/>
              </a:lnSpc>
            </a:pPr>
            <a:endParaRPr lang="en-US" sz="3200" dirty="0">
              <a:solidFill>
                <a:schemeClr val="accent2"/>
              </a:solidFill>
              <a:latin typeface="Arial Nova"/>
              <a:cs typeface="Calibri"/>
            </a:endParaRPr>
          </a:p>
          <a:p>
            <a:pPr>
              <a:lnSpc>
                <a:spcPct val="100000"/>
              </a:lnSpc>
            </a:pPr>
            <a:r>
              <a:rPr lang="en-US" sz="3200" dirty="0">
                <a:solidFill>
                  <a:schemeClr val="accent2"/>
                </a:solidFill>
                <a:latin typeface="Arial Nova"/>
                <a:cs typeface="Calibri"/>
              </a:rPr>
              <a:t>What are the treatment targets linked to these responses?</a:t>
            </a:r>
            <a:endParaRPr lang="en-US" dirty="0">
              <a:solidFill>
                <a:schemeClr val="accent2"/>
              </a:solidFill>
            </a:endParaRPr>
          </a:p>
          <a:p>
            <a:pPr marL="457200" indent="-457200">
              <a:lnSpc>
                <a:spcPct val="100000"/>
              </a:lnSpc>
              <a:buFont typeface="Courier New" panose="020B0604020202020204" pitchFamily="34" charset="0"/>
              <a:buChar char="o"/>
            </a:pPr>
            <a:endParaRPr lang="en-US" b="1" u="sng" dirty="0">
              <a:solidFill>
                <a:schemeClr val="accent2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4CA31B4-206E-7229-5335-F62118F56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025" y="372004"/>
            <a:ext cx="2069150" cy="1459619"/>
          </a:xfrm>
        </p:spPr>
        <p:txBody>
          <a:bodyPr lIns="91440" tIns="45720" rIns="91440" bIns="45720" anchor="t"/>
          <a:lstStyle/>
          <a:p>
            <a:endParaRPr lang="en-US" sz="8800" b="0" dirty="0">
              <a:solidFill>
                <a:schemeClr val="accent6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D3F12B-07D4-07EC-F2A9-33A0CB08BDE1}"/>
              </a:ext>
            </a:extLst>
          </p:cNvPr>
          <p:cNvSpPr txBox="1"/>
          <p:nvPr/>
        </p:nvSpPr>
        <p:spPr>
          <a:xfrm>
            <a:off x="1230086" y="378178"/>
            <a:ext cx="8882743" cy="14465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 err="1">
                <a:solidFill>
                  <a:srgbClr val="C17529"/>
                </a:solidFill>
                <a:latin typeface="Arial Nova"/>
              </a:rPr>
              <a:t>Psychache</a:t>
            </a:r>
            <a:r>
              <a:rPr lang="en-US" sz="4400" b="1" dirty="0">
                <a:solidFill>
                  <a:srgbClr val="C17529"/>
                </a:solidFill>
                <a:latin typeface="Arial Nova"/>
              </a:rPr>
              <a:t> (Emotional Dimension)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17529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: That One Thing </a:t>
            </a:r>
            <a:r>
              <a:rPr lang="en-US" sz="4400" b="1" dirty="0">
                <a:solidFill>
                  <a:srgbClr val="C17529"/>
                </a:solidFill>
                <a:latin typeface="Arial Nova"/>
              </a:rPr>
              <a:t>– 2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C17529"/>
              </a:solidFill>
              <a:effectLst/>
              <a:uLnTx/>
              <a:uFillTx/>
              <a:latin typeface="Arial Nova"/>
              <a:ea typeface="+mn-ea"/>
              <a:cs typeface="+mn-cs"/>
            </a:endParaRPr>
          </a:p>
        </p:txBody>
      </p:sp>
      <p:pic>
        <p:nvPicPr>
          <p:cNvPr id="6" name="Picture 5" descr="White arrows going to the red target">
            <a:extLst>
              <a:ext uri="{FF2B5EF4-FFF2-40B4-BE49-F238E27FC236}">
                <a16:creationId xmlns:a16="http://schemas.microsoft.com/office/drawing/2014/main" id="{CA920900-B800-5D7A-849F-FF49DECE7D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3509" y="4267516"/>
            <a:ext cx="2452626" cy="1635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47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3731C-4642-4528-8EB5-52915D59F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794552"/>
            <a:ext cx="9603275" cy="1265980"/>
          </a:xfrm>
        </p:spPr>
        <p:txBody>
          <a:bodyPr>
            <a:normAutofit/>
          </a:bodyPr>
          <a:lstStyle/>
          <a:p>
            <a:r>
              <a:rPr lang="en-US" sz="5400" b="1" dirty="0" err="1">
                <a:solidFill>
                  <a:srgbClr val="FFC000"/>
                </a:solidFill>
              </a:rPr>
              <a:t>Psychache</a:t>
            </a:r>
            <a:r>
              <a:rPr lang="en-US" sz="5400" dirty="0"/>
              <a:t>: </a:t>
            </a:r>
            <a:r>
              <a:rPr lang="en-US" sz="5400" b="1" dirty="0"/>
              <a:t>Three Good Things</a:t>
            </a:r>
            <a:endParaRPr lang="en-US" sz="5400" b="1" dirty="0">
              <a:solidFill>
                <a:srgbClr val="FFC00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FE1F2B-D95F-4260-AE97-B41C7034B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094" y="2148397"/>
            <a:ext cx="4633645" cy="3915052"/>
          </a:xfrm>
        </p:spPr>
        <p:txBody>
          <a:bodyPr>
            <a:normAutofit/>
          </a:bodyPr>
          <a:lstStyle/>
          <a:p>
            <a:r>
              <a:rPr lang="en-US" sz="3600" dirty="0"/>
              <a:t>Survey</a:t>
            </a:r>
          </a:p>
          <a:p>
            <a:endParaRPr lang="en-US" sz="3600" dirty="0"/>
          </a:p>
          <a:p>
            <a:r>
              <a:rPr lang="en-US" sz="3600" dirty="0"/>
              <a:t>Rumination about the past and future is </a:t>
            </a:r>
            <a:r>
              <a:rPr lang="en-US" sz="3600" b="1" dirty="0">
                <a:solidFill>
                  <a:srgbClr val="FFC000"/>
                </a:solidFill>
              </a:rPr>
              <a:t>all-natural</a:t>
            </a:r>
            <a:r>
              <a:rPr lang="en-US" sz="3600" dirty="0"/>
              <a:t>, but not helpful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87B529-A263-4FAF-B1F7-22E753F27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1739" y="1895629"/>
            <a:ext cx="6880261" cy="496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0481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7146" y="326571"/>
            <a:ext cx="10222153" cy="1527183"/>
          </a:xfrm>
        </p:spPr>
        <p:txBody>
          <a:bodyPr>
            <a:normAutofit fontScale="90000"/>
          </a:bodyPr>
          <a:lstStyle/>
          <a:p>
            <a:r>
              <a:rPr lang="en-US" sz="4800" b="1" dirty="0" err="1">
                <a:solidFill>
                  <a:schemeClr val="accent2"/>
                </a:solidFill>
              </a:rPr>
              <a:t>Psychache</a:t>
            </a:r>
            <a:r>
              <a:rPr lang="en-US" sz="4800" b="1" dirty="0">
                <a:solidFill>
                  <a:schemeClr val="accent2"/>
                </a:solidFill>
              </a:rPr>
              <a:t>: Insomnia and </a:t>
            </a:r>
            <a:br>
              <a:rPr lang="en-US" sz="4800" b="1" dirty="0">
                <a:solidFill>
                  <a:schemeClr val="accent2"/>
                </a:solidFill>
              </a:rPr>
            </a:br>
            <a:r>
              <a:rPr lang="en-US" sz="4800" b="1" dirty="0">
                <a:solidFill>
                  <a:schemeClr val="accent2"/>
                </a:solidFill>
              </a:rPr>
              <a:t>Three Good Things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5069" y="2038525"/>
            <a:ext cx="10658664" cy="4102216"/>
          </a:xfrm>
        </p:spPr>
        <p:txBody>
          <a:bodyPr>
            <a:noAutofit/>
          </a:bodyPr>
          <a:lstStyle/>
          <a:p>
            <a:r>
              <a:rPr lang="en-US" sz="3200" dirty="0"/>
              <a:t>Seligman’s signature technique</a:t>
            </a:r>
          </a:p>
          <a:p>
            <a:pPr lvl="1"/>
            <a:r>
              <a:rPr lang="en-US" sz="2800" dirty="0"/>
              <a:t>Before you go to sleep (or right now) </a:t>
            </a:r>
          </a:p>
          <a:p>
            <a:pPr lvl="1"/>
            <a:r>
              <a:rPr lang="en-US" sz="2800" dirty="0"/>
              <a:t>Write down (or think about) three good things that happened during the day (or last 24 hours)</a:t>
            </a:r>
          </a:p>
          <a:p>
            <a:pPr lvl="1"/>
            <a:r>
              <a:rPr lang="en-US" sz="2800" dirty="0"/>
              <a:t>Then track down in your mind </a:t>
            </a:r>
            <a:r>
              <a:rPr lang="en-US" sz="2800" b="1" dirty="0">
                <a:solidFill>
                  <a:schemeClr val="accent2"/>
                </a:solidFill>
              </a:rPr>
              <a:t>“Why” those things happened</a:t>
            </a:r>
          </a:p>
          <a:p>
            <a:pPr lvl="1"/>
            <a:r>
              <a:rPr lang="en-US" sz="2800" dirty="0"/>
              <a:t>Seligman: After a week, you’ll want to keep doing it (</a:t>
            </a:r>
            <a:r>
              <a:rPr lang="en-US" sz="2800" b="1" dirty="0">
                <a:solidFill>
                  <a:schemeClr val="accent2"/>
                </a:solidFill>
              </a:rPr>
              <a:t>JSF: Maybe</a:t>
            </a:r>
            <a:r>
              <a:rPr lang="en-US" sz="2800" dirty="0"/>
              <a:t>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D5D62C-4636-40DF-B486-61D3594652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3971" y="1"/>
            <a:ext cx="2188029" cy="2828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9777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B5C35-DEC6-4D8B-AE96-69194F4E8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3514"/>
            <a:ext cx="10515600" cy="787174"/>
          </a:xfrm>
        </p:spPr>
        <p:txBody>
          <a:bodyPr>
            <a:noAutofit/>
          </a:bodyPr>
          <a:lstStyle/>
          <a:p>
            <a:r>
              <a:rPr lang="en-US" sz="6000" b="1" dirty="0"/>
              <a:t>Happiness is an Activating Word</a:t>
            </a:r>
            <a:br>
              <a:rPr lang="en-US" sz="6000" b="1" dirty="0"/>
            </a:br>
            <a:endParaRPr lang="en-US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3DED1E-AD08-49BC-ACC1-D711F8D410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00B050"/>
                </a:solidFill>
              </a:rPr>
              <a:t>We do not do toxic positivity B.S.</a:t>
            </a:r>
            <a:endParaRPr lang="en-US" sz="4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AAE9C9-EBBE-42DC-93E7-B3D1F8262E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755" y="2720803"/>
            <a:ext cx="4462659" cy="23349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8C2AB98-2E03-47B1-AC10-F166E02772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0073" y="2551352"/>
            <a:ext cx="3081184" cy="43118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7B4357F-5C5F-43FB-A271-3892B6F9C3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7506" y="3327652"/>
            <a:ext cx="3979807" cy="2480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9657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76234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The Three-Step Emotional Change Technique</a:t>
            </a:r>
            <a:br>
              <a:rPr lang="en-US" b="1" dirty="0"/>
            </a:br>
            <a:r>
              <a:rPr lang="en-US" b="1" dirty="0">
                <a:solidFill>
                  <a:srgbClr val="00B050"/>
                </a:solidFill>
              </a:rPr>
              <a:t>[We do not do toxic positivity]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E6D41E6-57F5-6A4A-AD5E-499CB6F944C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458686" y="2331497"/>
          <a:ext cx="9596664" cy="4254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607961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3731C-4642-4528-8EB5-52915D59F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772" y="436229"/>
            <a:ext cx="10564998" cy="1040234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FFFF00"/>
                </a:solidFill>
              </a:rPr>
              <a:t>Belongingness and Burdensomeness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FE1F2B-D95F-4260-AE97-B41C7034B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5" y="1577130"/>
            <a:ext cx="9818914" cy="5280870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In a friendly, normalizing, non-pathologizing way, </a:t>
            </a:r>
            <a:r>
              <a:rPr lang="en-US" sz="3200" dirty="0">
                <a:solidFill>
                  <a:srgbClr val="FFFF00"/>
                </a:solidFill>
              </a:rPr>
              <a:t>be like Adler and Rogers </a:t>
            </a:r>
            <a:r>
              <a:rPr lang="en-US" sz="3200" dirty="0"/>
              <a:t>and track, reflect, acknowledge distress with empathic responding . . . </a:t>
            </a:r>
            <a:r>
              <a:rPr lang="en-US" sz="3200" dirty="0">
                <a:solidFill>
                  <a:srgbClr val="FFFF00"/>
                </a:solidFill>
              </a:rPr>
              <a:t>AND</a:t>
            </a:r>
          </a:p>
          <a:p>
            <a:endParaRPr lang="en-US" sz="3200" dirty="0"/>
          </a:p>
          <a:p>
            <a:r>
              <a:rPr lang="en-US" sz="3200" dirty="0"/>
              <a:t>Remember </a:t>
            </a:r>
            <a:r>
              <a:rPr lang="en-US" sz="3200" dirty="0">
                <a:solidFill>
                  <a:srgbClr val="FFFF00"/>
                </a:solidFill>
              </a:rPr>
              <a:t>thwarted belongingness </a:t>
            </a:r>
            <a:r>
              <a:rPr lang="en-US" sz="3200" dirty="0"/>
              <a:t>is about dynamics like: (a) anticipated </a:t>
            </a:r>
            <a:r>
              <a:rPr lang="en-US" sz="3200" dirty="0">
                <a:solidFill>
                  <a:srgbClr val="FFFF00"/>
                </a:solidFill>
              </a:rPr>
              <a:t>rejection</a:t>
            </a:r>
            <a:r>
              <a:rPr lang="en-US" sz="3200" dirty="0"/>
              <a:t>, (b) fear of </a:t>
            </a:r>
            <a:r>
              <a:rPr lang="en-US" sz="3200" dirty="0">
                <a:solidFill>
                  <a:srgbClr val="FFFF00"/>
                </a:solidFill>
              </a:rPr>
              <a:t>abandonment</a:t>
            </a:r>
            <a:r>
              <a:rPr lang="en-US" sz="3200" dirty="0"/>
              <a:t>, (c) activated </a:t>
            </a:r>
            <a:r>
              <a:rPr lang="en-US" sz="3200" dirty="0">
                <a:solidFill>
                  <a:srgbClr val="FFFF00"/>
                </a:solidFill>
              </a:rPr>
              <a:t>deep cognitive schema </a:t>
            </a:r>
            <a:r>
              <a:rPr lang="en-US" sz="3200" dirty="0"/>
              <a:t>around being unlovable, defective, shame, etc., (d) </a:t>
            </a:r>
            <a:r>
              <a:rPr lang="en-US" sz="3200" dirty="0">
                <a:solidFill>
                  <a:srgbClr val="FFFF00"/>
                </a:solidFill>
              </a:rPr>
              <a:t>forgiveness</a:t>
            </a:r>
            <a:r>
              <a:rPr lang="en-US" sz="3200" dirty="0"/>
              <a:t> of self/others</a:t>
            </a:r>
          </a:p>
          <a:p>
            <a:endParaRPr lang="en-US" sz="3200" dirty="0"/>
          </a:p>
          <a:p>
            <a:r>
              <a:rPr lang="en-US" sz="3200" dirty="0"/>
              <a:t>Interpersonal </a:t>
            </a:r>
            <a:r>
              <a:rPr lang="en-US" sz="3200" dirty="0">
                <a:solidFill>
                  <a:srgbClr val="FFFF00"/>
                </a:solidFill>
              </a:rPr>
              <a:t>patterns REPEAT </a:t>
            </a:r>
            <a:r>
              <a:rPr lang="en-US" sz="3200" dirty="0"/>
              <a:t>[repetition compulsion]</a:t>
            </a:r>
          </a:p>
          <a:p>
            <a:endParaRPr lang="en-US" sz="32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81F4B5-F032-47B3-B17C-322538324F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0188" y="3994503"/>
            <a:ext cx="2261812" cy="12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0053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84A840E-9000-7441-BEB7-FFEE48A4F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771" y="999068"/>
            <a:ext cx="11005458" cy="645284"/>
          </a:xfrm>
        </p:spPr>
        <p:txBody>
          <a:bodyPr/>
          <a:lstStyle/>
          <a:p>
            <a:r>
              <a:rPr lang="en-US" dirty="0"/>
              <a:t>Case Vignette: Chase's Social Universe</a:t>
            </a:r>
          </a:p>
        </p:txBody>
      </p:sp>
      <p:pic>
        <p:nvPicPr>
          <p:cNvPr id="3" name="Picture 2" descr="A diagram of a family&#10;&#10;Description automatically generated">
            <a:extLst>
              <a:ext uri="{FF2B5EF4-FFF2-40B4-BE49-F238E27FC236}">
                <a16:creationId xmlns:a16="http://schemas.microsoft.com/office/drawing/2014/main" id="{7B1EB55D-67E7-3166-1EC6-53D5369993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17" b="19250"/>
          <a:stretch/>
        </p:blipFill>
        <p:spPr>
          <a:xfrm>
            <a:off x="1864074" y="2127872"/>
            <a:ext cx="4231926" cy="455864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AD92B6F-BFD1-4B97-8D79-BA1B78842A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8164" y="4407196"/>
            <a:ext cx="3273836" cy="245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3270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3731C-4642-4528-8EB5-52915D59F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687" y="436229"/>
            <a:ext cx="9977168" cy="1040234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rgbClr val="FFFF00"/>
                </a:solidFill>
              </a:rPr>
              <a:t>Hopelessness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FE1F2B-D95F-4260-AE97-B41C7034B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1" y="1577130"/>
            <a:ext cx="10271083" cy="468215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000" dirty="0">
                <a:solidFill>
                  <a:srgbClr val="FFFF00"/>
                </a:solidFill>
              </a:rPr>
              <a:t>Build a continuum from the bottom up</a:t>
            </a:r>
          </a:p>
          <a:p>
            <a:pPr marL="685800" lvl="2">
              <a:lnSpc>
                <a:spcPct val="100000"/>
              </a:lnSpc>
              <a:spcBef>
                <a:spcPts val="0"/>
              </a:spcBef>
            </a:pPr>
            <a:r>
              <a:rPr lang="en-US" sz="3200" dirty="0"/>
              <a:t>“I’ve tried everything. Nothing works.” Ask: “What’s the worst idea you’ve ever tried? . . . And, the next worse?”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3200" dirty="0">
              <a:solidFill>
                <a:srgbClr val="FFFF0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000" dirty="0">
                <a:solidFill>
                  <a:srgbClr val="FFFF00"/>
                </a:solidFill>
              </a:rPr>
              <a:t>Watch for and move (experimentally) toward HOPE</a:t>
            </a:r>
          </a:p>
          <a:p>
            <a:pPr marL="685800" lvl="2">
              <a:lnSpc>
                <a:spcPct val="100000"/>
              </a:lnSpc>
              <a:spcBef>
                <a:spcPts val="0"/>
              </a:spcBef>
            </a:pPr>
            <a:r>
              <a:rPr lang="en-US" sz="3200" dirty="0"/>
              <a:t>Tommie – What’s happening when you’re NOT thinking about suicide?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1014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E3FE20C6-8769-4BCA-B47C-9B7AB8589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584200"/>
            <a:ext cx="11684000" cy="914400"/>
          </a:xfrm>
        </p:spPr>
        <p:txBody>
          <a:bodyPr/>
          <a:lstStyle/>
          <a:p>
            <a:pPr algn="ctr" eaLnBrk="1" hangingPunct="1">
              <a:defRPr/>
            </a:pPr>
            <a:br>
              <a:rPr lang="en-US" altLang="en-US" sz="48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sz="48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Alternatives to Suicide</a:t>
            </a:r>
            <a:endParaRPr lang="en-US" altLang="en-US" sz="48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38BF3504-F16B-4A10-841C-9F428B5D178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14400" y="1803400"/>
            <a:ext cx="9245600" cy="5054600"/>
          </a:xfrm>
        </p:spPr>
        <p:txBody>
          <a:bodyPr/>
          <a:lstStyle/>
          <a:p>
            <a:pPr marL="457189" lvl="1" indent="-457189" eaLnBrk="1" fontAlgn="auto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en-US" altLang="en-US" sz="3733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Shneidman</a:t>
            </a:r>
            <a:r>
              <a:rPr lang="en-US" altLang="en-US" sz="3733" dirty="0">
                <a:latin typeface="Calibri" panose="020F0502020204030204" pitchFamily="34" charset="0"/>
                <a:cs typeface="Calibri" panose="020F0502020204030204" pitchFamily="34" charset="0"/>
              </a:rPr>
              <a:t> Story – combatting mental constriction</a:t>
            </a:r>
          </a:p>
          <a:p>
            <a:pPr marL="457189" lvl="1" indent="-457189" eaLnBrk="1" fontAlgn="auto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endParaRPr lang="en-US" altLang="en-US" sz="3733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189" lvl="1" indent="-457189" eaLnBrk="1" fontAlgn="auto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en-US" altLang="en-US" sz="3733" dirty="0">
                <a:latin typeface="Calibri" panose="020F0502020204030204" pitchFamily="34" charset="0"/>
                <a:cs typeface="Calibri" panose="020F0502020204030204" pitchFamily="34" charset="0"/>
              </a:rPr>
              <a:t>Kay from psychotherapy.net</a:t>
            </a:r>
          </a:p>
          <a:p>
            <a:pPr marL="457189" lvl="1" indent="-457189" eaLnBrk="1" fontAlgn="auto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endParaRPr lang="en-US" altLang="en-US" sz="3733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189" lvl="1" indent="-457189" eaLnBrk="1" fontAlgn="auto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en-US" altLang="en-US" sz="3733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JSF Story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E779EF45-7CC0-45A7-9FBA-788608BA18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348344"/>
            <a:ext cx="5775634" cy="1436914"/>
          </a:xfrm>
        </p:spPr>
        <p:txBody>
          <a:bodyPr/>
          <a:lstStyle/>
          <a:p>
            <a:r>
              <a:rPr kumimoji="0" lang="en-US" altLang="en-US" sz="7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Summary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7EE6FD-97AD-484E-AF6E-B53DE336ED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4544" y="2079170"/>
            <a:ext cx="10232570" cy="4430486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600" b="1" dirty="0"/>
              <a:t>Theory and research merge to help us co-construct interventions for unique clients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600" b="1" dirty="0" err="1"/>
              <a:t>Psychache</a:t>
            </a:r>
            <a:r>
              <a:rPr lang="en-US" altLang="en-US" sz="2600" b="1" dirty="0"/>
              <a:t> (Emotional) – Insomnia (physical)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600" b="1" dirty="0"/>
              <a:t>Belongingness – Therapeutic relationship + Social Universe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600" b="1" dirty="0"/>
              <a:t>Hopelessness (Cognitive) – Bottom-up + Alternatives to Suicide</a:t>
            </a:r>
          </a:p>
          <a:p>
            <a:endParaRPr lang="en-US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B7FE4074-FC50-477E-952E-8D8FFF9D910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21" r="21"/>
          <a:stretch>
            <a:fillRect/>
          </a:stretch>
        </p:blipFill>
        <p:spPr>
          <a:xfrm>
            <a:off x="10339387" y="2206625"/>
            <a:ext cx="1852613" cy="244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2856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0AD48-BE94-49D1-A479-88810E381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871" y="452718"/>
            <a:ext cx="9680964" cy="1400530"/>
          </a:xfrm>
        </p:spPr>
        <p:txBody>
          <a:bodyPr>
            <a:normAutofit/>
          </a:bodyPr>
          <a:lstStyle/>
          <a:p>
            <a:r>
              <a:rPr lang="en-US" sz="7200" dirty="0">
                <a:solidFill>
                  <a:srgbClr val="FFC000"/>
                </a:solidFill>
              </a:rPr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8180D-906B-4552-9014-6C3EA5F72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971" y="1853248"/>
            <a:ext cx="9571863" cy="423404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800" dirty="0"/>
              <a:t>For free stuff, go to:</a:t>
            </a:r>
          </a:p>
          <a:p>
            <a:r>
              <a:rPr lang="en-US" sz="2800" dirty="0">
                <a:solidFill>
                  <a:srgbClr val="58C1BA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</a:t>
            </a:r>
            <a:r>
              <a:rPr lang="en-US" sz="2800" dirty="0">
                <a:solidFill>
                  <a:srgbClr val="FFFF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://montanahappinessproject.com/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</a:p>
          <a:p>
            <a:r>
              <a:rPr lang="en-US" sz="2800" dirty="0">
                <a:solidFill>
                  <a:srgbClr val="58C1BA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</a:t>
            </a:r>
            <a:r>
              <a:rPr lang="en-US" sz="2800" dirty="0">
                <a:solidFill>
                  <a:srgbClr val="FFFF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://johnsommersflanagan.com/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</a:p>
          <a:p>
            <a:r>
              <a:rPr lang="en-US" sz="2800" dirty="0">
                <a:solidFill>
                  <a:srgbClr val="58C1BA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</a:t>
            </a:r>
            <a:r>
              <a:rPr lang="en-US" sz="2800" dirty="0">
                <a:solidFill>
                  <a:srgbClr val="FFFF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://johnsommersflanagan.com/2023/03/05/the-three-step-emotional-change-trick-revisited-again-with-a-side-note-on-plagiarism/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For IRT: </a:t>
            </a:r>
            <a:r>
              <a:rPr lang="en-US" sz="2800" dirty="0">
                <a:solidFill>
                  <a:srgbClr val="58C1BA"/>
                </a:solidFill>
              </a:rPr>
              <a:t>http</a:t>
            </a:r>
            <a:r>
              <a:rPr lang="en-US" sz="2800" dirty="0">
                <a:solidFill>
                  <a:srgbClr val="FFFF00"/>
                </a:solidFill>
              </a:rPr>
              <a:t>://wichitasac.com/wp-content/uploads/2018/10/Reflections-A-Brief-Guide-to-Imagery-Rehearsal-Therapy-for-Nightmares.pdf</a:t>
            </a:r>
          </a:p>
          <a:p>
            <a:pPr>
              <a:lnSpc>
                <a:spcPct val="100000"/>
              </a:lnSpc>
            </a:pPr>
            <a:endParaRPr lang="en-US" sz="2800" dirty="0"/>
          </a:p>
          <a:p>
            <a:pPr>
              <a:lnSpc>
                <a:spcPct val="100000"/>
              </a:lnSpc>
            </a:pPr>
            <a:endParaRPr lang="en-US" sz="2400" dirty="0"/>
          </a:p>
          <a:p>
            <a:pPr>
              <a:lnSpc>
                <a:spcPct val="100000"/>
              </a:lnSpc>
            </a:pP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31143D-E80C-4F03-AE4E-32F9B03259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0029825" y="4695825"/>
            <a:ext cx="2471057" cy="185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8496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702F643-8A63-8440-B5D2-ED9C30F6B0B4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14400" y="1246579"/>
            <a:ext cx="5775634" cy="147320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  <a:latin typeface="Source Serif Pro" panose="02040603050405020204" pitchFamily="18" charset="0"/>
                <a:ea typeface="Source Serif Pro" panose="02040603050405020204" pitchFamily="18" charset="0"/>
              </a:rPr>
              <a:t>Books by…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John and Rita Sommers-Flanagan</a:t>
            </a:r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5" r="2335"/>
          <a:stretch>
            <a:fillRect/>
          </a:stretch>
        </p:blipFill>
        <p:spPr>
          <a:xfrm>
            <a:off x="6289901" y="275029"/>
            <a:ext cx="1852613" cy="2444750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B30657B-C646-44C2-86F4-E830A7C83E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670" y="2906486"/>
            <a:ext cx="1868546" cy="280686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EED0BA7-F74E-48A6-AB4B-96927D5C45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77671" y="2895188"/>
            <a:ext cx="2007932" cy="280686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56EBA86-CADD-474B-B77D-B897466135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3813" y="2919596"/>
            <a:ext cx="1962193" cy="279375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4CA7B14-9ECC-41C6-914B-1396696711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2030" y="2930331"/>
            <a:ext cx="1868546" cy="2822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958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6" y="276837"/>
            <a:ext cx="6887986" cy="129190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200" b="1" dirty="0">
                <a:solidFill>
                  <a:schemeClr val="bg1"/>
                </a:solidFill>
              </a:rPr>
              <a:t>Bonus: Sleep Hygiene </a:t>
            </a:r>
            <a:br>
              <a:rPr lang="en-US" sz="4200" b="1" dirty="0">
                <a:solidFill>
                  <a:schemeClr val="bg1"/>
                </a:solidFill>
              </a:rPr>
            </a:br>
            <a:r>
              <a:rPr lang="en-US" sz="4200" b="1" dirty="0">
                <a:solidFill>
                  <a:schemeClr val="bg1"/>
                </a:solidFill>
              </a:rPr>
              <a:t>(Not </a:t>
            </a:r>
            <a:r>
              <a:rPr lang="en-US" sz="4200" b="1">
                <a:solidFill>
                  <a:schemeClr val="bg1"/>
                </a:solidFill>
              </a:rPr>
              <a:t>just showering</a:t>
            </a:r>
            <a:r>
              <a:rPr lang="en-US" sz="4200" b="1">
                <a:solidFill>
                  <a:schemeClr val="bg1"/>
                </a:solidFill>
                <a:sym typeface="Wingdings" panose="05000000000000000000" pitchFamily="2" charset="2"/>
              </a:rPr>
              <a:t></a:t>
            </a:r>
            <a:r>
              <a:rPr lang="en-US" sz="4200" b="1">
                <a:solidFill>
                  <a:schemeClr val="bg1"/>
                </a:solidFill>
              </a:rPr>
              <a:t>)</a:t>
            </a:r>
            <a:endParaRPr lang="en-US" sz="42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61395" y="1734532"/>
            <a:ext cx="3405930" cy="4624323"/>
          </a:xfrm>
        </p:spPr>
        <p:txBody>
          <a:bodyPr>
            <a:normAutofit/>
          </a:bodyPr>
          <a:lstStyle/>
          <a:p>
            <a:pPr marL="514350" indent="-514350">
              <a:buClr>
                <a:prstClr val="black"/>
              </a:buClr>
              <a:buFont typeface="+mj-lt"/>
              <a:buAutoNum type="arabicPeriod"/>
            </a:pPr>
            <a:r>
              <a:rPr lang="en-US" sz="2800" b="1" dirty="0">
                <a:solidFill>
                  <a:schemeClr val="bg1"/>
                </a:solidFill>
              </a:rPr>
              <a:t>Routines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/>
            </a:pPr>
            <a:r>
              <a:rPr lang="en-US" sz="2800" b="1" dirty="0">
                <a:solidFill>
                  <a:schemeClr val="bg1"/>
                </a:solidFill>
              </a:rPr>
              <a:t>Daily exercise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/>
            </a:pPr>
            <a:r>
              <a:rPr lang="en-US" sz="2800" b="1" dirty="0">
                <a:solidFill>
                  <a:schemeClr val="bg1"/>
                </a:solidFill>
              </a:rPr>
              <a:t>Caffeine curfews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/>
            </a:pPr>
            <a:r>
              <a:rPr lang="en-US" sz="2800" b="1" dirty="0">
                <a:solidFill>
                  <a:schemeClr val="bg1"/>
                </a:solidFill>
              </a:rPr>
              <a:t>Light and dark and sound and comfort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/>
            </a:pPr>
            <a:r>
              <a:rPr lang="en-US" sz="2800" b="1" dirty="0">
                <a:solidFill>
                  <a:schemeClr val="bg1"/>
                </a:solidFill>
              </a:rPr>
              <a:t>Beds are for sleeping</a:t>
            </a:r>
          </a:p>
          <a:p>
            <a:pPr lvl="0">
              <a:buClr>
                <a:prstClr val="black"/>
              </a:buClr>
            </a:pPr>
            <a:endParaRPr lang="en-US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9CBB98-D1D3-4A62-AD89-80AB684ABDF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62943" y="1862356"/>
            <a:ext cx="7197754" cy="3928843"/>
          </a:xfrm>
        </p:spPr>
        <p:txBody>
          <a:bodyPr>
            <a:noAutofit/>
          </a:bodyPr>
          <a:lstStyle/>
          <a:p>
            <a:pPr marL="514350" lvl="0" indent="-514350">
              <a:buClr>
                <a:prstClr val="black"/>
              </a:buClr>
              <a:buFont typeface="+mj-lt"/>
              <a:buAutoNum type="arabicPeriod" startAt="6"/>
            </a:pPr>
            <a:r>
              <a:rPr lang="en-US" sz="2600" b="1" dirty="0">
                <a:solidFill>
                  <a:schemeClr val="bg1"/>
                </a:solidFill>
              </a:rPr>
              <a:t>Limit naps to less than 30 min [coffee naps]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 startAt="6"/>
            </a:pPr>
            <a:r>
              <a:rPr lang="en-US" sz="2600" b="1" dirty="0">
                <a:solidFill>
                  <a:schemeClr val="bg1"/>
                </a:solidFill>
              </a:rPr>
              <a:t>Avoid certain foods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 startAt="6"/>
            </a:pPr>
            <a:r>
              <a:rPr lang="en-US" sz="2600" b="1" dirty="0">
                <a:solidFill>
                  <a:schemeClr val="bg1"/>
                </a:solidFill>
              </a:rPr>
              <a:t>The temperature decline (Bath or shower)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 startAt="6"/>
            </a:pPr>
            <a:r>
              <a:rPr lang="en-US" sz="2600" b="1" dirty="0">
                <a:solidFill>
                  <a:schemeClr val="bg1"/>
                </a:solidFill>
              </a:rPr>
              <a:t>Screen light exposure and Tech in the bedroom?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 startAt="6"/>
            </a:pPr>
            <a:r>
              <a:rPr lang="en-US" sz="2600" b="1" dirty="0">
                <a:solidFill>
                  <a:schemeClr val="bg1"/>
                </a:solidFill>
              </a:rPr>
              <a:t>You will be awake anyway: Make a plan for dealing with troubling thoughts and dreams [3 Good Things; mindfulness meditation]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06F538-14C4-4DD1-8426-B5984087EB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8771" y="0"/>
            <a:ext cx="2252057" cy="168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389784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3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4.xml><?xml version="1.0" encoding="utf-8"?>
<a:theme xmlns:a="http://schemas.openxmlformats.org/drawingml/2006/main" name="Theme1">
  <a:themeElements>
    <a:clrScheme name="Custom 3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2EAE1"/>
      </a:accent1>
      <a:accent2>
        <a:srgbClr val="AD1F1F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811717"/>
      </a:folHlink>
    </a:clrScheme>
    <a:fontScheme name="Custom 35">
      <a:majorFont>
        <a:latin typeface="Arial Nova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issPresentation A_Win32_MW_JS_SL_v2.potx" id="{F3EA0D10-81D8-413D-A4CA-F5D1D5CC8037}" vid="{9BA86A48-81B4-441C-9F07-EEAF91A8FC35}"/>
    </a:ext>
  </a:extLst>
</a:theme>
</file>

<file path=ppt/theme/theme5.xml><?xml version="1.0" encoding="utf-8"?>
<a:theme xmlns:a="http://schemas.openxmlformats.org/drawingml/2006/main" name="1_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6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Quadrant">
  <a:themeElements>
    <a:clrScheme name="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Quadran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8937</TotalTime>
  <Words>1033</Words>
  <Application>Microsoft Office PowerPoint</Application>
  <PresentationFormat>Widescreen</PresentationFormat>
  <Paragraphs>139</Paragraphs>
  <Slides>20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20</vt:i4>
      </vt:variant>
    </vt:vector>
  </HeadingPairs>
  <TitlesOfParts>
    <vt:vector size="44" baseType="lpstr">
      <vt:lpstr>Arial</vt:lpstr>
      <vt:lpstr>Arial Narrow</vt:lpstr>
      <vt:lpstr>Arial Nova</vt:lpstr>
      <vt:lpstr>Calibri</vt:lpstr>
      <vt:lpstr>Calibri Light</vt:lpstr>
      <vt:lpstr>Century Gothic</vt:lpstr>
      <vt:lpstr>Courier New</vt:lpstr>
      <vt:lpstr>Helvetica</vt:lpstr>
      <vt:lpstr>Open Sans</vt:lpstr>
      <vt:lpstr>Open Sans SemiBold</vt:lpstr>
      <vt:lpstr>Segoe UI</vt:lpstr>
      <vt:lpstr>Source Serif Pro</vt:lpstr>
      <vt:lpstr>Source Serif Pro Semibold</vt:lpstr>
      <vt:lpstr>Times New Roman</vt:lpstr>
      <vt:lpstr>Tw Cen MT</vt:lpstr>
      <vt:lpstr>Wingdings</vt:lpstr>
      <vt:lpstr>Wingdings 3</vt:lpstr>
      <vt:lpstr>Office Theme</vt:lpstr>
      <vt:lpstr>Ion</vt:lpstr>
      <vt:lpstr>Droplet</vt:lpstr>
      <vt:lpstr>Theme1</vt:lpstr>
      <vt:lpstr>1_Ion</vt:lpstr>
      <vt:lpstr>Horizon</vt:lpstr>
      <vt:lpstr>Quadrant</vt:lpstr>
      <vt:lpstr>Suicide and Happiness  Using Suicide Theories and  Data to Construct Meaningful Interventions </vt:lpstr>
      <vt:lpstr>Gratitude</vt:lpstr>
      <vt:lpstr>Learning Objectives</vt:lpstr>
      <vt:lpstr>Collaboration</vt:lpstr>
      <vt:lpstr>Theoretical and Empirical Foundations</vt:lpstr>
      <vt:lpstr>Psychache - Strategies</vt:lpstr>
      <vt:lpstr>PowerPoint Presentation</vt:lpstr>
      <vt:lpstr>PowerPoint Presentation</vt:lpstr>
      <vt:lpstr>Psychache: Three Good Things</vt:lpstr>
      <vt:lpstr>Psychache: Insomnia and  Three Good Things</vt:lpstr>
      <vt:lpstr>Happiness is an Activating Word </vt:lpstr>
      <vt:lpstr>The Three-Step Emotional Change Technique [We do not do toxic positivity]</vt:lpstr>
      <vt:lpstr>Belongingness and Burdensomeness</vt:lpstr>
      <vt:lpstr>Case Vignette: Chase's Social Universe</vt:lpstr>
      <vt:lpstr>Hopelessness</vt:lpstr>
      <vt:lpstr> Alternatives to Suicide</vt:lpstr>
      <vt:lpstr>PowerPoint Presentation</vt:lpstr>
      <vt:lpstr>Resources</vt:lpstr>
      <vt:lpstr>PowerPoint Presentation</vt:lpstr>
      <vt:lpstr>Bonus: Sleep Hygiene  (Not just showering)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World of Behavioral Health</dc:title>
  <dc:creator>Molloy, Molly</dc:creator>
  <cp:lastModifiedBy>Sommers-Flanagan, John</cp:lastModifiedBy>
  <cp:revision>261</cp:revision>
  <dcterms:created xsi:type="dcterms:W3CDTF">2020-07-24T22:22:05Z</dcterms:created>
  <dcterms:modified xsi:type="dcterms:W3CDTF">2024-08-24T18:11:13Z</dcterms:modified>
</cp:coreProperties>
</file>