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48"/>
  </p:notesMasterIdLst>
  <p:sldIdLst>
    <p:sldId id="335" r:id="rId5"/>
    <p:sldId id="351" r:id="rId6"/>
    <p:sldId id="903" r:id="rId7"/>
    <p:sldId id="924" r:id="rId8"/>
    <p:sldId id="925" r:id="rId9"/>
    <p:sldId id="927" r:id="rId10"/>
    <p:sldId id="372" r:id="rId11"/>
    <p:sldId id="933" r:id="rId12"/>
    <p:sldId id="935" r:id="rId13"/>
    <p:sldId id="934" r:id="rId14"/>
    <p:sldId id="396" r:id="rId15"/>
    <p:sldId id="929" r:id="rId16"/>
    <p:sldId id="930" r:id="rId17"/>
    <p:sldId id="397" r:id="rId18"/>
    <p:sldId id="346" r:id="rId19"/>
    <p:sldId id="350" r:id="rId20"/>
    <p:sldId id="356" r:id="rId21"/>
    <p:sldId id="357" r:id="rId22"/>
    <p:sldId id="926" r:id="rId23"/>
    <p:sldId id="358" r:id="rId24"/>
    <p:sldId id="359" r:id="rId25"/>
    <p:sldId id="360" r:id="rId26"/>
    <p:sldId id="362" r:id="rId27"/>
    <p:sldId id="363" r:id="rId28"/>
    <p:sldId id="354" r:id="rId29"/>
    <p:sldId id="364" r:id="rId30"/>
    <p:sldId id="365" r:id="rId31"/>
    <p:sldId id="366" r:id="rId32"/>
    <p:sldId id="367" r:id="rId33"/>
    <p:sldId id="610" r:id="rId34"/>
    <p:sldId id="850" r:id="rId35"/>
    <p:sldId id="368" r:id="rId36"/>
    <p:sldId id="369" r:id="rId37"/>
    <p:sldId id="370" r:id="rId38"/>
    <p:sldId id="371" r:id="rId39"/>
    <p:sldId id="936" r:id="rId40"/>
    <p:sldId id="931" r:id="rId41"/>
    <p:sldId id="937" r:id="rId42"/>
    <p:sldId id="398" r:id="rId43"/>
    <p:sldId id="399" r:id="rId44"/>
    <p:sldId id="386" r:id="rId45"/>
    <p:sldId id="387" r:id="rId46"/>
    <p:sldId id="38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5575" autoAdjust="0"/>
  </p:normalViewPr>
  <p:slideViewPr>
    <p:cSldViewPr snapToGrid="0">
      <p:cViewPr varScale="1">
        <p:scale>
          <a:sx n="72" d="100"/>
          <a:sy n="72" d="100"/>
        </p:scale>
        <p:origin x="380" y="60"/>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7/23/2024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3347937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357374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21</a:t>
            </a:fld>
            <a:endParaRPr lang="en-US"/>
          </a:p>
        </p:txBody>
      </p:sp>
    </p:spTree>
    <p:extLst>
      <p:ext uri="{BB962C8B-B14F-4D97-AF65-F5344CB8AC3E}">
        <p14:creationId xmlns:p14="http://schemas.microsoft.com/office/powerpoint/2010/main" val="49806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24</a:t>
            </a:fld>
            <a:endParaRPr lang="en-US"/>
          </a:p>
        </p:txBody>
      </p:sp>
    </p:spTree>
    <p:extLst>
      <p:ext uri="{BB962C8B-B14F-4D97-AF65-F5344CB8AC3E}">
        <p14:creationId xmlns:p14="http://schemas.microsoft.com/office/powerpoint/2010/main" val="702601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25</a:t>
            </a:fld>
            <a:endParaRPr lang="en-US" dirty="0"/>
          </a:p>
        </p:txBody>
      </p:sp>
    </p:spTree>
    <p:extLst>
      <p:ext uri="{BB962C8B-B14F-4D97-AF65-F5344CB8AC3E}">
        <p14:creationId xmlns:p14="http://schemas.microsoft.com/office/powerpoint/2010/main" val="3002414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E0188E48-FDD4-4834-9B18-2712CDCEFF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6093CF57-365C-41D7-9C13-C7A87A0860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Worked with a suicidal client in a counseling setting OR had a friend or family member who struggled with SI</a:t>
            </a:r>
          </a:p>
        </p:txBody>
      </p:sp>
      <p:sp>
        <p:nvSpPr>
          <p:cNvPr id="60420" name="Slide Number Placeholder 3">
            <a:extLst>
              <a:ext uri="{FF2B5EF4-FFF2-40B4-BE49-F238E27FC236}">
                <a16:creationId xmlns:a16="http://schemas.microsoft.com/office/drawing/2014/main" id="{2C2C0DA0-7931-4FE6-A60E-A70BF7C693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304A8F-DAC3-4915-BA6B-47B24600AF30}" type="slidenum">
              <a:rPr lang="en-US" altLang="en-US" smtClean="0">
                <a:latin typeface="Verdana" panose="020B0604030504040204" pitchFamily="34" charset="0"/>
              </a:rPr>
              <a:pPr>
                <a:spcBef>
                  <a:spcPct val="0"/>
                </a:spcBef>
              </a:pPr>
              <a:t>30</a:t>
            </a:fld>
            <a:endParaRPr lang="en-US" altLang="en-US">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202710853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6815779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hf sldNum="0" hdr="0" ftr="0"/>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3CF9A60B-B3DC-4F2D-8B7D-BC3D5E9EA8D6}"/>
              </a:ext>
            </a:extLst>
          </p:cNvPr>
          <p:cNvSpPr>
            <a:spLocks/>
          </p:cNvSpPr>
          <p:nvPr/>
        </p:nvSpPr>
        <p:spPr bwMode="auto">
          <a:xfrm flipV="1">
            <a:off x="-4233" y="715434"/>
            <a:ext cx="1589617" cy="505884"/>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DFFD633-BDC3-4EF1-B6AD-855F1ECC76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F95690-835D-4EFA-A42D-A0AD5285DFE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E371D6-0577-4422-990F-443144B396AD}"/>
              </a:ext>
            </a:extLst>
          </p:cNvPr>
          <p:cNvSpPr>
            <a:spLocks noGrp="1"/>
          </p:cNvSpPr>
          <p:nvPr>
            <p:ph type="sldNum" sz="quarter" idx="12"/>
          </p:nvPr>
        </p:nvSpPr>
        <p:spPr/>
        <p:txBody>
          <a:bodyPr/>
          <a:lstStyle>
            <a:lvl1pPr>
              <a:defRPr/>
            </a:lvl1pPr>
          </a:lstStyle>
          <a:p>
            <a:pPr>
              <a:defRPr/>
            </a:pPr>
            <a:fld id="{239C5959-DC8F-4B69-AF1D-F29561EDEE32}" type="slidenum">
              <a:rPr lang="en-US" altLang="en-US"/>
              <a:pPr>
                <a:defRPr/>
              </a:pPr>
              <a:t>‹#›</a:t>
            </a:fld>
            <a:endParaRPr lang="en-US" altLang="en-US"/>
          </a:p>
        </p:txBody>
      </p:sp>
    </p:spTree>
    <p:extLst>
      <p:ext uri="{BB962C8B-B14F-4D97-AF65-F5344CB8AC3E}">
        <p14:creationId xmlns:p14="http://schemas.microsoft.com/office/powerpoint/2010/main" val="91047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7D15900-9A35-4DA0-A4C0-F5BCB462F7AF}"/>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9D4D78C-5EAB-4400-982B-F2B4716CA337}"/>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6FDEEA0-4398-40D6-A92E-8284CD2A2F91}"/>
              </a:ext>
            </a:extLst>
          </p:cNvPr>
          <p:cNvSpPr>
            <a:spLocks noGrp="1"/>
          </p:cNvSpPr>
          <p:nvPr>
            <p:ph type="sldNum" sz="quarter" idx="16"/>
          </p:nvPr>
        </p:nvSpPr>
        <p:spPr/>
        <p:txBody>
          <a:bodyPr/>
          <a:lstStyle>
            <a:lvl1pPr>
              <a:defRPr/>
            </a:lvl1pPr>
          </a:lstStyle>
          <a:p>
            <a:pPr>
              <a:defRPr/>
            </a:pPr>
            <a:fld id="{D4A91DD1-6865-4E8F-998B-D1CB1680E0CE}" type="slidenum">
              <a:rPr lang="en-US" altLang="en-US"/>
              <a:pPr>
                <a:defRPr/>
              </a:pPr>
              <a:t>‹#›</a:t>
            </a:fld>
            <a:endParaRPr lang="en-US" altLang="en-US"/>
          </a:p>
        </p:txBody>
      </p:sp>
    </p:spTree>
    <p:extLst>
      <p:ext uri="{BB962C8B-B14F-4D97-AF65-F5344CB8AC3E}">
        <p14:creationId xmlns:p14="http://schemas.microsoft.com/office/powerpoint/2010/main" val="211574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 id="2147483685" r:id="rId14"/>
    <p:sldLayoutId id="2147483686" r:id="rId15"/>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ohn.sf@mso.um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johnsommersflanagan.com/"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www.psychotherapynetworker.org/article/myth-infallibility/"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hyperlink" Target="https://www.nimh.nih.gov/research/research-conducted-at-nimh/asq-toolkit-materials" TargetMode="External"/><Relationship Id="rId2" Type="http://schemas.openxmlformats.org/officeDocument/2006/relationships/hyperlink" Target="https://johnsommersflanagan.com/2016/02/06/r-i-p-sc-i-p-an-acronym-for-remembering-the-essential-components-of-a-suicide-assessment-interview/"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https://montanahappinessproject.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a:xfrm>
            <a:off x="986972" y="5273095"/>
            <a:ext cx="9861698" cy="283740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400" b="1" dirty="0">
                <a:solidFill>
                  <a:schemeClr val="accent1"/>
                </a:solidFill>
                <a:latin typeface="Calibri" panose="020F0502020204030204" pitchFamily="34" charset="0"/>
                <a:cs typeface="Calibri" panose="020F0502020204030204" pitchFamily="34" charset="0"/>
              </a:rPr>
              <a:t>Blending Traditional and Strengths-Based Approaches to Suicide Assessment</a:t>
            </a: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4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2800" b="0" dirty="0">
                <a:solidFill>
                  <a:prstClr val="white"/>
                </a:solidFill>
                <a:latin typeface="Arial Nova"/>
                <a:ea typeface="+mn-ea"/>
                <a:cs typeface="+mn-cs"/>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r>
              <a:rPr lang="en-US" sz="2400" dirty="0">
                <a:solidFill>
                  <a:schemeClr val="accent6"/>
                </a:solidFill>
                <a:latin typeface="+mj-lt"/>
                <a:ea typeface="+mj-ea"/>
                <a:cs typeface="+mj-cs"/>
              </a:rPr>
              <a:t>Presented on behalf of </a:t>
            </a:r>
            <a:r>
              <a:rPr lang="en-US" sz="2400" dirty="0" err="1">
                <a:solidFill>
                  <a:schemeClr val="accent6"/>
                </a:solidFill>
                <a:latin typeface="+mj-lt"/>
                <a:ea typeface="+mj-ea"/>
                <a:cs typeface="+mj-cs"/>
              </a:rPr>
              <a:t>PacificSource</a:t>
            </a:r>
            <a:r>
              <a:rPr lang="en-US" sz="2400" dirty="0">
                <a:solidFill>
                  <a:schemeClr val="accent6"/>
                </a:solidFill>
                <a:latin typeface="+mj-lt"/>
                <a:ea typeface="+mj-ea"/>
                <a:cs typeface="+mj-cs"/>
              </a:rPr>
              <a:t> – July 24, 2024</a:t>
            </a:r>
            <a:br>
              <a:rPr lang="en-US" sz="4000" dirty="0">
                <a:latin typeface="Calibri" panose="020F0502020204030204" pitchFamily="34" charset="0"/>
                <a:ea typeface="+mj-ea"/>
                <a:cs typeface="Calibri" panose="020F0502020204030204" pitchFamily="34" charset="0"/>
              </a:rPr>
            </a:br>
            <a:br>
              <a:rPr lang="en-US" sz="4000" dirty="0">
                <a:latin typeface="Calibri" panose="020F0502020204030204" pitchFamily="34" charset="0"/>
                <a:ea typeface="+mj-ea"/>
                <a:cs typeface="Calibri" panose="020F0502020204030204" pitchFamily="34" charset="0"/>
              </a:rPr>
            </a:br>
            <a:endParaRPr lang="en-US" sz="4400" dirty="0"/>
          </a:p>
        </p:txBody>
      </p:sp>
      <p:sp>
        <p:nvSpPr>
          <p:cNvPr id="3" name="TextBox 2">
            <a:extLst>
              <a:ext uri="{FF2B5EF4-FFF2-40B4-BE49-F238E27FC236}">
                <a16:creationId xmlns:a16="http://schemas.microsoft.com/office/drawing/2014/main" id="{42BFF0A3-8F45-BCF1-FEEF-767D1B5A76D5}"/>
              </a:ext>
            </a:extLst>
          </p:cNvPr>
          <p:cNvSpPr txBox="1"/>
          <p:nvPr/>
        </p:nvSpPr>
        <p:spPr>
          <a:xfrm>
            <a:off x="986972" y="2245142"/>
            <a:ext cx="7032170" cy="1938992"/>
          </a:xfrm>
          <a:prstGeom prst="rect">
            <a:avLst/>
          </a:prstGeom>
          <a:noFill/>
        </p:spPr>
        <p:txBody>
          <a:bodyPr wrap="square" rtlCol="0">
            <a:spAutoFit/>
          </a:bodyPr>
          <a:lstStyle/>
          <a:p>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John Sommers-Flanagan, Ph.D. </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University of Montana</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Department of Counseling</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hlinkClick r:id="rId3">
                  <a:extLst>
                    <a:ext uri="{A12FA001-AC4F-418D-AE19-62706E023703}">
                      <ahyp:hlinkClr xmlns:ahyp="http://schemas.microsoft.com/office/drawing/2018/hyperlinkcolor" val="tx"/>
                    </a:ext>
                  </a:extLst>
                </a:hlinkClick>
              </a:rPr>
              <a:t>John.sf@mso.umt.edu</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Free Resources:</a:t>
            </a:r>
            <a:r>
              <a:rPr kumimoji="0" lang="en-US" altLang="en-US" sz="2400" b="1" i="0" u="none" strike="noStrike" kern="1200" cap="none" spc="0" normalizeH="0" baseline="0" noProof="0" dirty="0">
                <a:ln>
                  <a:noFill/>
                </a:ln>
                <a:solidFill>
                  <a:schemeClr val="tx2">
                    <a:lumMod val="90000"/>
                  </a:schemeClr>
                </a:solidFill>
                <a:effectLst/>
                <a:uLnTx/>
                <a:uFillTx/>
                <a:latin typeface="Calibri" panose="020F0502020204030204" pitchFamily="34" charset="0"/>
                <a:ea typeface="+mj-ea"/>
                <a:cs typeface="Calibri" panose="020F0502020204030204" pitchFamily="34" charset="0"/>
              </a:rPr>
              <a:t> </a:t>
            </a:r>
            <a:r>
              <a:rPr kumimoji="0" lang="en-US" altLang="en-US" sz="2400" b="1" i="0" u="none" strike="noStrike" kern="1200" cap="none" spc="0" normalizeH="0" baseline="0" noProof="0" dirty="0">
                <a:ln>
                  <a:noFill/>
                </a:ln>
                <a:solidFill>
                  <a:schemeClr val="tx2">
                    <a:lumMod val="90000"/>
                  </a:schemeClr>
                </a:solidFill>
                <a:effectLst/>
                <a:uLnTx/>
                <a:uFillTx/>
                <a:latin typeface="Calibri" panose="020F0502020204030204" pitchFamily="34" charset="0"/>
                <a:ea typeface="+mj-ea"/>
                <a:cs typeface="Calibri" panose="020F0502020204030204" pitchFamily="34" charset="0"/>
                <a:hlinkClick r:id="rId4">
                  <a:extLst>
                    <a:ext uri="{A12FA001-AC4F-418D-AE19-62706E023703}">
                      <ahyp:hlinkClr xmlns:ahyp="http://schemas.microsoft.com/office/drawing/2018/hyperlinkcolor" val="tx"/>
                    </a:ext>
                  </a:extLst>
                </a:hlinkClick>
              </a:rPr>
              <a:t>https://johnsommersflanagan.com</a:t>
            </a:r>
            <a:r>
              <a:rPr kumimoji="0" lang="en-US" altLang="en-US" sz="2400" b="1" i="0" u="none" strike="noStrike" kern="1200" cap="none" spc="0" normalizeH="0" baseline="0" noProof="0" dirty="0">
                <a:ln>
                  <a:noFill/>
                </a:ln>
                <a:solidFill>
                  <a:srgbClr val="AD1F1F"/>
                </a:solidFill>
                <a:effectLst/>
                <a:uLnTx/>
                <a:uFillTx/>
                <a:latin typeface="Calibri" panose="020F0502020204030204" pitchFamily="34" charset="0"/>
                <a:ea typeface="+mj-ea"/>
                <a:cs typeface="Calibri" panose="020F0502020204030204" pitchFamily="34" charset="0"/>
                <a:hlinkClick r:id="rId4">
                  <a:extLst>
                    <a:ext uri="{A12FA001-AC4F-418D-AE19-62706E023703}">
                      <ahyp:hlinkClr xmlns:ahyp="http://schemas.microsoft.com/office/drawing/2018/hyperlinkcolor" val="tx"/>
                    </a:ext>
                  </a:extLst>
                </a:hlinkClick>
              </a:rPr>
              <a:t>/</a:t>
            </a: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 </a:t>
            </a:r>
            <a:endParaRPr lang="en-US" dirty="0">
              <a:solidFill>
                <a:schemeClr val="bg1"/>
              </a:solidFill>
            </a:endParaRPr>
          </a:p>
        </p:txBody>
      </p:sp>
      <p:pic>
        <p:nvPicPr>
          <p:cNvPr id="5" name="Picture 4" descr="A black outline of a state&#10;&#10;Description automatically generated">
            <a:extLst>
              <a:ext uri="{FF2B5EF4-FFF2-40B4-BE49-F238E27FC236}">
                <a16:creationId xmlns:a16="http://schemas.microsoft.com/office/drawing/2014/main" id="{86F0D4BA-D477-066A-A66C-4AE0C1529A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972" y="4067872"/>
            <a:ext cx="2035083" cy="2035083"/>
          </a:xfrm>
          <a:prstGeom prst="rect">
            <a:avLst/>
          </a:prstGeom>
        </p:spPr>
      </p:pic>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Preparation</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935567" y="2180167"/>
            <a:ext cx="10274300" cy="4136319"/>
          </a:xfrm>
        </p:spPr>
        <p:txBody>
          <a:bodyPr lIns="0" tIns="0" rIns="0" bIns="0" anchor="t">
            <a:normAutofit/>
          </a:bodyPr>
          <a:lstStyle/>
          <a:p>
            <a:pPr marL="285750" indent="-285750">
              <a:buFont typeface="Courier New" panose="02070309020205020404" pitchFamily="49" charset="0"/>
              <a:buChar char="o"/>
            </a:pPr>
            <a:r>
              <a:rPr lang="en-US" sz="3200" dirty="0"/>
              <a:t>Welcome and thanks again to Trudy and Janae and YOU!</a:t>
            </a:r>
          </a:p>
          <a:p>
            <a:pPr marL="285750" indent="-285750">
              <a:buFont typeface="Courier New" panose="02070309020205020404" pitchFamily="49" charset="0"/>
              <a:buChar char="o"/>
            </a:pPr>
            <a:r>
              <a:rPr lang="en-US" sz="3200" dirty="0"/>
              <a:t>Emotionally challenging topic: </a:t>
            </a:r>
            <a:r>
              <a:rPr lang="en-US" sz="3200" b="1" dirty="0">
                <a:solidFill>
                  <a:schemeClr val="accent2"/>
                </a:solidFill>
              </a:rPr>
              <a:t>Trigger warning</a:t>
            </a:r>
          </a:p>
          <a:p>
            <a:pPr marL="285750" indent="-285750">
              <a:buFont typeface="Courier New" panose="02070309020205020404" pitchFamily="49" charset="0"/>
              <a:buChar char="o"/>
            </a:pPr>
            <a:r>
              <a:rPr lang="en-US" sz="3200" dirty="0"/>
              <a:t>30+ years ago – 2021 Networker article: </a:t>
            </a:r>
            <a:r>
              <a:rPr lang="en-US" sz="3200" dirty="0">
                <a:hlinkClick r:id="rId2"/>
              </a:rPr>
              <a:t>https://www.psychotherapynetworker.org/article/myth-infallibility </a:t>
            </a:r>
            <a:r>
              <a:rPr lang="en-US" sz="3200" dirty="0"/>
              <a:t> </a:t>
            </a:r>
          </a:p>
          <a:p>
            <a:pPr marL="285750" indent="-285750">
              <a:buFont typeface="Courier New" panose="02070309020205020404" pitchFamily="49" charset="0"/>
              <a:buChar char="o"/>
            </a:pPr>
            <a:r>
              <a:rPr lang="en-US" sz="3200" dirty="0"/>
              <a:t>Please practice</a:t>
            </a:r>
            <a:r>
              <a:rPr lang="en-US" sz="3200" b="1" dirty="0"/>
              <a:t> </a:t>
            </a:r>
            <a:r>
              <a:rPr lang="en-US" sz="3200" b="1" dirty="0">
                <a:solidFill>
                  <a:schemeClr val="accent2"/>
                </a:solidFill>
              </a:rPr>
              <a:t>proactive and positive coping</a:t>
            </a:r>
          </a:p>
          <a:p>
            <a:endParaRPr lang="en-US" dirty="0"/>
          </a:p>
        </p:txBody>
      </p:sp>
    </p:spTree>
    <p:extLst>
      <p:ext uri="{BB962C8B-B14F-4D97-AF65-F5344CB8AC3E}">
        <p14:creationId xmlns:p14="http://schemas.microsoft.com/office/powerpoint/2010/main" val="73857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76EB9D1-83AF-4832-9C1E-7648ABD9D2A1}"/>
              </a:ext>
            </a:extLst>
          </p:cNvPr>
          <p:cNvSpPr>
            <a:spLocks noGrp="1" noChangeArrowheads="1"/>
          </p:cNvSpPr>
          <p:nvPr>
            <p:ph type="title"/>
          </p:nvPr>
        </p:nvSpPr>
        <p:spPr>
          <a:xfrm>
            <a:off x="2592918" y="624418"/>
            <a:ext cx="8911167" cy="1280583"/>
          </a:xfrm>
        </p:spPr>
        <p:txBody>
          <a:bodyPr/>
          <a:lstStyle/>
          <a:p>
            <a:endParaRPr lang="en-US" altLang="en-US"/>
          </a:p>
        </p:txBody>
      </p:sp>
      <p:pic>
        <p:nvPicPr>
          <p:cNvPr id="30723" name="Content Placeholder 4">
            <a:extLst>
              <a:ext uri="{FF2B5EF4-FFF2-40B4-BE49-F238E27FC236}">
                <a16:creationId xmlns:a16="http://schemas.microsoft.com/office/drawing/2014/main" id="{51EB9FAE-5E17-4E17-A585-039C9B849C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7150" y="33867"/>
            <a:ext cx="12249151" cy="6824133"/>
          </a:xfrm>
        </p:spPr>
      </p:pic>
      <p:pic>
        <p:nvPicPr>
          <p:cNvPr id="2" name="Picture 1">
            <a:extLst>
              <a:ext uri="{FF2B5EF4-FFF2-40B4-BE49-F238E27FC236}">
                <a16:creationId xmlns:a16="http://schemas.microsoft.com/office/drawing/2014/main" id="{7A2020A0-93AA-43F0-9E0F-98BB19B3C4B8}"/>
              </a:ext>
            </a:extLst>
          </p:cNvPr>
          <p:cNvPicPr>
            <a:picLocks noChangeAspect="1"/>
          </p:cNvPicPr>
          <p:nvPr/>
        </p:nvPicPr>
        <p:blipFill>
          <a:blip r:embed="rId3"/>
          <a:stretch>
            <a:fillRect/>
          </a:stretch>
        </p:blipFill>
        <p:spPr>
          <a:xfrm>
            <a:off x="0" y="-5080"/>
            <a:ext cx="12192000" cy="686815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DF75-4551-4AF6-BFF6-01D9791D1D1B}"/>
              </a:ext>
            </a:extLst>
          </p:cNvPr>
          <p:cNvSpPr>
            <a:spLocks noGrp="1"/>
          </p:cNvSpPr>
          <p:nvPr>
            <p:ph type="title"/>
          </p:nvPr>
        </p:nvSpPr>
        <p:spPr/>
        <p:txBody>
          <a:bodyPr/>
          <a:lstStyle/>
          <a:p>
            <a:r>
              <a:rPr lang="en-US" dirty="0"/>
              <a:t>Learning Process</a:t>
            </a:r>
          </a:p>
        </p:txBody>
      </p:sp>
      <p:sp>
        <p:nvSpPr>
          <p:cNvPr id="3" name="Text Placeholder 2">
            <a:extLst>
              <a:ext uri="{FF2B5EF4-FFF2-40B4-BE49-F238E27FC236}">
                <a16:creationId xmlns:a16="http://schemas.microsoft.com/office/drawing/2014/main" id="{AC0F8263-9000-466A-95CB-EDA9E2E7EACC}"/>
              </a:ext>
            </a:extLst>
          </p:cNvPr>
          <p:cNvSpPr>
            <a:spLocks noGrp="1"/>
          </p:cNvSpPr>
          <p:nvPr>
            <p:ph type="body" sz="quarter" idx="10"/>
          </p:nvPr>
        </p:nvSpPr>
        <p:spPr>
          <a:xfrm>
            <a:off x="452761" y="2321923"/>
            <a:ext cx="5452739" cy="3825952"/>
          </a:xfrm>
        </p:spPr>
        <p:txBody>
          <a:bodyPr/>
          <a:lstStyle/>
          <a:p>
            <a:pPr eaLnBrk="1" hangingPunct="1">
              <a:buFont typeface="Wingdings" panose="05000000000000000000" pitchFamily="2" charset="2"/>
              <a:buChar char="Ø"/>
              <a:defRPr/>
            </a:pPr>
            <a:r>
              <a:rPr lang="en-US" altLang="en-US" sz="3733" dirty="0">
                <a:latin typeface="Calibri" panose="020F0502020204030204" pitchFamily="34" charset="0"/>
                <a:cs typeface="Calibri" panose="020F0502020204030204" pitchFamily="34" charset="0"/>
              </a:rPr>
              <a:t>We are distant, but can still </a:t>
            </a:r>
            <a:r>
              <a:rPr lang="en-US" altLang="en-US" sz="3733" b="1" dirty="0">
                <a:solidFill>
                  <a:srgbClr val="0070C0"/>
                </a:solidFill>
                <a:latin typeface="Calibri" panose="020F0502020204030204" pitchFamily="34" charset="0"/>
                <a:cs typeface="Calibri" panose="020F0502020204030204" pitchFamily="34" charset="0"/>
              </a:rPr>
              <a:t>be engaged</a:t>
            </a:r>
          </a:p>
          <a:p>
            <a:pPr lvl="1" eaLnBrk="1" hangingPunct="1">
              <a:defRPr/>
            </a:pPr>
            <a:r>
              <a:rPr lang="en-US" altLang="en-US" sz="3200" dirty="0">
                <a:latin typeface="Calibri" panose="020F0502020204030204" pitchFamily="34" charset="0"/>
                <a:cs typeface="Calibri" panose="020F0502020204030204" pitchFamily="34" charset="0"/>
              </a:rPr>
              <a:t>I will talk about and demonstrate </a:t>
            </a:r>
            <a:r>
              <a:rPr lang="en-US" altLang="en-US" sz="3200" b="1" dirty="0">
                <a:solidFill>
                  <a:srgbClr val="0070C0"/>
                </a:solidFill>
                <a:latin typeface="Calibri" panose="020F0502020204030204" pitchFamily="34" charset="0"/>
                <a:cs typeface="Calibri" panose="020F0502020204030204" pitchFamily="34" charset="0"/>
              </a:rPr>
              <a:t>traditional </a:t>
            </a:r>
            <a:r>
              <a:rPr lang="en-US" altLang="en-US" sz="3200" dirty="0">
                <a:latin typeface="Calibri" panose="020F0502020204030204" pitchFamily="34" charset="0"/>
                <a:cs typeface="Calibri" panose="020F0502020204030204" pitchFamily="34" charset="0"/>
              </a:rPr>
              <a:t>(briefly) </a:t>
            </a:r>
            <a:r>
              <a:rPr lang="en-US" altLang="en-US" sz="3200" b="1" dirty="0">
                <a:solidFill>
                  <a:srgbClr val="0070C0"/>
                </a:solidFill>
                <a:latin typeface="Calibri" panose="020F0502020204030204" pitchFamily="34" charset="0"/>
                <a:cs typeface="Calibri" panose="020F0502020204030204" pitchFamily="34" charset="0"/>
              </a:rPr>
              <a:t>and strengths-based suicide assessment approaches </a:t>
            </a:r>
          </a:p>
        </p:txBody>
      </p:sp>
      <p:sp>
        <p:nvSpPr>
          <p:cNvPr id="4" name="Text Placeholder 3">
            <a:extLst>
              <a:ext uri="{FF2B5EF4-FFF2-40B4-BE49-F238E27FC236}">
                <a16:creationId xmlns:a16="http://schemas.microsoft.com/office/drawing/2014/main" id="{836E1E7C-08D8-4A70-9BCB-50604A94B433}"/>
              </a:ext>
            </a:extLst>
          </p:cNvPr>
          <p:cNvSpPr>
            <a:spLocks noGrp="1"/>
          </p:cNvSpPr>
          <p:nvPr>
            <p:ph type="body" sz="quarter" idx="11"/>
          </p:nvPr>
        </p:nvSpPr>
        <p:spPr>
          <a:xfrm>
            <a:off x="6248399" y="2286000"/>
            <a:ext cx="5709822" cy="2746375"/>
          </a:xfrm>
        </p:spPr>
        <p:txBody>
          <a:bodyPr/>
          <a:lstStyle/>
          <a:p>
            <a:pPr lvl="1" eaLnBrk="1" hangingPunct="1">
              <a:defRPr/>
            </a:pPr>
            <a:r>
              <a:rPr lang="en-US" altLang="en-US" sz="3200" dirty="0">
                <a:latin typeface="Calibri" panose="020F0502020204030204" pitchFamily="34" charset="0"/>
                <a:cs typeface="Calibri" panose="020F0502020204030204" pitchFamily="34" charset="0"/>
              </a:rPr>
              <a:t>As I talk, give examples, and share a video clip, you can </a:t>
            </a:r>
            <a:r>
              <a:rPr lang="en-US" altLang="en-US" sz="3200" b="1" dirty="0">
                <a:solidFill>
                  <a:srgbClr val="0070C0"/>
                </a:solidFill>
                <a:latin typeface="Calibri" panose="020F0502020204030204" pitchFamily="34" charset="0"/>
                <a:cs typeface="Calibri" panose="020F0502020204030204" pitchFamily="34" charset="0"/>
              </a:rPr>
              <a:t>imagine yourself </a:t>
            </a:r>
            <a:r>
              <a:rPr lang="en-US" altLang="en-US" sz="3200" dirty="0">
                <a:latin typeface="Calibri" panose="020F0502020204030204" pitchFamily="34" charset="0"/>
                <a:cs typeface="Calibri" panose="020F0502020204030204" pitchFamily="34" charset="0"/>
              </a:rPr>
              <a:t>slightly modifying how you work with students, clients, or patients who are suicidal</a:t>
            </a:r>
          </a:p>
          <a:p>
            <a:pPr lvl="1" eaLnBrk="1" hangingPunct="1">
              <a:defRPr/>
            </a:pPr>
            <a:r>
              <a:rPr lang="en-US" altLang="en-US" sz="3200" dirty="0">
                <a:latin typeface="Calibri" panose="020F0502020204030204" pitchFamily="34" charset="0"/>
                <a:cs typeface="Calibri" panose="020F0502020204030204" pitchFamily="34" charset="0"/>
              </a:rPr>
              <a:t>You post questions and comments </a:t>
            </a:r>
            <a:r>
              <a:rPr lang="en-US" altLang="en-US" sz="3200" b="1" dirty="0">
                <a:solidFill>
                  <a:srgbClr val="0070C0"/>
                </a:solidFill>
                <a:latin typeface="Calibri" panose="020F0502020204030204" pitchFamily="34" charset="0"/>
                <a:cs typeface="Calibri" panose="020F0502020204030204" pitchFamily="34" charset="0"/>
              </a:rPr>
              <a:t>as you wish</a:t>
            </a:r>
          </a:p>
          <a:p>
            <a:pPr lvl="1" eaLnBrk="1" hangingPunct="1">
              <a:defRPr/>
            </a:pPr>
            <a:r>
              <a:rPr lang="en-US" altLang="en-US" sz="3200" dirty="0">
                <a:latin typeface="Calibri" panose="020F0502020204030204" pitchFamily="34" charset="0"/>
                <a:cs typeface="Calibri" panose="020F0502020204030204" pitchFamily="34" charset="0"/>
              </a:rPr>
              <a:t>I</a:t>
            </a:r>
            <a:r>
              <a:rPr lang="en-US" altLang="en-US" sz="3200" b="1" dirty="0">
                <a:solidFill>
                  <a:srgbClr val="0070C0"/>
                </a:solidFill>
                <a:latin typeface="Calibri" panose="020F0502020204030204" pitchFamily="34" charset="0"/>
                <a:cs typeface="Calibri" panose="020F0502020204030204" pitchFamily="34" charset="0"/>
              </a:rPr>
              <a:t> ramble onward</a:t>
            </a:r>
            <a:r>
              <a:rPr lang="en-US" altLang="en-US" sz="3200" dirty="0">
                <a:latin typeface="Calibri" panose="020F0502020204030204" pitchFamily="34" charset="0"/>
                <a:cs typeface="Calibri" panose="020F0502020204030204" pitchFamily="34" charset="0"/>
                <a:sym typeface="Wingdings" panose="05000000000000000000" pitchFamily="2" charset="2"/>
              </a:rPr>
              <a:t></a:t>
            </a:r>
            <a:endParaRPr lang="en-US" sz="3200" dirty="0"/>
          </a:p>
          <a:p>
            <a:endParaRPr lang="en-US" dirty="0"/>
          </a:p>
        </p:txBody>
      </p:sp>
      <p:sp>
        <p:nvSpPr>
          <p:cNvPr id="5" name="Date Placeholder 4">
            <a:extLst>
              <a:ext uri="{FF2B5EF4-FFF2-40B4-BE49-F238E27FC236}">
                <a16:creationId xmlns:a16="http://schemas.microsoft.com/office/drawing/2014/main" id="{DB51C8BE-6925-4345-AB66-7CDD6F5875E4}"/>
              </a:ext>
            </a:extLst>
          </p:cNvPr>
          <p:cNvSpPr>
            <a:spLocks noGrp="1"/>
          </p:cNvSpPr>
          <p:nvPr>
            <p:ph type="dt" sz="half" idx="12"/>
          </p:nvPr>
        </p:nvSpPr>
        <p:spPr>
          <a:xfrm flipH="1">
            <a:off x="11353800" y="6427432"/>
            <a:ext cx="222682" cy="47781"/>
          </a:xfrm>
        </p:spPr>
        <p:txBody>
          <a:bodyPr/>
          <a:lstStyle/>
          <a:p>
            <a:endParaRPr lang="en-US" dirty="0"/>
          </a:p>
        </p:txBody>
      </p:sp>
    </p:spTree>
    <p:extLst>
      <p:ext uri="{BB962C8B-B14F-4D97-AF65-F5344CB8AC3E}">
        <p14:creationId xmlns:p14="http://schemas.microsoft.com/office/powerpoint/2010/main" val="1183679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Learning Objectives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935567" y="2180167"/>
            <a:ext cx="10274300" cy="4136319"/>
          </a:xfrm>
        </p:spPr>
        <p:txBody>
          <a:bodyPr lIns="0" tIns="0" rIns="0" bIns="0" anchor="t">
            <a:normAutofit/>
          </a:bodyPr>
          <a:lstStyle/>
          <a:p>
            <a:pPr marL="0" marR="0" lvl="0" indent="0">
              <a:lnSpc>
                <a:spcPct val="107000"/>
              </a:lnSpc>
              <a:spcBef>
                <a:spcPts val="0"/>
              </a:spcBef>
              <a:spcAft>
                <a:spcPts val="0"/>
              </a:spcAft>
            </a:pPr>
            <a:r>
              <a:rPr lang="en-US" sz="2800" b="1" dirty="0">
                <a:solidFill>
                  <a:srgbClr val="AD1F1F">
                    <a:lumMod val="75000"/>
                  </a:srgbClr>
                </a:solidFill>
                <a:latin typeface="Arial Nova"/>
              </a:rPr>
              <a:t>L.O. - 1: </a:t>
            </a:r>
            <a:r>
              <a:rPr lang="en-US" sz="3200" dirty="0">
                <a:effectLst/>
                <a:latin typeface="Calibri" panose="020F0502020204030204" pitchFamily="34" charset="0"/>
                <a:ea typeface="Calibri" panose="020F0502020204030204" pitchFamily="34" charset="0"/>
                <a:cs typeface="Times New Roman" panose="02020603050405020304" pitchFamily="18" charset="0"/>
              </a:rPr>
              <a:t>List the core differences between traditional and collaborative approaches to suicide assessment</a:t>
            </a:r>
          </a:p>
          <a:p>
            <a:pPr marL="0" marR="0" lvl="0" indent="0">
              <a:lnSpc>
                <a:spcPct val="107000"/>
              </a:lnSpc>
              <a:spcBef>
                <a:spcPts val="0"/>
              </a:spcBef>
              <a:spcAft>
                <a:spcPts val="0"/>
              </a:spcAft>
            </a:pPr>
            <a:endParaRPr lang="en-US" sz="2800" b="1" dirty="0">
              <a:solidFill>
                <a:srgbClr val="AD1F1F">
                  <a:lumMod val="75000"/>
                </a:srgbClr>
              </a:solidFill>
              <a:latin typeface="Arial Nova"/>
            </a:endParaRPr>
          </a:p>
          <a:p>
            <a:pPr marL="0" marR="0" lvl="0" indent="0">
              <a:lnSpc>
                <a:spcPct val="107000"/>
              </a:lnSpc>
              <a:spcBef>
                <a:spcPts val="0"/>
              </a:spcBef>
              <a:spcAft>
                <a:spcPts val="0"/>
              </a:spcAft>
            </a:pPr>
            <a:r>
              <a:rPr lang="en-US" sz="2800" b="1" dirty="0">
                <a:solidFill>
                  <a:srgbClr val="AD1F1F">
                    <a:lumMod val="75000"/>
                  </a:srgbClr>
                </a:solidFill>
                <a:latin typeface="Arial Nova"/>
              </a:rPr>
              <a:t>L.O. - 2: </a:t>
            </a:r>
            <a:r>
              <a:rPr lang="en-US" sz="3200" dirty="0">
                <a:effectLst/>
                <a:latin typeface="Calibri" panose="020F0502020204030204" pitchFamily="34" charset="0"/>
                <a:ea typeface="Calibri" panose="020F0502020204030204" pitchFamily="34" charset="0"/>
                <a:cs typeface="Times New Roman" panose="02020603050405020304" pitchFamily="18" charset="0"/>
              </a:rPr>
              <a:t>Describe at least one way to blend traditional and collaborative approaches</a:t>
            </a:r>
          </a:p>
          <a:p>
            <a:pPr marL="0" marR="0" lvl="0" indent="0">
              <a:lnSpc>
                <a:spcPct val="107000"/>
              </a:lnSpc>
              <a:spcBef>
                <a:spcPts val="0"/>
              </a:spcBef>
              <a:spcAft>
                <a:spcPts val="800"/>
              </a:spcAft>
            </a:pPr>
            <a:endParaRPr lang="en-US" sz="2800" b="1" dirty="0">
              <a:solidFill>
                <a:srgbClr val="AD1F1F">
                  <a:lumMod val="75000"/>
                </a:srgbClr>
              </a:solidFill>
              <a:latin typeface="Arial Nova"/>
            </a:endParaRPr>
          </a:p>
          <a:p>
            <a:pPr marL="0" marR="0" lvl="0" indent="0">
              <a:lnSpc>
                <a:spcPct val="107000"/>
              </a:lnSpc>
              <a:spcBef>
                <a:spcPts val="0"/>
              </a:spcBef>
              <a:spcAft>
                <a:spcPts val="800"/>
              </a:spcAft>
            </a:pPr>
            <a:r>
              <a:rPr lang="en-US" sz="2800" b="1" dirty="0">
                <a:solidFill>
                  <a:srgbClr val="AD1F1F">
                    <a:lumMod val="75000"/>
                  </a:srgbClr>
                </a:solidFill>
                <a:latin typeface="Arial Nova"/>
              </a:rPr>
              <a:t>L.O. - 3: </a:t>
            </a:r>
            <a:r>
              <a:rPr lang="en-US" sz="3200" dirty="0">
                <a:effectLst/>
                <a:latin typeface="Calibri" panose="020F0502020204030204" pitchFamily="34" charset="0"/>
                <a:ea typeface="Calibri" panose="020F0502020204030204" pitchFamily="34" charset="0"/>
                <a:cs typeface="Times New Roman" panose="02020603050405020304" pitchFamily="18" charset="0"/>
              </a:rPr>
              <a:t>Identify and implement at least three collaborative assessment strategies</a:t>
            </a:r>
          </a:p>
        </p:txBody>
      </p:sp>
    </p:spTree>
    <p:extLst>
      <p:ext uri="{BB962C8B-B14F-4D97-AF65-F5344CB8AC3E}">
        <p14:creationId xmlns:p14="http://schemas.microsoft.com/office/powerpoint/2010/main" val="664087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699" y="999068"/>
            <a:ext cx="10059511" cy="645284"/>
          </a:xfrm>
        </p:spPr>
        <p:txBody>
          <a:bodyPr/>
          <a:lstStyle/>
          <a:p>
            <a:pPr algn="ctr"/>
            <a:r>
              <a:rPr lang="en-US" dirty="0"/>
              <a:t>Inside the Box</a:t>
            </a:r>
            <a:br>
              <a:rPr lang="en-US" dirty="0"/>
            </a:br>
            <a:r>
              <a:rPr lang="en-US" dirty="0">
                <a:solidFill>
                  <a:schemeClr val="accent2"/>
                </a:solidFill>
              </a:rPr>
              <a:t>The Traditional Medical Model</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pic>
        <p:nvPicPr>
          <p:cNvPr id="8" name="Picture Placeholder 7">
            <a:extLst>
              <a:ext uri="{FF2B5EF4-FFF2-40B4-BE49-F238E27FC236}">
                <a16:creationId xmlns:a16="http://schemas.microsoft.com/office/drawing/2014/main" id="{60EBA540-9E27-4624-8C1D-44AFA41444D1}"/>
              </a:ext>
            </a:extLst>
          </p:cNvPr>
          <p:cNvPicPr>
            <a:picLocks noGrp="1" noChangeAspect="1"/>
          </p:cNvPicPr>
          <p:nvPr>
            <p:ph type="pic" sz="quarter" idx="10"/>
          </p:nvPr>
        </p:nvPicPr>
        <p:blipFill>
          <a:blip r:embed="rId2"/>
          <a:srcRect t="20802" b="20802"/>
          <a:stretch>
            <a:fillRect/>
          </a:stretch>
        </p:blipFill>
        <p:spPr>
          <a:xfrm>
            <a:off x="2343705" y="2378660"/>
            <a:ext cx="7300404" cy="4106477"/>
          </a:xfrm>
          <a:prstGeom prst="rect">
            <a:avLst/>
          </a:prstGeom>
        </p:spPr>
      </p:pic>
    </p:spTree>
    <p:extLst>
      <p:ext uri="{BB962C8B-B14F-4D97-AF65-F5344CB8AC3E}">
        <p14:creationId xmlns:p14="http://schemas.microsoft.com/office/powerpoint/2010/main" val="254905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270D-9B12-A4EB-CE3A-22FB6B6B6518}"/>
              </a:ext>
            </a:extLst>
          </p:cNvPr>
          <p:cNvSpPr>
            <a:spLocks noGrp="1"/>
          </p:cNvSpPr>
          <p:nvPr>
            <p:ph type="title"/>
          </p:nvPr>
        </p:nvSpPr>
        <p:spPr>
          <a:xfrm>
            <a:off x="568171" y="999068"/>
            <a:ext cx="11079332" cy="645284"/>
          </a:xfrm>
        </p:spPr>
        <p:txBody>
          <a:bodyPr/>
          <a:lstStyle/>
          <a:p>
            <a:r>
              <a:rPr lang="en-US" dirty="0">
                <a:solidFill>
                  <a:schemeClr val="accent6"/>
                </a:solidFill>
              </a:rPr>
              <a:t>Basic Principles – Positivistic Philosophy</a:t>
            </a:r>
          </a:p>
        </p:txBody>
      </p:sp>
      <p:sp>
        <p:nvSpPr>
          <p:cNvPr id="3" name="Text Placeholder 2">
            <a:extLst>
              <a:ext uri="{FF2B5EF4-FFF2-40B4-BE49-F238E27FC236}">
                <a16:creationId xmlns:a16="http://schemas.microsoft.com/office/drawing/2014/main" id="{55D25768-EFDE-4854-B9F1-9B750C7D9159}"/>
              </a:ext>
            </a:extLst>
          </p:cNvPr>
          <p:cNvSpPr>
            <a:spLocks noGrp="1"/>
          </p:cNvSpPr>
          <p:nvPr>
            <p:ph type="body" sz="quarter" idx="10"/>
          </p:nvPr>
        </p:nvSpPr>
        <p:spPr>
          <a:xfrm>
            <a:off x="1035756" y="1917577"/>
            <a:ext cx="10119077" cy="4237353"/>
          </a:xfrm>
        </p:spPr>
        <p:txBody>
          <a:bodyPr lIns="91440" tIns="45720" rIns="91440" bIns="45720" anchor="t"/>
          <a:lstStyle/>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Suicidal thoughts and behaviors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represent illness</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 we need to intervene (90% estimate)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are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authority figures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who know more about patient health than they do</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The patient is a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suicidal person</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can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predict and prevent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use research-based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risk assessment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procedures and questionnaires to categorize risk as mild, moderate, severe, extreme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treat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mental disorders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that are linked to death by suicide</a:t>
            </a:r>
          </a:p>
          <a:p>
            <a:pPr marL="285750" indent="-285750">
              <a:lnSpc>
                <a:spcPct val="100000"/>
              </a:lnSpc>
              <a:buFont typeface="Courier New" panose="020B0604020202020204" pitchFamily="34" charset="0"/>
              <a:buChar char="o"/>
            </a:pPr>
            <a:endParaRPr lang="en-US" sz="3600" dirty="0"/>
          </a:p>
        </p:txBody>
      </p:sp>
    </p:spTree>
    <p:extLst>
      <p:ext uri="{BB962C8B-B14F-4D97-AF65-F5344CB8AC3E}">
        <p14:creationId xmlns:p14="http://schemas.microsoft.com/office/powerpoint/2010/main" val="557433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270D-9B12-A4EB-CE3A-22FB6B6B6518}"/>
              </a:ext>
            </a:extLst>
          </p:cNvPr>
          <p:cNvSpPr>
            <a:spLocks noGrp="1"/>
          </p:cNvSpPr>
          <p:nvPr>
            <p:ph type="title"/>
          </p:nvPr>
        </p:nvSpPr>
        <p:spPr>
          <a:xfrm>
            <a:off x="701336" y="999068"/>
            <a:ext cx="10884023" cy="645284"/>
          </a:xfrm>
        </p:spPr>
        <p:txBody>
          <a:bodyPr/>
          <a:lstStyle/>
          <a:p>
            <a:r>
              <a:rPr lang="en-US" dirty="0">
                <a:solidFill>
                  <a:schemeClr val="accent6"/>
                </a:solidFill>
              </a:rPr>
              <a:t>Common Standardized Questionnaires</a:t>
            </a:r>
          </a:p>
        </p:txBody>
      </p:sp>
      <p:sp>
        <p:nvSpPr>
          <p:cNvPr id="3" name="Text Placeholder 2">
            <a:extLst>
              <a:ext uri="{FF2B5EF4-FFF2-40B4-BE49-F238E27FC236}">
                <a16:creationId xmlns:a16="http://schemas.microsoft.com/office/drawing/2014/main" id="{55D25768-EFDE-4854-B9F1-9B750C7D9159}"/>
              </a:ext>
            </a:extLst>
          </p:cNvPr>
          <p:cNvSpPr>
            <a:spLocks noGrp="1"/>
          </p:cNvSpPr>
          <p:nvPr>
            <p:ph type="body" sz="quarter" idx="10"/>
          </p:nvPr>
        </p:nvSpPr>
        <p:spPr>
          <a:xfrm>
            <a:off x="1035756" y="2328978"/>
            <a:ext cx="10119077" cy="3825952"/>
          </a:xfrm>
        </p:spPr>
        <p:txBody>
          <a:bodyPr lIns="91440" tIns="45720" rIns="91440" bIns="45720" anchor="t"/>
          <a:lstStyle/>
          <a:p>
            <a:pPr marL="285750" indent="-285750">
              <a:lnSpc>
                <a:spcPct val="100000"/>
              </a:lnSpc>
              <a:buFont typeface="Courier New" panose="020B0604020202020204" pitchFamily="34" charset="0"/>
              <a:buChar char="o"/>
            </a:pPr>
            <a:r>
              <a:rPr lang="en-US" sz="3600" dirty="0"/>
              <a:t>The Patient Health Questionnaire-9 (PHQ-9)</a:t>
            </a:r>
          </a:p>
          <a:p>
            <a:pPr marL="285750" indent="-285750">
              <a:lnSpc>
                <a:spcPct val="100000"/>
              </a:lnSpc>
              <a:buFont typeface="Courier New" panose="020B0604020202020204" pitchFamily="34" charset="0"/>
              <a:buChar char="o"/>
            </a:pPr>
            <a:r>
              <a:rPr lang="en-US" sz="3600" dirty="0"/>
              <a:t>The Columbia Suicide Severity Rating Scale (C-SSRS)</a:t>
            </a:r>
          </a:p>
          <a:p>
            <a:pPr marL="285750" indent="-285750">
              <a:lnSpc>
                <a:spcPct val="100000"/>
              </a:lnSpc>
              <a:buFont typeface="Courier New" panose="020B0604020202020204" pitchFamily="34" charset="0"/>
              <a:buChar char="o"/>
            </a:pPr>
            <a:r>
              <a:rPr lang="en-US" sz="3600" dirty="0"/>
              <a:t>The Ask Suicide-Screening Questions (ASQ)</a:t>
            </a:r>
          </a:p>
          <a:p>
            <a:pPr marL="285750" indent="-285750">
              <a:lnSpc>
                <a:spcPct val="100000"/>
              </a:lnSpc>
              <a:buFont typeface="Courier New" panose="020B0604020202020204" pitchFamily="34" charset="0"/>
              <a:buChar char="o"/>
            </a:pPr>
            <a:r>
              <a:rPr lang="en-US" sz="3600" dirty="0"/>
              <a:t>The diagnostic clinical interview (see JSF – 2024, chapter 10 – Suicide Assessment)</a:t>
            </a:r>
          </a:p>
        </p:txBody>
      </p:sp>
    </p:spTree>
    <p:extLst>
      <p:ext uri="{BB962C8B-B14F-4D97-AF65-F5344CB8AC3E}">
        <p14:creationId xmlns:p14="http://schemas.microsoft.com/office/powerpoint/2010/main" val="96804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270D-9B12-A4EB-CE3A-22FB6B6B6518}"/>
              </a:ext>
            </a:extLst>
          </p:cNvPr>
          <p:cNvSpPr>
            <a:spLocks noGrp="1"/>
          </p:cNvSpPr>
          <p:nvPr>
            <p:ph type="title"/>
          </p:nvPr>
        </p:nvSpPr>
        <p:spPr>
          <a:xfrm>
            <a:off x="1035755" y="999068"/>
            <a:ext cx="10160000" cy="645284"/>
          </a:xfrm>
        </p:spPr>
        <p:txBody>
          <a:bodyPr/>
          <a:lstStyle/>
          <a:p>
            <a:r>
              <a:rPr lang="en-US" sz="4800" dirty="0">
                <a:solidFill>
                  <a:schemeClr val="accent6"/>
                </a:solidFill>
              </a:rPr>
              <a:t>Questionnaire Advantages </a:t>
            </a:r>
          </a:p>
        </p:txBody>
      </p:sp>
      <p:sp>
        <p:nvSpPr>
          <p:cNvPr id="3" name="Text Placeholder 2">
            <a:extLst>
              <a:ext uri="{FF2B5EF4-FFF2-40B4-BE49-F238E27FC236}">
                <a16:creationId xmlns:a16="http://schemas.microsoft.com/office/drawing/2014/main" id="{55D25768-EFDE-4854-B9F1-9B750C7D9159}"/>
              </a:ext>
            </a:extLst>
          </p:cNvPr>
          <p:cNvSpPr>
            <a:spLocks noGrp="1"/>
          </p:cNvSpPr>
          <p:nvPr>
            <p:ph type="body" sz="quarter" idx="10"/>
          </p:nvPr>
        </p:nvSpPr>
        <p:spPr>
          <a:xfrm>
            <a:off x="1035756" y="2328978"/>
            <a:ext cx="10119077" cy="3825952"/>
          </a:xfrm>
        </p:spPr>
        <p:txBody>
          <a:bodyPr lIns="91440" tIns="45720" rIns="91440" bIns="45720" anchor="t"/>
          <a:lstStyle/>
          <a:p>
            <a:pPr marL="285750" indent="-285750">
              <a:lnSpc>
                <a:spcPct val="100000"/>
              </a:lnSpc>
              <a:buFont typeface="Courier New" panose="020B0604020202020204" pitchFamily="34" charset="0"/>
              <a:buChar char="o"/>
            </a:pPr>
            <a:r>
              <a:rPr lang="en-US" sz="3600"/>
              <a:t>Gather information efficiently</a:t>
            </a:r>
            <a:endParaRPr lang="en-US"/>
          </a:p>
          <a:p>
            <a:pPr marL="285750" indent="-285750">
              <a:lnSpc>
                <a:spcPct val="100000"/>
              </a:lnSpc>
              <a:buFont typeface="Courier New" panose="020B0604020202020204" pitchFamily="34" charset="0"/>
              <a:buChar char="o"/>
            </a:pPr>
            <a:r>
              <a:rPr lang="en-US" sz="3600"/>
              <a:t>Standardization – reliability, validity, and norms</a:t>
            </a:r>
          </a:p>
          <a:p>
            <a:pPr marL="285750" indent="-285750">
              <a:lnSpc>
                <a:spcPct val="100000"/>
              </a:lnSpc>
              <a:buFont typeface="Courier New" panose="020B0604020202020204" pitchFamily="34" charset="0"/>
              <a:buChar char="o"/>
            </a:pPr>
            <a:r>
              <a:rPr lang="en-US" sz="3600"/>
              <a:t>Some patients will be more open with a questionnaire</a:t>
            </a:r>
          </a:p>
          <a:p>
            <a:pPr marL="285750" indent="-285750">
              <a:lnSpc>
                <a:spcPct val="100000"/>
              </a:lnSpc>
              <a:buFont typeface="Courier New" panose="020B0604020202020204" pitchFamily="34" charset="0"/>
              <a:buChar char="o"/>
            </a:pPr>
            <a:r>
              <a:rPr lang="en-US" sz="3600"/>
              <a:t>Liability protection</a:t>
            </a:r>
          </a:p>
          <a:p>
            <a:pPr marL="285750" indent="-285750">
              <a:lnSpc>
                <a:spcPct val="100000"/>
              </a:lnSpc>
              <a:buFont typeface="Courier New" panose="020B0604020202020204" pitchFamily="34" charset="0"/>
              <a:buChar char="o"/>
            </a:pPr>
            <a:r>
              <a:rPr lang="en-US" sz="3600"/>
              <a:t>Prediction accuracy (maybe?)</a:t>
            </a:r>
          </a:p>
        </p:txBody>
      </p:sp>
    </p:spTree>
    <p:extLst>
      <p:ext uri="{BB962C8B-B14F-4D97-AF65-F5344CB8AC3E}">
        <p14:creationId xmlns:p14="http://schemas.microsoft.com/office/powerpoint/2010/main" val="65187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270D-9B12-A4EB-CE3A-22FB6B6B6518}"/>
              </a:ext>
            </a:extLst>
          </p:cNvPr>
          <p:cNvSpPr>
            <a:spLocks noGrp="1"/>
          </p:cNvSpPr>
          <p:nvPr>
            <p:ph type="title"/>
          </p:nvPr>
        </p:nvSpPr>
        <p:spPr>
          <a:xfrm>
            <a:off x="1035755" y="999068"/>
            <a:ext cx="10160000" cy="645284"/>
          </a:xfrm>
        </p:spPr>
        <p:txBody>
          <a:bodyPr/>
          <a:lstStyle/>
          <a:p>
            <a:r>
              <a:rPr lang="en-US" sz="4800" dirty="0">
                <a:solidFill>
                  <a:schemeClr val="accent6"/>
                </a:solidFill>
              </a:rPr>
              <a:t>Example: The PHQ-9</a:t>
            </a:r>
          </a:p>
        </p:txBody>
      </p:sp>
      <p:sp>
        <p:nvSpPr>
          <p:cNvPr id="3" name="Text Placeholder 2">
            <a:extLst>
              <a:ext uri="{FF2B5EF4-FFF2-40B4-BE49-F238E27FC236}">
                <a16:creationId xmlns:a16="http://schemas.microsoft.com/office/drawing/2014/main" id="{55D25768-EFDE-4854-B9F1-9B750C7D9159}"/>
              </a:ext>
            </a:extLst>
          </p:cNvPr>
          <p:cNvSpPr>
            <a:spLocks noGrp="1"/>
          </p:cNvSpPr>
          <p:nvPr>
            <p:ph type="body" sz="quarter" idx="10"/>
          </p:nvPr>
        </p:nvSpPr>
        <p:spPr>
          <a:xfrm>
            <a:off x="1035756" y="1997476"/>
            <a:ext cx="10119077" cy="4157454"/>
          </a:xfrm>
        </p:spPr>
        <p:txBody>
          <a:bodyPr lIns="91440" tIns="45720" rIns="91440" bIns="45720" anchor="t"/>
          <a:lstStyle/>
          <a:p>
            <a:pPr marL="285750" indent="-285750">
              <a:lnSpc>
                <a:spcPct val="100000"/>
              </a:lnSpc>
              <a:buFont typeface="Courier New" panose="020B0604020202020204" pitchFamily="34" charset="0"/>
              <a:buChar char="o"/>
            </a:pPr>
            <a:r>
              <a:rPr lang="en-US" sz="3200" dirty="0"/>
              <a:t>Nine items from the DSM Major Depression diagnostic criteria</a:t>
            </a:r>
          </a:p>
          <a:p>
            <a:pPr marL="742950" lvl="1" indent="-285750">
              <a:lnSpc>
                <a:spcPct val="100000"/>
              </a:lnSpc>
              <a:buFont typeface="Courier New" panose="020B0604020202020204" pitchFamily="34" charset="0"/>
              <a:buChar char="o"/>
            </a:pPr>
            <a:r>
              <a:rPr lang="en-US" sz="2800" b="1" u="sng" dirty="0"/>
              <a:t>Item #9</a:t>
            </a:r>
            <a:r>
              <a:rPr lang="en-US" sz="2800" dirty="0"/>
              <a:t>: “Thoughts that you would be better off dead, or thoughts of hurting yourself in some way?” (David Jobes and the CAMS-care people just put a universal ghostbuster sign on the PHQ-9 as a suicide assessment tool)</a:t>
            </a:r>
          </a:p>
          <a:p>
            <a:pPr marL="742950" lvl="1" indent="-285750">
              <a:lnSpc>
                <a:spcPct val="100000"/>
              </a:lnSpc>
              <a:buFont typeface="Courier New" panose="020B0604020202020204" pitchFamily="34" charset="0"/>
              <a:buChar char="o"/>
            </a:pPr>
            <a:r>
              <a:rPr lang="en-US" sz="2800" b="1" u="sng" dirty="0"/>
              <a:t>4-point Likert scale</a:t>
            </a:r>
            <a:r>
              <a:rPr lang="en-US" sz="2800" dirty="0"/>
              <a:t>: Not at all; several days; more than half the days; nearly every day</a:t>
            </a:r>
          </a:p>
          <a:p>
            <a:pPr marL="285750" indent="-285750">
              <a:lnSpc>
                <a:spcPct val="100000"/>
              </a:lnSpc>
              <a:buFont typeface="Courier New" panose="020B0604020202020204" pitchFamily="34" charset="0"/>
              <a:buChar char="o"/>
            </a:pPr>
            <a:endParaRPr lang="en-US" sz="3600" dirty="0"/>
          </a:p>
        </p:txBody>
      </p:sp>
    </p:spTree>
    <p:extLst>
      <p:ext uri="{BB962C8B-B14F-4D97-AF65-F5344CB8AC3E}">
        <p14:creationId xmlns:p14="http://schemas.microsoft.com/office/powerpoint/2010/main" val="3379110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pPr marL="0" indent="0">
              <a:buNone/>
            </a:pPr>
            <a:r>
              <a:rPr lang="en-US" sz="3600" dirty="0"/>
              <a:t>Two opening questions:</a:t>
            </a:r>
          </a:p>
          <a:p>
            <a:pPr>
              <a:buFont typeface="Courier New" panose="02070309020205020404" pitchFamily="49" charset="0"/>
              <a:buChar char="o"/>
            </a:pPr>
            <a:r>
              <a:rPr lang="en-US" sz="3200" dirty="0"/>
              <a:t>Have you wished you were dead or wished you could go to sleep and not wake up?</a:t>
            </a:r>
            <a:r>
              <a:rPr lang="en-US" sz="3200" dirty="0">
                <a:solidFill>
                  <a:schemeClr val="accent6"/>
                </a:solidFill>
              </a:rPr>
              <a:t> </a:t>
            </a:r>
            <a:r>
              <a:rPr lang="en-US" sz="3600" b="1" dirty="0">
                <a:solidFill>
                  <a:schemeClr val="accent2"/>
                </a:solidFill>
              </a:rPr>
              <a:t>[Passive suicidality]</a:t>
            </a:r>
          </a:p>
          <a:p>
            <a:pPr marL="0" indent="0">
              <a:buNone/>
            </a:pPr>
            <a:endParaRPr lang="en-US" sz="3200" dirty="0">
              <a:solidFill>
                <a:schemeClr val="accent6"/>
              </a:solidFill>
            </a:endParaRPr>
          </a:p>
          <a:p>
            <a:pPr>
              <a:buFont typeface="Courier New" panose="02070309020205020404" pitchFamily="49" charset="0"/>
              <a:buChar char="o"/>
            </a:pPr>
            <a:r>
              <a:rPr lang="en-US" sz="3200" dirty="0"/>
              <a:t>Have you actually had any thoughts about killing yourself? </a:t>
            </a:r>
            <a:r>
              <a:rPr lang="en-US" sz="3600" b="1" dirty="0">
                <a:solidFill>
                  <a:schemeClr val="accent2"/>
                </a:solidFill>
              </a:rPr>
              <a:t>[Suicidal ideation]</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a:t>
            </a:r>
            <a:r>
              <a:rPr lang="en-US" altLang="en-US" sz="4000" dirty="0">
                <a:latin typeface="Calibri" panose="020F0502020204030204" pitchFamily="34" charset="0"/>
                <a:cs typeface="Calibri" panose="020F0502020204030204" pitchFamily="34" charset="0"/>
              </a:rPr>
              <a:t>(</a:t>
            </a:r>
            <a:r>
              <a:rPr lang="en-US" altLang="en-US" sz="4000" dirty="0"/>
              <a:t>C-SSRS</a:t>
            </a:r>
            <a:r>
              <a:rPr lang="en-US" altLang="en-US" sz="4000" dirty="0">
                <a:latin typeface="Calibri" panose="020F0502020204030204" pitchFamily="34" charset="0"/>
                <a:cs typeface="Calibri" panose="020F0502020204030204" pitchFamily="34" charset="0"/>
              </a:rPr>
              <a:t>)</a:t>
            </a:r>
            <a:endParaRPr lang="en-US" sz="4000" dirty="0"/>
          </a:p>
        </p:txBody>
      </p:sp>
    </p:spTree>
    <p:extLst>
      <p:ext uri="{BB962C8B-B14F-4D97-AF65-F5344CB8AC3E}">
        <p14:creationId xmlns:p14="http://schemas.microsoft.com/office/powerpoint/2010/main" val="3150623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pPr marL="742950" indent="-742950">
              <a:buFont typeface="+mj-lt"/>
              <a:buAutoNum type="arabicPeriod" startAt="3"/>
            </a:pPr>
            <a:r>
              <a:rPr lang="en-US" sz="3600" dirty="0"/>
              <a:t>Have you been thinking about </a:t>
            </a:r>
            <a:r>
              <a:rPr lang="en-US" sz="3600" b="1" dirty="0">
                <a:solidFill>
                  <a:schemeClr val="accent2"/>
                </a:solidFill>
              </a:rPr>
              <a:t>how you </a:t>
            </a:r>
            <a:r>
              <a:rPr lang="en-US" sz="3600" dirty="0"/>
              <a:t>might do this?</a:t>
            </a:r>
          </a:p>
          <a:p>
            <a:pPr marL="742950" indent="-742950">
              <a:buFont typeface="+mj-lt"/>
              <a:buAutoNum type="arabicPeriod" startAt="3"/>
            </a:pPr>
            <a:r>
              <a:rPr lang="en-US" sz="3600" dirty="0"/>
              <a:t>Have you had these thoughts and had some </a:t>
            </a:r>
            <a:r>
              <a:rPr lang="en-US" sz="3600" b="1" dirty="0">
                <a:solidFill>
                  <a:schemeClr val="accent2"/>
                </a:solidFill>
              </a:rPr>
              <a:t>intention</a:t>
            </a:r>
            <a:r>
              <a:rPr lang="en-US" sz="3600" dirty="0"/>
              <a:t> of acting on them?</a:t>
            </a:r>
          </a:p>
          <a:p>
            <a:pPr marL="742950" indent="-742950">
              <a:buFont typeface="+mj-lt"/>
              <a:buAutoNum type="arabicPeriod" startAt="3"/>
            </a:pPr>
            <a:r>
              <a:rPr lang="en-US" sz="3600" dirty="0"/>
              <a:t>Have you started to work out or worked out the details of how to kill yourself? Did you </a:t>
            </a:r>
            <a:r>
              <a:rPr lang="en-US" sz="3600" b="1" dirty="0">
                <a:solidFill>
                  <a:schemeClr val="accent2"/>
                </a:solidFill>
              </a:rPr>
              <a:t>intend</a:t>
            </a:r>
            <a:r>
              <a:rPr lang="en-US" sz="3600" dirty="0">
                <a:solidFill>
                  <a:schemeClr val="accent2"/>
                </a:solidFill>
              </a:rPr>
              <a:t> </a:t>
            </a:r>
            <a:r>
              <a:rPr lang="en-US" sz="3600" dirty="0"/>
              <a:t>to carry out this </a:t>
            </a:r>
            <a:r>
              <a:rPr lang="en-US" sz="3600" b="1" dirty="0">
                <a:solidFill>
                  <a:schemeClr val="accent2"/>
                </a:solidFill>
              </a:rPr>
              <a:t>plan</a:t>
            </a:r>
            <a:r>
              <a:rPr lang="en-US" sz="3600" dirty="0"/>
              <a:t>?</a:t>
            </a:r>
            <a:endParaRPr lang="en-US" sz="3600" b="1" dirty="0">
              <a:solidFill>
                <a:schemeClr val="accent2"/>
              </a:solidFill>
            </a:endParaRP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a:t>
            </a:r>
            <a:r>
              <a:rPr lang="en-US" altLang="en-US" sz="4000" dirty="0">
                <a:latin typeface="Calibri" panose="020F0502020204030204" pitchFamily="34" charset="0"/>
                <a:cs typeface="Calibri" panose="020F0502020204030204" pitchFamily="34" charset="0"/>
              </a:rPr>
              <a:t>– Next Three Questions</a:t>
            </a:r>
            <a:endParaRPr lang="en-US" sz="4000" dirty="0"/>
          </a:p>
        </p:txBody>
      </p:sp>
    </p:spTree>
    <p:extLst>
      <p:ext uri="{BB962C8B-B14F-4D97-AF65-F5344CB8AC3E}">
        <p14:creationId xmlns:p14="http://schemas.microsoft.com/office/powerpoint/2010/main" val="500138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pPr marL="742950" indent="-742950">
              <a:buFont typeface="+mj-lt"/>
              <a:buAutoNum type="arabicPeriod" startAt="6"/>
            </a:pPr>
            <a:r>
              <a:rPr lang="en-US" sz="3600" dirty="0"/>
              <a:t>Have you done anything, started to do anything, or prepared to do anything to end your life?</a:t>
            </a:r>
          </a:p>
          <a:p>
            <a:pPr marL="0" indent="0">
              <a:buNone/>
            </a:pPr>
            <a:endParaRPr lang="en-US" sz="2400" dirty="0"/>
          </a:p>
          <a:p>
            <a:pPr marL="0" indent="0">
              <a:buNone/>
            </a:pPr>
            <a:r>
              <a:rPr lang="en-US" sz="2400" dirty="0"/>
              <a:t>Examples: Took pills, tried to shoot yourself, cut yourself, tried to hang yourself, took out pills but didn’t swallow any, held a gun but changed your mind or it was grabbed from your hand, went to the roof but didn’t jump, collected pills, obtained a gun, gave away valuables, wrote a will or suicide note, etc.</a:t>
            </a:r>
          </a:p>
          <a:p>
            <a:pPr marL="0" indent="0">
              <a:buNone/>
            </a:pPr>
            <a:r>
              <a:rPr lang="en-US" sz="2400" dirty="0"/>
              <a:t>If yes, was this within the past 3 months?</a:t>
            </a:r>
            <a:endParaRPr lang="en-US" sz="2400" b="1" dirty="0">
              <a:solidFill>
                <a:schemeClr val="accent2"/>
              </a:solidFill>
            </a:endParaRP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 Always Ask</a:t>
            </a:r>
            <a:endParaRPr lang="en-US" sz="4000" dirty="0"/>
          </a:p>
        </p:txBody>
      </p:sp>
    </p:spTree>
    <p:extLst>
      <p:ext uri="{BB962C8B-B14F-4D97-AF65-F5344CB8AC3E}">
        <p14:creationId xmlns:p14="http://schemas.microsoft.com/office/powerpoint/2010/main" val="2217679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66382" y="1767297"/>
            <a:ext cx="9514423" cy="1942138"/>
          </a:xfrm>
        </p:spPr>
        <p:txBody>
          <a:bodyPr/>
          <a:lstStyle/>
          <a:p>
            <a:pPr marL="0" indent="0">
              <a:buNone/>
            </a:pPr>
            <a:endParaRPr lang="en-US" sz="2800" dirty="0"/>
          </a:p>
          <a:p>
            <a:pPr marL="0" indent="0">
              <a:buNone/>
            </a:pPr>
            <a:r>
              <a:rPr lang="en-US" sz="2800" b="1" dirty="0">
                <a:solidFill>
                  <a:schemeClr val="accent2"/>
                </a:solidFill>
              </a:rPr>
              <a:t>The question on the Columbia that has limited predictive value is #6 (the previous attempt/prep question). . . </a:t>
            </a:r>
          </a:p>
          <a:p>
            <a:pPr marL="0" indent="0">
              <a:buNone/>
            </a:pPr>
            <a:r>
              <a:rPr lang="en-US" sz="2800" b="1" dirty="0">
                <a:solidFill>
                  <a:schemeClr val="accent6"/>
                </a:solidFill>
              </a:rPr>
              <a:t>Problems</a:t>
            </a:r>
          </a:p>
          <a:p>
            <a:pPr marL="0" indent="0">
              <a:buNone/>
            </a:pPr>
            <a:r>
              <a:rPr lang="en-US" sz="2800" dirty="0">
                <a:solidFill>
                  <a:schemeClr val="accent6"/>
                </a:solidFill>
              </a:rPr>
              <a:t>False positives </a:t>
            </a:r>
            <a:r>
              <a:rPr lang="en-US" sz="2800" dirty="0"/>
              <a:t>– Passive SI, SI, intent, and suicide planning have low predictive value. Previous attempt is likely better, but not good.</a:t>
            </a:r>
          </a:p>
          <a:p>
            <a:pPr marL="0" indent="0">
              <a:buNone/>
            </a:pPr>
            <a:r>
              <a:rPr lang="en-US" sz="2800" dirty="0">
                <a:solidFill>
                  <a:schemeClr val="accent6"/>
                </a:solidFill>
              </a:rPr>
              <a:t>False negatives </a:t>
            </a:r>
            <a:r>
              <a:rPr lang="en-US" sz="2800" dirty="0"/>
              <a:t>– Suicide is frequently impulsive, coupled, and not pre-meditated.</a:t>
            </a:r>
          </a:p>
          <a:p>
            <a:pPr marL="0" indent="0">
              <a:buNone/>
            </a:pPr>
            <a:r>
              <a:rPr lang="en-US" sz="2800" dirty="0">
                <a:solidFill>
                  <a:schemeClr val="accent6"/>
                </a:solidFill>
              </a:rPr>
              <a:t>Machine Learning </a:t>
            </a:r>
            <a:r>
              <a:rPr lang="en-US" sz="2800" dirty="0"/>
              <a:t>option – But we still have to interview</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 Limits and Problems</a:t>
            </a:r>
            <a:endParaRPr lang="en-US" sz="4000" dirty="0"/>
          </a:p>
        </p:txBody>
      </p:sp>
    </p:spTree>
    <p:extLst>
      <p:ext uri="{BB962C8B-B14F-4D97-AF65-F5344CB8AC3E}">
        <p14:creationId xmlns:p14="http://schemas.microsoft.com/office/powerpoint/2010/main" val="155073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box with a light bulb and question marks&#10;&#10;Description automatically generated">
            <a:extLst>
              <a:ext uri="{FF2B5EF4-FFF2-40B4-BE49-F238E27FC236}">
                <a16:creationId xmlns:a16="http://schemas.microsoft.com/office/drawing/2014/main" id="{63119D68-386A-1511-BFFA-46B1240EE22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637" b="10637"/>
          <a:stretch>
            <a:fillRect/>
          </a:stretch>
        </p:blipFill>
        <p:spPr>
          <a:xfrm>
            <a:off x="1668104" y="1876617"/>
            <a:ext cx="8855792" cy="4981383"/>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700" y="999068"/>
            <a:ext cx="9997366" cy="645284"/>
          </a:xfrm>
        </p:spPr>
        <p:txBody>
          <a:bodyPr/>
          <a:lstStyle/>
          <a:p>
            <a:pPr algn="ctr"/>
            <a:r>
              <a:rPr lang="en-US" dirty="0"/>
              <a:t>Outside the Box</a:t>
            </a:r>
            <a:br>
              <a:rPr lang="en-US" dirty="0"/>
            </a:br>
            <a:r>
              <a:rPr lang="en-US" dirty="0">
                <a:solidFill>
                  <a:schemeClr val="accent2"/>
                </a:solidFill>
              </a:rPr>
              <a:t>Strengths and Suicide</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2072174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816746"/>
            <a:ext cx="4876800" cy="827606"/>
          </a:xfrm>
        </p:spPr>
        <p:txBody>
          <a:bodyPr anchor="b">
            <a:normAutofit/>
          </a:bodyPr>
          <a:lstStyle/>
          <a:p>
            <a:r>
              <a:rPr lang="en-US" sz="4800" dirty="0">
                <a:solidFill>
                  <a:schemeClr val="accent6"/>
                </a:solidFill>
              </a:rPr>
              <a:t>Strengths-Based</a:t>
            </a:r>
            <a:endParaRPr lang="en-US" sz="4800" dirty="0"/>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pPr>
              <a:lnSpc>
                <a:spcPct val="90000"/>
              </a:lnSpc>
              <a:spcBef>
                <a:spcPct val="0"/>
              </a:spcBef>
            </a:pPr>
            <a:r>
              <a:rPr lang="en-US" sz="4800" b="1" dirty="0">
                <a:solidFill>
                  <a:schemeClr val="accent6"/>
                </a:solidFill>
                <a:latin typeface="+mj-lt"/>
                <a:ea typeface="+mj-ea"/>
                <a:cs typeface="+mj-cs"/>
              </a:rPr>
              <a:t>Principles</a:t>
            </a:r>
          </a:p>
          <a:p>
            <a:endParaRPr lang="en-US" dirty="0"/>
          </a:p>
        </p:txBody>
      </p:sp>
      <p:pic>
        <p:nvPicPr>
          <p:cNvPr id="9" name="Picture 8">
            <a:extLst>
              <a:ext uri="{FF2B5EF4-FFF2-40B4-BE49-F238E27FC236}">
                <a16:creationId xmlns:a16="http://schemas.microsoft.com/office/drawing/2014/main" id="{F314CD52-86CD-0550-716F-5569E275FC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13657" y="1498550"/>
            <a:ext cx="6729053" cy="4807908"/>
          </a:xfrm>
          <a:prstGeom prst="rect">
            <a:avLst/>
          </a:prstGeom>
          <a:noFill/>
        </p:spPr>
      </p:pic>
    </p:spTree>
    <p:extLst>
      <p:ext uri="{BB962C8B-B14F-4D97-AF65-F5344CB8AC3E}">
        <p14:creationId xmlns:p14="http://schemas.microsoft.com/office/powerpoint/2010/main" val="1743235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697209" y="351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I</a:t>
            </a:r>
            <a:r>
              <a:rPr lang="en-US" altLang="en-US" sz="3200" dirty="0">
                <a:solidFill>
                  <a:schemeClr val="accent2"/>
                </a:solidFill>
              </a:rPr>
              <a:t> </a:t>
            </a:r>
            <a:endParaRPr lang="en-US" sz="2800" b="1" kern="120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Embrace </a:t>
            </a:r>
            <a:r>
              <a:rPr kumimoji="0" lang="en-US" altLang="en-US" sz="2600" i="0" u="none" strike="noStrike" kern="1200" cap="none" spc="0" normalizeH="0" baseline="0" noProof="0" dirty="0" err="1">
                <a:ln>
                  <a:noFill/>
                </a:ln>
                <a:solidFill>
                  <a:schemeClr val="bg1"/>
                </a:solidFill>
                <a:effectLst/>
                <a:uLnTx/>
                <a:uFillTx/>
                <a:latin typeface="+mn-lt"/>
                <a:ea typeface="+mn-ea"/>
                <a:cs typeface="+mn-cs"/>
              </a:rPr>
              <a:t>Shneidman’s</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position: suicidal thoughts and behaviors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neither an illness nor a sin.</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2">
            <a:extLst>
              <a:ext uri="{28A0092B-C50C-407E-A947-70E740481C1C}">
                <a14:useLocalDpi xmlns:a14="http://schemas.microsoft.com/office/drawing/2010/main" val="0"/>
              </a:ext>
            </a:extLst>
          </a:blip>
          <a:srcRect l="14275" r="14275"/>
          <a:stretch/>
        </p:blipFill>
        <p:spPr>
          <a:xfrm>
            <a:off x="20" y="990599"/>
            <a:ext cx="5132914" cy="5132935"/>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3874755"/>
            <a:ext cx="5735107" cy="2448150"/>
          </a:xfrm>
        </p:spPr>
        <p:txBody>
          <a:bodyPr lIns="0" tIns="0" rIns="0" bIns="0" anchor="t" anchorCtr="0">
            <a:normAutofit/>
          </a:bodyPr>
          <a:lstStyle/>
          <a:p>
            <a:pPr>
              <a:buClr>
                <a:srgbClr val="A53010"/>
              </a:buClr>
              <a:defRPr/>
            </a:pPr>
            <a:r>
              <a:rPr kumimoji="0" lang="en-US" altLang="en-US" sz="2600" b="1" i="0" u="none" strike="noStrike" kern="1200" cap="none" spc="0" normalizeH="0" baseline="0" noProof="0" dirty="0">
                <a:ln>
                  <a:noFill/>
                </a:ln>
                <a:effectLst/>
                <a:uLnTx/>
                <a:uFillTx/>
                <a:latin typeface="+mn-lt"/>
                <a:ea typeface="+mn-ea"/>
                <a:cs typeface="+mn-cs"/>
              </a:rPr>
              <a:t>De-pathologize</a:t>
            </a:r>
            <a:r>
              <a:rPr kumimoji="0" lang="en-US" altLang="en-US" sz="2600" b="0" i="0" u="none" strike="noStrike" kern="1200" cap="none" spc="0" normalizeH="0" baseline="0" noProof="0" dirty="0">
                <a:ln>
                  <a:noFill/>
                </a:ln>
                <a:effectLst/>
                <a:uLnTx/>
                <a:uFillTx/>
                <a:latin typeface="+mn-lt"/>
                <a:ea typeface="+mn-ea"/>
                <a:cs typeface="+mn-cs"/>
              </a:rPr>
              <a:t>:</a:t>
            </a:r>
            <a:r>
              <a:rPr lang="en-US" altLang="en-US" sz="2600" dirty="0"/>
              <a:t> </a:t>
            </a:r>
            <a:endParaRPr kumimoji="0" lang="en-US" altLang="en-US" sz="2600" b="0" i="0" u="none" strike="noStrike" kern="1200" cap="none" spc="0" normalizeH="0" baseline="0" noProof="0" dirty="0">
              <a:ln>
                <a:noFill/>
              </a:ln>
              <a:solidFill>
                <a:schemeClr val="accent2"/>
              </a:solidFill>
              <a:effectLst/>
              <a:uLnTx/>
              <a:uFillTx/>
              <a:latin typeface="+mn-lt"/>
              <a:ea typeface="+mn-ea"/>
              <a:cs typeface="+mn-cs"/>
            </a:endParaRP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View suicide disclosures as a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natural communication of pain, </a:t>
            </a:r>
            <a:r>
              <a:rPr kumimoji="0" lang="en-US" altLang="en-US" sz="2600" b="0" i="0" u="none" strike="noStrike" kern="1200" cap="none" spc="0" normalizeH="0" baseline="0" noProof="0" dirty="0">
                <a:ln>
                  <a:noFill/>
                </a:ln>
                <a:effectLst/>
                <a:uLnTx/>
                <a:uFillTx/>
                <a:latin typeface="+mn-lt"/>
                <a:ea typeface="+mn-ea"/>
                <a:cs typeface="+mn-cs"/>
              </a:rPr>
              <a:t>often from untenable</a:t>
            </a:r>
            <a:r>
              <a:rPr kumimoji="0" lang="en-US" altLang="en-US" sz="2600" b="0" i="0" u="none" strike="noStrike" kern="1200" cap="none" spc="0" normalizeH="0" baseline="0" noProof="0" dirty="0">
                <a:ln>
                  <a:noFill/>
                </a:ln>
                <a:solidFill>
                  <a:schemeClr val="accent2"/>
                </a:solidFill>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life situations [*Not med model] </a:t>
            </a:r>
            <a:r>
              <a:rPr kumimoji="0" lang="en-US" altLang="en-US" sz="2600" b="0" i="0" u="none" strike="noStrike" kern="1200" cap="none" spc="0" normalizeH="0" baseline="0" noProof="0" dirty="0">
                <a:ln>
                  <a:noFill/>
                </a:ln>
                <a:effectLst/>
                <a:uLnTx/>
                <a:uFillTx/>
                <a:latin typeface="+mn-lt"/>
                <a:ea typeface="+mn-ea"/>
                <a:cs typeface="+mn-cs"/>
              </a:rPr>
              <a:t>and unmatched opportunity to offer compassionate help.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1740669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457320" y="351865"/>
            <a:ext cx="6001458"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2</a:t>
            </a:r>
            <a:r>
              <a:rPr lang="en-US" altLang="en-US" sz="3200" dirty="0">
                <a:solidFill>
                  <a:schemeClr val="accent2"/>
                </a:solidFill>
              </a:rPr>
              <a:t> </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Recognize the limits of risk/protective factor assessment (because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mostly it doesn’t work</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50 year meta-analysis; cutting; cultural variability).</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3">
            <a:extLst>
              <a:ext uri="{28A0092B-C50C-407E-A947-70E740481C1C}">
                <a14:useLocalDpi xmlns:a14="http://schemas.microsoft.com/office/drawing/2010/main" val="0"/>
              </a:ext>
            </a:extLst>
          </a:blip>
          <a:srcRect l="14275" r="14275"/>
          <a:stretch/>
        </p:blipFill>
        <p:spPr>
          <a:xfrm>
            <a:off x="0" y="1191017"/>
            <a:ext cx="4986938" cy="4986959"/>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4121699"/>
            <a:ext cx="5735107" cy="2448150"/>
          </a:xfrm>
        </p:spPr>
        <p:txBody>
          <a:bodyPr lIns="0" tIns="0" rIns="0" bIns="0" anchor="t" anchorCtr="0">
            <a:normAutofit/>
          </a:bodyPr>
          <a:lstStyle/>
          <a:p>
            <a:pPr marR="0" fontAlgn="auto">
              <a:spcAft>
                <a:spcPts val="0"/>
              </a:spcAft>
              <a:buClr>
                <a:srgbClr val="A53010"/>
              </a:buClr>
              <a:buSzTx/>
              <a:tabLst/>
              <a:defRPr/>
            </a:pPr>
            <a:r>
              <a:rPr kumimoji="0" lang="en-US" altLang="en-US" sz="2600" i="0" u="none" strike="noStrike" kern="1200" cap="none" spc="0" normalizeH="0" baseline="0" noProof="0" dirty="0">
                <a:ln>
                  <a:noFill/>
                </a:ln>
                <a:effectLst/>
                <a:uLnTx/>
                <a:uFillTx/>
                <a:latin typeface="+mn-lt"/>
                <a:ea typeface="+mn-ea"/>
                <a:cs typeface="+mn-cs"/>
              </a:rPr>
              <a:t>We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transparent</a:t>
            </a:r>
            <a:r>
              <a:rPr kumimoji="0" lang="en-US" altLang="en-US" sz="2600" i="0" u="none" strike="noStrike" kern="1200" cap="none" spc="0" normalizeH="0" baseline="0" noProof="0" dirty="0">
                <a:ln>
                  <a:noFill/>
                </a:ln>
                <a:effectLst/>
                <a:uLnTx/>
                <a:uFillTx/>
                <a:latin typeface="+mn-lt"/>
                <a:ea typeface="+mn-ea"/>
                <a:cs typeface="+mn-cs"/>
              </a:rPr>
              <a:t> (e.g., </a:t>
            </a:r>
            <a:r>
              <a:rPr kumimoji="0" lang="en-US" altLang="en-US" sz="2600" i="0" u="none" strike="noStrike" kern="1200" cap="none" spc="0" normalizeH="0" baseline="0" noProof="0" dirty="0" err="1">
                <a:ln>
                  <a:noFill/>
                </a:ln>
                <a:effectLst/>
                <a:uLnTx/>
                <a:uFillTx/>
                <a:latin typeface="+mn-lt"/>
                <a:ea typeface="+mn-ea"/>
                <a:cs typeface="+mn-cs"/>
              </a:rPr>
              <a:t>hosp</a:t>
            </a:r>
            <a:r>
              <a:rPr kumimoji="0" lang="en-US" altLang="en-US" sz="2600" i="0" u="none" strike="noStrike" kern="1200" cap="none" spc="0" normalizeH="0" baseline="0" noProof="0" dirty="0">
                <a:ln>
                  <a:noFill/>
                </a:ln>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build trust</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collaborate</a:t>
            </a:r>
            <a:r>
              <a:rPr kumimoji="0" lang="en-US" altLang="en-US" sz="2600" i="0" u="none" strike="noStrike" kern="1200" cap="none" spc="0" normalizeH="0" baseline="0" noProof="0" dirty="0">
                <a:ln>
                  <a:noFill/>
                </a:ln>
                <a:effectLst/>
                <a:uLnTx/>
                <a:uFillTx/>
                <a:latin typeface="+mn-lt"/>
                <a:ea typeface="+mn-ea"/>
                <a:cs typeface="+mn-cs"/>
              </a:rPr>
              <a:t> to develop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individualized safety plans </a:t>
            </a:r>
            <a:r>
              <a:rPr kumimoji="0" lang="en-US" altLang="en-US" sz="2600" i="0" u="none" strike="noStrike" kern="1200" cap="none" spc="0" normalizeH="0" baseline="0" noProof="0" dirty="0">
                <a:ln>
                  <a:noFill/>
                </a:ln>
                <a:effectLst/>
                <a:uLnTx/>
                <a:uFillTx/>
                <a:latin typeface="+mn-lt"/>
                <a:ea typeface="+mn-ea"/>
                <a:cs typeface="+mn-cs"/>
              </a:rPr>
              <a:t>(</a:t>
            </a:r>
            <a:r>
              <a:rPr kumimoji="0" lang="en-US" altLang="en-US" sz="2600" b="1" i="0" strike="noStrike" kern="1200" cap="none" spc="0" normalizeH="0" baseline="0" noProof="0" dirty="0">
                <a:ln>
                  <a:noFill/>
                </a:ln>
                <a:effectLst/>
                <a:uLnTx/>
                <a:uFillTx/>
                <a:latin typeface="+mn-lt"/>
                <a:ea typeface="+mn-ea"/>
                <a:cs typeface="+mn-cs"/>
              </a:rPr>
              <a:t>e.g., firearms</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decrease personal distress</a:t>
            </a:r>
            <a:r>
              <a:rPr kumimoji="0" lang="en-US" altLang="en-US" sz="2600" i="0" u="none" strike="noStrike" kern="1200" cap="none" spc="0" normalizeH="0" baseline="0" noProof="0" dirty="0">
                <a:ln>
                  <a:noFill/>
                </a:ln>
                <a:effectLst/>
                <a:uLnTx/>
                <a:uFillTx/>
                <a:latin typeface="+mn-lt"/>
                <a:ea typeface="+mn-ea"/>
                <a:cs typeface="+mn-cs"/>
              </a:rPr>
              <a:t>. [This is our North star]</a:t>
            </a: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2867435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6FA66-462E-4908-98CB-6E879CB22B4F}"/>
              </a:ext>
            </a:extLst>
          </p:cNvPr>
          <p:cNvSpPr>
            <a:spLocks noGrp="1"/>
          </p:cNvSpPr>
          <p:nvPr>
            <p:ph type="title"/>
          </p:nvPr>
        </p:nvSpPr>
        <p:spPr>
          <a:xfrm>
            <a:off x="1028700" y="999068"/>
            <a:ext cx="9304908" cy="645284"/>
          </a:xfrm>
        </p:spPr>
        <p:txBody>
          <a:bodyPr/>
          <a:lstStyle/>
          <a:p>
            <a:r>
              <a:rPr lang="en-US" dirty="0"/>
              <a:t>Suicide Rates and Prediction - 2022</a:t>
            </a:r>
          </a:p>
        </p:txBody>
      </p:sp>
      <p:sp>
        <p:nvSpPr>
          <p:cNvPr id="3" name="Text Placeholder 2">
            <a:extLst>
              <a:ext uri="{FF2B5EF4-FFF2-40B4-BE49-F238E27FC236}">
                <a16:creationId xmlns:a16="http://schemas.microsoft.com/office/drawing/2014/main" id="{C1F129BD-93EE-4140-853E-64A5D4E66151}"/>
              </a:ext>
            </a:extLst>
          </p:cNvPr>
          <p:cNvSpPr>
            <a:spLocks noGrp="1"/>
          </p:cNvSpPr>
          <p:nvPr>
            <p:ph type="body" sz="quarter" idx="10"/>
          </p:nvPr>
        </p:nvSpPr>
        <p:spPr>
          <a:xfrm>
            <a:off x="461639" y="2321922"/>
            <a:ext cx="5443861" cy="4407351"/>
          </a:xfrm>
        </p:spPr>
        <p:txBody>
          <a:bodyPr/>
          <a:lstStyle/>
          <a:p>
            <a:pPr algn="ctr"/>
            <a:r>
              <a:rPr lang="en-US" sz="3200" b="1" dirty="0">
                <a:solidFill>
                  <a:srgbClr val="0070C0"/>
                </a:solidFill>
              </a:rPr>
              <a:t>U.S. Highest </a:t>
            </a:r>
          </a:p>
          <a:p>
            <a:pPr algn="ctr"/>
            <a:r>
              <a:rPr lang="en-US" sz="3200" dirty="0"/>
              <a:t>Wyoming – 33.0/100,000</a:t>
            </a:r>
          </a:p>
          <a:p>
            <a:pPr algn="ctr"/>
            <a:endParaRPr lang="en-US" sz="3200" dirty="0"/>
          </a:p>
          <a:p>
            <a:pPr algn="ctr"/>
            <a:r>
              <a:rPr lang="en-US" sz="3200" b="1" dirty="0">
                <a:solidFill>
                  <a:srgbClr val="0070C0"/>
                </a:solidFill>
              </a:rPr>
              <a:t>U.S. Lowest </a:t>
            </a:r>
          </a:p>
          <a:p>
            <a:pPr algn="ctr"/>
            <a:r>
              <a:rPr lang="en-US" sz="3200" dirty="0"/>
              <a:t>New Jersey – 7.3/100,000</a:t>
            </a:r>
          </a:p>
          <a:p>
            <a:pPr algn="ctr"/>
            <a:endParaRPr lang="en-US" sz="3200" b="1" dirty="0">
              <a:solidFill>
                <a:srgbClr val="0070C0"/>
              </a:solidFill>
            </a:endParaRPr>
          </a:p>
          <a:p>
            <a:pPr algn="ctr"/>
            <a:r>
              <a:rPr lang="en-US" sz="3200" b="1" dirty="0">
                <a:solidFill>
                  <a:srgbClr val="0070C0"/>
                </a:solidFill>
              </a:rPr>
              <a:t>U.S. Average </a:t>
            </a:r>
          </a:p>
          <a:p>
            <a:pPr algn="ctr"/>
            <a:r>
              <a:rPr lang="en-US" sz="3200" dirty="0"/>
              <a:t>U.S. – 14.5/100,000</a:t>
            </a:r>
          </a:p>
          <a:p>
            <a:pPr algn="ctr"/>
            <a:endParaRPr lang="en-US" sz="3200" dirty="0"/>
          </a:p>
          <a:p>
            <a:endParaRPr lang="en-US" dirty="0"/>
          </a:p>
        </p:txBody>
      </p:sp>
      <p:sp>
        <p:nvSpPr>
          <p:cNvPr id="4" name="Text Placeholder 3">
            <a:extLst>
              <a:ext uri="{FF2B5EF4-FFF2-40B4-BE49-F238E27FC236}">
                <a16:creationId xmlns:a16="http://schemas.microsoft.com/office/drawing/2014/main" id="{25583BF9-98E0-4702-95DF-F48E64F62BD2}"/>
              </a:ext>
            </a:extLst>
          </p:cNvPr>
          <p:cNvSpPr>
            <a:spLocks noGrp="1"/>
          </p:cNvSpPr>
          <p:nvPr>
            <p:ph type="body" sz="quarter" idx="11"/>
          </p:nvPr>
        </p:nvSpPr>
        <p:spPr>
          <a:xfrm>
            <a:off x="6248400" y="2286000"/>
            <a:ext cx="5443860" cy="2746375"/>
          </a:xfrm>
        </p:spPr>
        <p:txBody>
          <a:bodyPr/>
          <a:lstStyle/>
          <a:p>
            <a:pPr algn="ctr"/>
            <a:r>
              <a:rPr lang="en-US" sz="3200" b="1" dirty="0">
                <a:solidFill>
                  <a:srgbClr val="0070C0"/>
                </a:solidFill>
              </a:rPr>
              <a:t>Montana</a:t>
            </a:r>
            <a:r>
              <a:rPr lang="en-US" sz="3200" dirty="0"/>
              <a:t> – 31.8/100,000</a:t>
            </a:r>
          </a:p>
          <a:p>
            <a:pPr algn="ctr"/>
            <a:endParaRPr lang="en-US" sz="3200" dirty="0"/>
          </a:p>
          <a:p>
            <a:pPr algn="ctr"/>
            <a:r>
              <a:rPr lang="en-US" sz="3200" dirty="0"/>
              <a:t>UW Husky Stadium </a:t>
            </a:r>
          </a:p>
          <a:p>
            <a:pPr algn="ctr"/>
            <a:r>
              <a:rPr lang="en-US" sz="3200" dirty="0"/>
              <a:t>on January 1 </a:t>
            </a:r>
          </a:p>
          <a:p>
            <a:pPr algn="ctr"/>
            <a:r>
              <a:rPr lang="en-US" sz="3200" b="1" dirty="0">
                <a:solidFill>
                  <a:srgbClr val="0070C0"/>
                </a:solidFill>
              </a:rPr>
              <a:t>22/70,000</a:t>
            </a:r>
          </a:p>
          <a:p>
            <a:pPr algn="ctr"/>
            <a:endParaRPr lang="en-US" sz="3200" b="1" dirty="0">
              <a:solidFill>
                <a:srgbClr val="0070C0"/>
              </a:solidFill>
            </a:endParaRPr>
          </a:p>
          <a:p>
            <a:pPr algn="ctr"/>
            <a:r>
              <a:rPr lang="en-US" sz="3200" b="1" dirty="0">
                <a:solidFill>
                  <a:srgbClr val="0070C0"/>
                </a:solidFill>
              </a:rPr>
              <a:t>Reactions?</a:t>
            </a:r>
          </a:p>
          <a:p>
            <a:endParaRPr lang="en-US" dirty="0"/>
          </a:p>
        </p:txBody>
      </p:sp>
      <p:sp>
        <p:nvSpPr>
          <p:cNvPr id="5" name="Date Placeholder 4">
            <a:extLst>
              <a:ext uri="{FF2B5EF4-FFF2-40B4-BE49-F238E27FC236}">
                <a16:creationId xmlns:a16="http://schemas.microsoft.com/office/drawing/2014/main" id="{7F94C7BE-14E1-4739-8EAC-70A16F403734}"/>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Nova"/>
              <a:ea typeface="+mn-ea"/>
              <a:cs typeface="+mn-cs"/>
            </a:endParaRPr>
          </a:p>
        </p:txBody>
      </p:sp>
    </p:spTree>
    <p:extLst>
      <p:ext uri="{BB962C8B-B14F-4D97-AF65-F5344CB8AC3E}">
        <p14:creationId xmlns:p14="http://schemas.microsoft.com/office/powerpoint/2010/main" val="209568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421030" y="989423"/>
            <a:ext cx="5947456" cy="654929"/>
          </a:xfrm>
        </p:spPr>
        <p:txBody>
          <a:bodyPr/>
          <a:lstStyle/>
          <a:p>
            <a:r>
              <a:rPr lang="en-US" sz="3200" dirty="0">
                <a:solidFill>
                  <a:schemeClr val="accent2"/>
                </a:solidFill>
                <a:ea typeface="+mj-lt"/>
                <a:cs typeface="+mj-lt"/>
              </a:rPr>
              <a:t>Strengths-Based Principles – 3</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94650" y="1989670"/>
            <a:ext cx="5596911" cy="3568696"/>
          </a:xfrm>
        </p:spPr>
        <p:txBody>
          <a:bodyPr lIns="0" tIns="0" rIns="0" bIns="0" anchor="t"/>
          <a:lstStyle/>
          <a:p>
            <a:r>
              <a:rPr lang="en-US" sz="2600" dirty="0"/>
              <a:t>While focusing on suicide (which is essential), </a:t>
            </a:r>
            <a:r>
              <a:rPr lang="en-US" sz="2600" b="1" dirty="0">
                <a:solidFill>
                  <a:schemeClr val="accent2"/>
                </a:solidFill>
              </a:rPr>
              <a:t>resist the temptation to over-focus</a:t>
            </a:r>
            <a:r>
              <a:rPr lang="en-US" sz="2600" dirty="0"/>
              <a:t> on suicide.</a:t>
            </a:r>
          </a:p>
          <a:p>
            <a:endParaRPr lang="en-US" sz="2600" dirty="0"/>
          </a:p>
          <a:p>
            <a:r>
              <a:rPr lang="en-US" sz="2600" b="1" dirty="0">
                <a:solidFill>
                  <a:schemeClr val="accent2"/>
                </a:solidFill>
              </a:rPr>
              <a:t>The patient is a whole </a:t>
            </a:r>
            <a:r>
              <a:rPr lang="en-US" sz="2600" dirty="0"/>
              <a:t>person with </a:t>
            </a:r>
            <a:r>
              <a:rPr lang="en-US" sz="2600" b="1" dirty="0">
                <a:solidFill>
                  <a:schemeClr val="accent2"/>
                </a:solidFill>
              </a:rPr>
              <a:t>unique</a:t>
            </a:r>
            <a:r>
              <a:rPr lang="en-US" sz="2600" dirty="0"/>
              <a:t> strengths and resources: Show compassion for suicide pain, but </a:t>
            </a:r>
            <a:r>
              <a:rPr lang="en-US" sz="2600" b="1" dirty="0">
                <a:solidFill>
                  <a:schemeClr val="accent2"/>
                </a:solidFill>
              </a:rPr>
              <a:t>pay attention to and draw out the positives</a:t>
            </a:r>
            <a:r>
              <a:rPr lang="en-US" sz="2600" dirty="0"/>
              <a:t> (not naively; the best way is to </a:t>
            </a:r>
            <a:r>
              <a:rPr lang="en-US" sz="2600" b="1" dirty="0">
                <a:solidFill>
                  <a:schemeClr val="accent2"/>
                </a:solidFill>
              </a:rPr>
              <a:t>be with</a:t>
            </a:r>
            <a:r>
              <a:rPr lang="en-US" sz="2600" dirty="0"/>
              <a:t>). [7 dimensions next week]</a:t>
            </a:r>
          </a:p>
          <a:p>
            <a:endParaRPr lang="en-US" sz="2400" dirty="0"/>
          </a:p>
          <a:p>
            <a:endParaRPr lang="en-US" sz="2400" dirty="0"/>
          </a:p>
        </p:txBody>
      </p:sp>
      <p:pic>
        <p:nvPicPr>
          <p:cNvPr id="6" name="Picture Placeholder 5" descr="Female attending counseling">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307" t="146" r="29961" b="-292"/>
          <a:stretch/>
        </p:blipFill>
        <p:spPr>
          <a:xfrm>
            <a:off x="7026875" y="990600"/>
            <a:ext cx="5169892" cy="5181837"/>
          </a:xfrm>
        </p:spPr>
      </p:pic>
    </p:spTree>
    <p:extLst>
      <p:ext uri="{BB962C8B-B14F-4D97-AF65-F5344CB8AC3E}">
        <p14:creationId xmlns:p14="http://schemas.microsoft.com/office/powerpoint/2010/main" val="1028258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25432" y="365976"/>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4</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17097" y="1988067"/>
            <a:ext cx="6420833" cy="2332729"/>
          </a:xfrm>
          <a:prstGeom prst="rect">
            <a:avLst/>
          </a:prstGeom>
        </p:spPr>
        <p:txBody>
          <a:bodyPr lIns="0" tIns="0" rIns="0" bIns="0" anchor="t" anchorCtr="0">
            <a:noAutofit/>
          </a:bodyPr>
          <a:lstStyle/>
          <a:p>
            <a:pPr>
              <a:spcBef>
                <a:spcPts val="1000"/>
              </a:spcBef>
              <a:defRPr/>
            </a:pPr>
            <a:r>
              <a:rPr lang="en-US" sz="2600" b="1" dirty="0">
                <a:solidFill>
                  <a:schemeClr val="bg1"/>
                </a:solidFill>
              </a:rPr>
              <a:t>Use collaborative and therapeutic assessment:</a:t>
            </a:r>
          </a:p>
          <a:p>
            <a:pPr marL="342900" indent="-342900">
              <a:spcBef>
                <a:spcPts val="1000"/>
              </a:spcBef>
              <a:buFont typeface="Arial"/>
              <a:buChar char="•"/>
              <a:defRPr/>
            </a:pPr>
            <a:r>
              <a:rPr lang="en-US" sz="2600" dirty="0">
                <a:solidFill>
                  <a:schemeClr val="bg1"/>
                </a:solidFill>
              </a:rPr>
              <a:t>Start with empathy and compassion, </a:t>
            </a:r>
            <a:r>
              <a:rPr lang="en-US" sz="2600" b="1" dirty="0">
                <a:solidFill>
                  <a:schemeClr val="accent2"/>
                </a:solidFill>
              </a:rPr>
              <a:t>NORMALIZE,</a:t>
            </a:r>
            <a:r>
              <a:rPr lang="en-US" sz="2600" dirty="0">
                <a:solidFill>
                  <a:schemeClr val="bg1"/>
                </a:solidFill>
              </a:rPr>
              <a:t> and recognize that the problem may not be “in” the person [We acknowledge our legacy of pathologizing diversity]</a:t>
            </a:r>
          </a:p>
          <a:p>
            <a:pPr marL="342900" indent="-342900">
              <a:spcBef>
                <a:spcPts val="1000"/>
              </a:spcBef>
              <a:buFont typeface="Arial"/>
              <a:buChar char="•"/>
              <a:defRPr/>
            </a:pPr>
            <a:r>
              <a:rPr lang="en-US" sz="2600" dirty="0">
                <a:solidFill>
                  <a:schemeClr val="bg1"/>
                </a:solidFill>
              </a:rPr>
              <a:t>Balance your questioning: Don’t just go through the PHQ-9. </a:t>
            </a:r>
            <a:r>
              <a:rPr lang="en-US" sz="2600" b="1" dirty="0">
                <a:solidFill>
                  <a:schemeClr val="accent2"/>
                </a:solidFill>
              </a:rPr>
              <a:t>Question #9</a:t>
            </a:r>
            <a:r>
              <a:rPr lang="en-US" sz="2600" dirty="0">
                <a:solidFill>
                  <a:schemeClr val="bg1"/>
                </a:solidFill>
              </a:rPr>
              <a:t> is a well-known mish-mash, hugger mugger, blend of passive suicidality and self-harm.</a:t>
            </a:r>
          </a:p>
        </p:txBody>
      </p:sp>
      <p:pic>
        <p:nvPicPr>
          <p:cNvPr id="10" name="Picture 9" descr="Stones being balanced">
            <a:extLst>
              <a:ext uri="{FF2B5EF4-FFF2-40B4-BE49-F238E27FC236}">
                <a16:creationId xmlns:a16="http://schemas.microsoft.com/office/drawing/2014/main" id="{677016A0-DEF5-D9F2-E51D-BB702AF60DA4}"/>
              </a:ext>
            </a:extLst>
          </p:cNvPr>
          <p:cNvPicPr>
            <a:picLocks noChangeAspect="1"/>
          </p:cNvPicPr>
          <p:nvPr/>
        </p:nvPicPr>
        <p:blipFill>
          <a:blip r:embed="rId3"/>
          <a:srcRect l="16667" r="16667"/>
          <a:stretch/>
        </p:blipFill>
        <p:spPr>
          <a:xfrm>
            <a:off x="0" y="1191017"/>
            <a:ext cx="4986938" cy="4986959"/>
          </a:xfrm>
          <a:prstGeom prst="rect">
            <a:avLst/>
          </a:prstGeom>
          <a:noFill/>
        </p:spPr>
      </p:pic>
    </p:spTree>
    <p:extLst>
      <p:ext uri="{BB962C8B-B14F-4D97-AF65-F5344CB8AC3E}">
        <p14:creationId xmlns:p14="http://schemas.microsoft.com/office/powerpoint/2010/main" val="299608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623587" y="992013"/>
            <a:ext cx="6001222" cy="652339"/>
          </a:xfrm>
        </p:spPr>
        <p:txBody>
          <a:bodyPr/>
          <a:lstStyle/>
          <a:p>
            <a:r>
              <a:rPr lang="en-US" sz="3200" dirty="0">
                <a:solidFill>
                  <a:schemeClr val="accent2"/>
                </a:solidFill>
                <a:ea typeface="+mj-lt"/>
                <a:cs typeface="+mj-lt"/>
              </a:rPr>
              <a:t>Strengths-Based Principles – 5</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623587" y="1989670"/>
            <a:ext cx="6002648" cy="4205303"/>
          </a:xfrm>
        </p:spPr>
        <p:txBody>
          <a:bodyPr lIns="0" tIns="0" rIns="0" bIns="0" anchor="t"/>
          <a:lstStyle/>
          <a:p>
            <a:r>
              <a:rPr lang="en-US" sz="2800" dirty="0"/>
              <a:t>Implement specific intervention (management </a:t>
            </a:r>
            <a:r>
              <a:rPr lang="en-US" sz="2800" dirty="0">
                <a:solidFill>
                  <a:srgbClr val="000000"/>
                </a:solidFill>
              </a:rPr>
              <a:t>strategies) that </a:t>
            </a:r>
            <a:r>
              <a:rPr lang="en-US" sz="2800" b="1" dirty="0">
                <a:solidFill>
                  <a:schemeClr val="accent2"/>
                </a:solidFill>
              </a:rPr>
              <a:t>target distress and suicidality. </a:t>
            </a:r>
          </a:p>
          <a:p>
            <a:endParaRPr lang="en-US" sz="2800" dirty="0"/>
          </a:p>
          <a:p>
            <a:r>
              <a:rPr lang="en-US" sz="2800" dirty="0">
                <a:solidFill>
                  <a:srgbClr val="000000"/>
                </a:solidFill>
              </a:rPr>
              <a:t>Remember </a:t>
            </a:r>
            <a:r>
              <a:rPr lang="en-US" sz="2800" dirty="0"/>
              <a:t>– </a:t>
            </a:r>
            <a:r>
              <a:rPr lang="en-US" sz="2800" b="1" dirty="0">
                <a:solidFill>
                  <a:schemeClr val="accent2"/>
                </a:solidFill>
              </a:rPr>
              <a:t>Interventions can stimulate HOPE </a:t>
            </a:r>
            <a:r>
              <a:rPr lang="en-US" sz="2800" dirty="0"/>
              <a:t>[and we’ll focus on interventions and management next week]</a:t>
            </a:r>
          </a:p>
          <a:p>
            <a:endParaRPr lang="en-US" sz="2400" dirty="0"/>
          </a:p>
          <a:p>
            <a:endParaRPr lang="en-US" sz="2400" dirty="0"/>
          </a:p>
        </p:txBody>
      </p:sp>
      <p:pic>
        <p:nvPicPr>
          <p:cNvPr id="6" name="Picture Placeholder 5" descr="A white flower growing on street crack">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1517" r="1751" b="-146"/>
          <a:stretch/>
        </p:blipFill>
        <p:spPr>
          <a:xfrm>
            <a:off x="7354824" y="990600"/>
            <a:ext cx="4841936" cy="4844238"/>
          </a:xfrm>
        </p:spPr>
      </p:pic>
    </p:spTree>
    <p:extLst>
      <p:ext uri="{BB962C8B-B14F-4D97-AF65-F5344CB8AC3E}">
        <p14:creationId xmlns:p14="http://schemas.microsoft.com/office/powerpoint/2010/main" val="1777325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345562" y="992013"/>
            <a:ext cx="6232716" cy="652339"/>
          </a:xfrm>
        </p:spPr>
        <p:txBody>
          <a:bodyPr/>
          <a:lstStyle/>
          <a:p>
            <a:r>
              <a:rPr lang="en-US" sz="3200" dirty="0">
                <a:solidFill>
                  <a:schemeClr val="accent2"/>
                </a:solidFill>
                <a:ea typeface="+mj-lt"/>
                <a:cs typeface="+mj-lt"/>
              </a:rPr>
              <a:t>Strengths-Based Principles – 6</a:t>
            </a: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00516" y="2130781"/>
            <a:ext cx="5933612" cy="4031683"/>
          </a:xfrm>
        </p:spPr>
        <p:txBody>
          <a:bodyPr lIns="0" tIns="0" rIns="0" bIns="0" anchor="t"/>
          <a:lstStyle/>
          <a:p>
            <a:r>
              <a:rPr lang="en-US" sz="3000" dirty="0">
                <a:solidFill>
                  <a:srgbClr val="000000"/>
                </a:solidFill>
                <a:ea typeface="+mn-lt"/>
                <a:cs typeface="+mn-lt"/>
              </a:rPr>
              <a:t>Despite embracing a strengths-based model. . . remember you may need to </a:t>
            </a:r>
            <a:r>
              <a:rPr lang="en-US" sz="3000" b="1" dirty="0">
                <a:solidFill>
                  <a:schemeClr val="accent2"/>
                </a:solidFill>
                <a:ea typeface="+mn-lt"/>
                <a:cs typeface="+mn-lt"/>
              </a:rPr>
              <a:t>be directive,</a:t>
            </a:r>
            <a:r>
              <a:rPr lang="en-US" sz="3000" dirty="0">
                <a:solidFill>
                  <a:srgbClr val="000000"/>
                </a:solidFill>
                <a:ea typeface="+mn-lt"/>
                <a:cs typeface="+mn-lt"/>
              </a:rPr>
              <a:t> you may need to </a:t>
            </a:r>
            <a:r>
              <a:rPr lang="en-US" sz="3000" b="1" dirty="0">
                <a:solidFill>
                  <a:schemeClr val="accent2"/>
                </a:solidFill>
                <a:ea typeface="+mn-lt"/>
                <a:cs typeface="+mn-lt"/>
              </a:rPr>
              <a:t>initiate protective action</a:t>
            </a:r>
            <a:r>
              <a:rPr lang="en-US" sz="3000" dirty="0">
                <a:solidFill>
                  <a:srgbClr val="000000"/>
                </a:solidFill>
                <a:ea typeface="+mn-lt"/>
                <a:cs typeface="+mn-lt"/>
              </a:rPr>
              <a:t>, and you may need to be the </a:t>
            </a:r>
            <a:r>
              <a:rPr lang="en-US" sz="3000" b="1" dirty="0">
                <a:solidFill>
                  <a:schemeClr val="accent2"/>
                </a:solidFill>
                <a:ea typeface="+mn-lt"/>
                <a:cs typeface="+mn-lt"/>
              </a:rPr>
              <a:t>voice of authority</a:t>
            </a:r>
            <a:r>
              <a:rPr lang="en-US" sz="3000" dirty="0">
                <a:solidFill>
                  <a:srgbClr val="000000"/>
                </a:solidFill>
                <a:ea typeface="+mn-lt"/>
                <a:cs typeface="+mn-lt"/>
              </a:rPr>
              <a:t> and rational decision-making in the room.</a:t>
            </a:r>
            <a:endParaRPr lang="en-US" sz="3000" dirty="0"/>
          </a:p>
          <a:p>
            <a:endParaRPr lang="en-US" sz="3000" dirty="0"/>
          </a:p>
          <a:p>
            <a:endParaRPr lang="en-US" sz="3000" dirty="0"/>
          </a:p>
        </p:txBody>
      </p:sp>
      <p:pic>
        <p:nvPicPr>
          <p:cNvPr id="6" name="Picture Placeholder 5" descr="Red and white ring lifebuoy on navy background">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a:blip r:embed="rId2"/>
          <a:srcRect l="12500" r="12500"/>
          <a:stretch/>
        </p:blipFill>
        <p:spPr>
          <a:xfrm>
            <a:off x="7354824" y="990600"/>
            <a:ext cx="4837176" cy="4837176"/>
          </a:xfrm>
        </p:spPr>
      </p:pic>
    </p:spTree>
    <p:extLst>
      <p:ext uri="{BB962C8B-B14F-4D97-AF65-F5344CB8AC3E}">
        <p14:creationId xmlns:p14="http://schemas.microsoft.com/office/powerpoint/2010/main" val="1405459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18376" y="224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7</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904259" y="2065678"/>
            <a:ext cx="5767167" cy="2332729"/>
          </a:xfrm>
          <a:prstGeom prst="rect">
            <a:avLst/>
          </a:prstGeom>
        </p:spPr>
        <p:txBody>
          <a:bodyPr lIns="0" tIns="0" rIns="0" bIns="0" anchor="t" anchorCtr="0">
            <a:noAutofit/>
          </a:bodyPr>
          <a:lstStyle/>
          <a:p>
            <a:pPr>
              <a:spcBef>
                <a:spcPts val="1000"/>
              </a:spcBef>
              <a:defRPr/>
            </a:pPr>
            <a:r>
              <a:rPr lang="en-US" sz="2800" dirty="0">
                <a:solidFill>
                  <a:schemeClr val="bg1"/>
                </a:solidFill>
              </a:rPr>
              <a:t>Recognizing the immense stress we carry in this role, </a:t>
            </a:r>
            <a:r>
              <a:rPr lang="en-US" sz="2800" b="1" dirty="0">
                <a:solidFill>
                  <a:schemeClr val="accent2"/>
                </a:solidFill>
              </a:rPr>
              <a:t>we practice excellent self-care</a:t>
            </a:r>
            <a:r>
              <a:rPr lang="en-US" sz="2800" dirty="0">
                <a:solidFill>
                  <a:schemeClr val="bg1"/>
                </a:solidFill>
              </a:rPr>
              <a:t>, including evidence-based happiness activities</a:t>
            </a:r>
          </a:p>
          <a:p>
            <a:pPr marL="342900" indent="-342900">
              <a:spcBef>
                <a:spcPts val="1000"/>
              </a:spcBef>
              <a:buFont typeface="Courier New"/>
              <a:buChar char="o"/>
              <a:defRPr/>
            </a:pPr>
            <a:r>
              <a:rPr lang="en-US" sz="2800" dirty="0">
                <a:solidFill>
                  <a:schemeClr val="bg1"/>
                </a:solidFill>
              </a:rPr>
              <a:t>We </a:t>
            </a:r>
            <a:r>
              <a:rPr lang="en-US" sz="2800" b="1" dirty="0">
                <a:solidFill>
                  <a:schemeClr val="accent2"/>
                </a:solidFill>
              </a:rPr>
              <a:t>support each other</a:t>
            </a:r>
          </a:p>
          <a:p>
            <a:pPr marL="342900" indent="-342900">
              <a:spcBef>
                <a:spcPts val="1000"/>
              </a:spcBef>
              <a:buFont typeface="Courier New"/>
              <a:buChar char="o"/>
              <a:defRPr/>
            </a:pPr>
            <a:r>
              <a:rPr lang="en-US" sz="2800" dirty="0">
                <a:solidFill>
                  <a:schemeClr val="bg1"/>
                </a:solidFill>
              </a:rPr>
              <a:t>We acknowledge and talk about our own emotional challenges</a:t>
            </a:r>
          </a:p>
          <a:p>
            <a:pPr marL="342900" indent="-342900">
              <a:spcBef>
                <a:spcPts val="1000"/>
              </a:spcBef>
              <a:buFont typeface="Courier New"/>
              <a:buChar char="o"/>
              <a:defRPr/>
            </a:pPr>
            <a:r>
              <a:rPr lang="en-US" sz="2800" dirty="0">
                <a:solidFill>
                  <a:schemeClr val="bg1"/>
                </a:solidFill>
              </a:rPr>
              <a:t>We use the skills we teach</a:t>
            </a:r>
          </a:p>
        </p:txBody>
      </p:sp>
      <p:pic>
        <p:nvPicPr>
          <p:cNvPr id="10" name="Picture 9" descr="One person helping other person climb up a rock">
            <a:extLst>
              <a:ext uri="{FF2B5EF4-FFF2-40B4-BE49-F238E27FC236}">
                <a16:creationId xmlns:a16="http://schemas.microsoft.com/office/drawing/2014/main" id="{677016A0-DEF5-D9F2-E51D-BB702AF60DA4}"/>
              </a:ext>
            </a:extLst>
          </p:cNvPr>
          <p:cNvPicPr>
            <a:picLocks noChangeAspect="1"/>
          </p:cNvPicPr>
          <p:nvPr/>
        </p:nvPicPr>
        <p:blipFill rotWithShape="1">
          <a:blip r:embed="rId3"/>
          <a:srcRect l="7183" r="25992"/>
          <a:stretch/>
        </p:blipFill>
        <p:spPr>
          <a:xfrm>
            <a:off x="0" y="1219239"/>
            <a:ext cx="4993387" cy="4986959"/>
          </a:xfrm>
          <a:prstGeom prst="rect">
            <a:avLst/>
          </a:prstGeom>
          <a:noFill/>
        </p:spPr>
      </p:pic>
    </p:spTree>
    <p:extLst>
      <p:ext uri="{BB962C8B-B14F-4D97-AF65-F5344CB8AC3E}">
        <p14:creationId xmlns:p14="http://schemas.microsoft.com/office/powerpoint/2010/main" val="852416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9BF9-BE3A-8444-BD4C-97AF8ABBD74E}"/>
              </a:ext>
            </a:extLst>
          </p:cNvPr>
          <p:cNvSpPr>
            <a:spLocks noGrp="1"/>
          </p:cNvSpPr>
          <p:nvPr>
            <p:ph type="title"/>
          </p:nvPr>
        </p:nvSpPr>
        <p:spPr>
          <a:xfrm>
            <a:off x="1028700" y="999068"/>
            <a:ext cx="10148286" cy="645284"/>
          </a:xfrm>
        </p:spPr>
        <p:txBody>
          <a:bodyPr/>
          <a:lstStyle/>
          <a:p>
            <a:pPr algn="ctr"/>
            <a:r>
              <a:rPr lang="en-US" dirty="0"/>
              <a:t>Medical Model vs. Strengths-Based </a:t>
            </a:r>
            <a:r>
              <a:rPr lang="en-US" sz="3600" dirty="0"/>
              <a:t>[Let’s embrace both]</a:t>
            </a:r>
          </a:p>
        </p:txBody>
      </p:sp>
      <p:sp>
        <p:nvSpPr>
          <p:cNvPr id="3" name="Text Placeholder 2">
            <a:extLst>
              <a:ext uri="{FF2B5EF4-FFF2-40B4-BE49-F238E27FC236}">
                <a16:creationId xmlns:a16="http://schemas.microsoft.com/office/drawing/2014/main" id="{8117664B-4754-7F4E-ADCF-6AF266499213}"/>
              </a:ext>
            </a:extLst>
          </p:cNvPr>
          <p:cNvSpPr>
            <a:spLocks noGrp="1"/>
          </p:cNvSpPr>
          <p:nvPr>
            <p:ph type="body" sz="quarter" idx="10"/>
          </p:nvPr>
        </p:nvSpPr>
        <p:spPr>
          <a:xfrm>
            <a:off x="328474" y="2059619"/>
            <a:ext cx="5577026" cy="4527612"/>
          </a:xfrm>
        </p:spPr>
        <p:txBody>
          <a:bodyPr lIns="91440" tIns="45720" rIns="91440" bIns="45720" anchor="t"/>
          <a:lstStyle/>
          <a:p>
            <a:pPr marL="0" indent="0">
              <a:spcAft>
                <a:spcPts val="600"/>
              </a:spcAft>
              <a:defRPr/>
            </a:pPr>
            <a:r>
              <a:rPr lang="en-US" sz="2800" b="1" dirty="0"/>
              <a:t>A Positivistic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t>
            </a:r>
            <a:r>
              <a:rPr lang="en-US" altLang="en-US" sz="2400" b="1" dirty="0">
                <a:solidFill>
                  <a:schemeClr val="accent2"/>
                </a:solidFill>
                <a:latin typeface="Calibri"/>
                <a:cs typeface="Calibri"/>
              </a:rPr>
              <a:t>represent illness</a:t>
            </a:r>
            <a:r>
              <a:rPr lang="en-US" altLang="en-US" sz="2400" dirty="0">
                <a:latin typeface="Calibri"/>
                <a:cs typeface="Calibri"/>
              </a:rPr>
              <a:t>; we need to intervene</a:t>
            </a:r>
          </a:p>
          <a:p>
            <a:pPr>
              <a:spcAft>
                <a:spcPts val="600"/>
              </a:spcAft>
              <a:buFont typeface="Courier New" panose="02070309020205020404" pitchFamily="49" charset="0"/>
              <a:buChar char="o"/>
              <a:defRPr/>
            </a:pPr>
            <a:r>
              <a:rPr lang="en-US" altLang="en-US" sz="2400" dirty="0">
                <a:latin typeface="Calibri"/>
                <a:cs typeface="Calibri"/>
              </a:rPr>
              <a:t>We are </a:t>
            </a:r>
            <a:r>
              <a:rPr lang="en-US" altLang="en-US" sz="2400" b="1" dirty="0">
                <a:solidFill>
                  <a:schemeClr val="accent2"/>
                </a:solidFill>
                <a:latin typeface="Calibri"/>
                <a:cs typeface="Calibri"/>
              </a:rPr>
              <a:t>authority figures </a:t>
            </a:r>
            <a:r>
              <a:rPr lang="en-US" altLang="en-US" sz="2400" dirty="0">
                <a:latin typeface="Calibri"/>
                <a:cs typeface="Calibri"/>
              </a:rPr>
              <a:t>who know more about patient health than they do</a:t>
            </a:r>
          </a:p>
          <a:p>
            <a:pPr>
              <a:spcAft>
                <a:spcPts val="600"/>
              </a:spcAft>
              <a:buFont typeface="Courier New" panose="02070309020205020404" pitchFamily="49" charset="0"/>
              <a:buChar char="o"/>
              <a:defRPr/>
            </a:pPr>
            <a:r>
              <a:rPr lang="en-US" altLang="en-US" sz="2400" dirty="0">
                <a:latin typeface="Calibri"/>
                <a:cs typeface="Calibri"/>
              </a:rPr>
              <a:t>The patient is a </a:t>
            </a:r>
            <a:r>
              <a:rPr lang="en-US" altLang="en-US" sz="2400" b="1" dirty="0">
                <a:solidFill>
                  <a:schemeClr val="accent2"/>
                </a:solidFill>
                <a:latin typeface="Calibri"/>
                <a:cs typeface="Calibri"/>
              </a:rPr>
              <a:t>suicidal person</a:t>
            </a:r>
          </a:p>
          <a:p>
            <a:pPr>
              <a:spcAft>
                <a:spcPts val="600"/>
              </a:spcAft>
              <a:buFont typeface="Courier New" panose="02070309020205020404" pitchFamily="49" charset="0"/>
              <a:buChar char="o"/>
              <a:defRPr/>
            </a:pPr>
            <a:r>
              <a:rPr lang="en-US" altLang="en-US" sz="2400" dirty="0">
                <a:latin typeface="Calibri"/>
                <a:cs typeface="Calibri"/>
              </a:rPr>
              <a:t>We can </a:t>
            </a:r>
            <a:r>
              <a:rPr lang="en-US" altLang="en-US" sz="2400" b="1" dirty="0">
                <a:solidFill>
                  <a:schemeClr val="accent2"/>
                </a:solidFill>
                <a:latin typeface="Calibri"/>
                <a:cs typeface="Calibri"/>
              </a:rPr>
              <a:t>predict* and prevent </a:t>
            </a:r>
            <a:r>
              <a:rPr lang="en-US" altLang="en-US" sz="2400" dirty="0">
                <a:latin typeface="Calibri"/>
                <a:cs typeface="Calibri"/>
              </a:rPr>
              <a:t>suicide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chemeClr val="accent2"/>
                </a:solidFill>
                <a:latin typeface="Calibri"/>
                <a:cs typeface="Calibri"/>
              </a:rPr>
              <a:t>risk assessment </a:t>
            </a:r>
            <a:r>
              <a:rPr lang="en-US" altLang="en-US" sz="2400" dirty="0">
                <a:latin typeface="Calibri"/>
                <a:cs typeface="Calibri"/>
              </a:rPr>
              <a:t>procedures and questionnaires</a:t>
            </a:r>
          </a:p>
          <a:p>
            <a:pPr>
              <a:spcAft>
                <a:spcPts val="600"/>
              </a:spcAft>
              <a:buFont typeface="Courier New" panose="02070309020205020404" pitchFamily="49" charset="0"/>
              <a:buChar char="o"/>
              <a:defRPr/>
            </a:pPr>
            <a:r>
              <a:rPr lang="en-US" altLang="en-US" sz="2400" dirty="0">
                <a:latin typeface="Calibri"/>
                <a:cs typeface="Calibri"/>
              </a:rPr>
              <a:t>We treat </a:t>
            </a:r>
            <a:r>
              <a:rPr lang="en-US" altLang="en-US" sz="2400" b="1" dirty="0">
                <a:solidFill>
                  <a:schemeClr val="accent2"/>
                </a:solidFill>
                <a:latin typeface="Calibri"/>
                <a:cs typeface="Calibri"/>
              </a:rPr>
              <a:t>mental disorders</a:t>
            </a:r>
          </a:p>
          <a:p>
            <a:pPr lvl="1" eaLnBrk="1" fontAlgn="auto" hangingPunct="1">
              <a:spcAft>
                <a:spcPts val="0"/>
              </a:spcAft>
              <a:buFont typeface="Courier New" panose="02070309020205020404" pitchFamily="49" charset="0"/>
              <a:buChar char="o"/>
              <a:defRPr/>
            </a:pPr>
            <a:endParaRPr lang="en-US" altLang="en-US" sz="2600" dirty="0">
              <a:latin typeface="Calibri"/>
              <a:cs typeface="Calibri"/>
            </a:endParaRPr>
          </a:p>
          <a:p>
            <a:pPr marL="0" indent="0">
              <a:lnSpc>
                <a:spcPct val="100000"/>
              </a:lnSpc>
            </a:pPr>
            <a:endParaRPr lang="en-US" b="1" dirty="0"/>
          </a:p>
        </p:txBody>
      </p:sp>
      <p:sp>
        <p:nvSpPr>
          <p:cNvPr id="4" name="Text Placeholder 3">
            <a:extLst>
              <a:ext uri="{FF2B5EF4-FFF2-40B4-BE49-F238E27FC236}">
                <a16:creationId xmlns:a16="http://schemas.microsoft.com/office/drawing/2014/main" id="{8B92D30E-08D1-F34C-AC54-52AB7886031F}"/>
              </a:ext>
            </a:extLst>
          </p:cNvPr>
          <p:cNvSpPr>
            <a:spLocks noGrp="1"/>
          </p:cNvSpPr>
          <p:nvPr>
            <p:ph type="body" sz="quarter" idx="11"/>
          </p:nvPr>
        </p:nvSpPr>
        <p:spPr>
          <a:xfrm>
            <a:off x="6096000" y="2059620"/>
            <a:ext cx="6095999" cy="4527612"/>
          </a:xfrm>
        </p:spPr>
        <p:txBody>
          <a:bodyPr lIns="91440" tIns="45720" rIns="91440" bIns="45720" anchor="t"/>
          <a:lstStyle/>
          <a:p>
            <a:r>
              <a:rPr lang="en-US" sz="2800" b="1" dirty="0"/>
              <a:t>A Social Constructivist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are a </a:t>
            </a:r>
            <a:r>
              <a:rPr lang="en-US" altLang="en-US" sz="2400" b="1" dirty="0">
                <a:solidFill>
                  <a:srgbClr val="0070C0"/>
                </a:solidFill>
                <a:latin typeface="Calibri" panose="020F0502020204030204" pitchFamily="34" charset="0"/>
                <a:cs typeface="Calibri" panose="020F0502020204030204" pitchFamily="34" charset="0"/>
              </a:rPr>
              <a:t>natural communication of pain </a:t>
            </a:r>
          </a:p>
          <a:p>
            <a:pPr>
              <a:spcAft>
                <a:spcPts val="600"/>
              </a:spcAft>
              <a:buFont typeface="Courier New" panose="02070309020205020404" pitchFamily="49" charset="0"/>
              <a:buChar char="o"/>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We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collaborate</a:t>
            </a: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 to develop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individualized safety plans</a:t>
            </a:r>
          </a:p>
          <a:p>
            <a:pPr>
              <a:spcAft>
                <a:spcPts val="600"/>
              </a:spcAft>
              <a:buFont typeface="Courier New" panose="02070309020205020404" pitchFamily="49" charset="0"/>
              <a:buChar char="o"/>
              <a:defRPr/>
            </a:pPr>
            <a:r>
              <a:rPr lang="en-US" altLang="en-US" sz="2400" dirty="0">
                <a:latin typeface="Calibri"/>
                <a:cs typeface="Calibri"/>
              </a:rPr>
              <a:t>The patient is a </a:t>
            </a:r>
            <a:r>
              <a:rPr lang="en-US" altLang="en-US" sz="2400" b="1" dirty="0">
                <a:solidFill>
                  <a:srgbClr val="0070C0"/>
                </a:solidFill>
                <a:latin typeface="Calibri" panose="020F0502020204030204" pitchFamily="34" charset="0"/>
                <a:cs typeface="Calibri" panose="020F0502020204030204" pitchFamily="34" charset="0"/>
              </a:rPr>
              <a:t>whole person</a:t>
            </a:r>
            <a:endPar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a:spcAft>
                <a:spcPts val="600"/>
              </a:spcAft>
              <a:buFont typeface="Courier New" panose="02070309020205020404" pitchFamily="49" charset="0"/>
              <a:buChar char="o"/>
              <a:defRPr/>
            </a:pPr>
            <a:r>
              <a:rPr lang="en-US" altLang="en-US" sz="2400" dirty="0">
                <a:latin typeface="Calibri"/>
                <a:cs typeface="Calibri"/>
              </a:rPr>
              <a:t>Suicide is mostly </a:t>
            </a:r>
            <a:r>
              <a:rPr lang="en-US" altLang="en-US" sz="2400" b="1" dirty="0">
                <a:solidFill>
                  <a:srgbClr val="0070C0"/>
                </a:solidFill>
                <a:latin typeface="Calibri" panose="020F0502020204030204" pitchFamily="34" charset="0"/>
                <a:cs typeface="Calibri" panose="020F0502020204030204" pitchFamily="34" charset="0"/>
              </a:rPr>
              <a:t>unpredictable*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rgbClr val="0070C0"/>
                </a:solidFill>
                <a:latin typeface="Calibri" panose="020F0502020204030204" pitchFamily="34" charset="0"/>
                <a:cs typeface="Calibri" panose="020F0502020204030204" pitchFamily="34" charset="0"/>
              </a:rPr>
              <a:t>collaborative and therapeutic </a:t>
            </a:r>
            <a:r>
              <a:rPr lang="en-US" altLang="en-US" sz="2400" dirty="0">
                <a:latin typeface="Calibri"/>
                <a:cs typeface="Calibri"/>
              </a:rPr>
              <a:t>assessment</a:t>
            </a:r>
          </a:p>
          <a:p>
            <a:pPr>
              <a:spcAft>
                <a:spcPts val="600"/>
              </a:spcAft>
              <a:buFont typeface="Courier New" panose="02070309020205020404" pitchFamily="49" charset="0"/>
              <a:buChar char="o"/>
              <a:defRPr/>
            </a:pPr>
            <a:r>
              <a:rPr lang="en-US" altLang="en-US" sz="2400" dirty="0">
                <a:latin typeface="Calibri"/>
                <a:cs typeface="Calibri"/>
              </a:rPr>
              <a:t>We treat patient </a:t>
            </a:r>
            <a:r>
              <a:rPr lang="en-US" altLang="en-US" sz="2400" b="1" dirty="0">
                <a:solidFill>
                  <a:srgbClr val="0070C0"/>
                </a:solidFill>
                <a:latin typeface="Calibri" panose="020F0502020204030204" pitchFamily="34" charset="0"/>
                <a:cs typeface="Calibri" panose="020F0502020204030204" pitchFamily="34" charset="0"/>
              </a:rPr>
              <a:t>distress and suicidality</a:t>
            </a:r>
          </a:p>
          <a:p>
            <a:pPr>
              <a:spcAft>
                <a:spcPts val="600"/>
              </a:spcAft>
              <a:buFont typeface="Courier New" panose="02070309020205020404" pitchFamily="49" charset="0"/>
              <a:buChar char="o"/>
              <a:defRPr/>
            </a:pPr>
            <a:endParaRPr lang="en-US" altLang="en-US" sz="2800" dirty="0">
              <a:latin typeface="Calibri"/>
              <a:cs typeface="Calibri"/>
            </a:endParaRPr>
          </a:p>
        </p:txBody>
      </p:sp>
    </p:spTree>
    <p:extLst>
      <p:ext uri="{BB962C8B-B14F-4D97-AF65-F5344CB8AC3E}">
        <p14:creationId xmlns:p14="http://schemas.microsoft.com/office/powerpoint/2010/main" val="1696792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endParaRPr lang="en-US" sz="4800" dirty="0"/>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r>
              <a:rPr lang="en-US" sz="4800" b="1" dirty="0">
                <a:solidFill>
                  <a:schemeClr val="accent6"/>
                </a:solidFill>
              </a:rPr>
              <a:t>Strengths-Based Tools for Suicide Assessment</a:t>
            </a:r>
          </a:p>
          <a:p>
            <a:endParaRPr lang="en-US" dirty="0"/>
          </a:p>
        </p:txBody>
      </p:sp>
      <p:pic>
        <p:nvPicPr>
          <p:cNvPr id="5" name="Picture 4" descr="A toolbox with tools in it">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42" y="1321019"/>
            <a:ext cx="5759316" cy="4117184"/>
          </a:xfrm>
          <a:prstGeom prst="rect">
            <a:avLst/>
          </a:prstGeom>
        </p:spPr>
      </p:pic>
    </p:spTree>
    <p:extLst>
      <p:ext uri="{BB962C8B-B14F-4D97-AF65-F5344CB8AC3E}">
        <p14:creationId xmlns:p14="http://schemas.microsoft.com/office/powerpoint/2010/main" val="590953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555979" y="2156177"/>
            <a:ext cx="10597444" cy="4421540"/>
          </a:xfrm>
        </p:spPr>
        <p:txBody>
          <a:bodyPr lIns="0" tIns="0" rIns="0" bIns="0" anchor="t"/>
          <a:lstStyle/>
          <a:p>
            <a:pPr marL="342900" indent="-342900">
              <a:buChar char="•"/>
            </a:pPr>
            <a:r>
              <a:rPr lang="en-US" sz="3600" dirty="0">
                <a:ea typeface="+mn-lt"/>
                <a:cs typeface="+mn-lt"/>
              </a:rPr>
              <a:t>Ask </a:t>
            </a:r>
            <a:r>
              <a:rPr lang="en-US" sz="3600" b="1" dirty="0">
                <a:solidFill>
                  <a:schemeClr val="accent2"/>
                </a:solidFill>
                <a:ea typeface="+mn-lt"/>
                <a:cs typeface="+mn-lt"/>
              </a:rPr>
              <a:t>directly AND normalize</a:t>
            </a:r>
            <a:r>
              <a:rPr lang="en-US" sz="3600" b="1" dirty="0">
                <a:solidFill>
                  <a:schemeClr val="accent6"/>
                </a:solidFill>
                <a:ea typeface="+mn-lt"/>
                <a:cs typeface="+mn-lt"/>
              </a:rPr>
              <a:t> </a:t>
            </a:r>
            <a:r>
              <a:rPr lang="en-US" sz="3600" dirty="0">
                <a:ea typeface="+mn-lt"/>
                <a:cs typeface="+mn-lt"/>
              </a:rPr>
              <a:t>the asking</a:t>
            </a:r>
          </a:p>
          <a:p>
            <a:pPr marL="800100" lvl="1" indent="-342900">
              <a:buFont typeface="Courier New" panose="020B0604020202020204" pitchFamily="34" charset="0"/>
              <a:buChar char="o"/>
            </a:pPr>
            <a:r>
              <a:rPr lang="en-US" sz="3200" dirty="0">
                <a:ea typeface="+mn-lt"/>
                <a:cs typeface="+mn-lt"/>
              </a:rPr>
              <a:t>I’ve read that up to </a:t>
            </a:r>
            <a:r>
              <a:rPr lang="en-US" sz="3200" b="1" dirty="0">
                <a:solidFill>
                  <a:schemeClr val="accent2"/>
                </a:solidFill>
                <a:ea typeface="+mn-lt"/>
                <a:cs typeface="+mn-lt"/>
              </a:rPr>
              <a:t>50% of teenagers</a:t>
            </a:r>
            <a:r>
              <a:rPr lang="en-US" sz="3200" dirty="0">
                <a:ea typeface="+mn-lt"/>
                <a:cs typeface="+mn-lt"/>
              </a:rPr>
              <a:t> have thought about suicide. Is that true for you?</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People who feel down and have been </a:t>
            </a:r>
            <a:r>
              <a:rPr lang="en-US" sz="3200" b="1" dirty="0">
                <a:solidFill>
                  <a:schemeClr val="accent2"/>
                </a:solidFill>
                <a:ea typeface="+mn-lt"/>
                <a:cs typeface="+mn-lt"/>
              </a:rPr>
              <a:t>subjected to injustice </a:t>
            </a:r>
            <a:r>
              <a:rPr lang="en-US" sz="3200" b="1" u="sng" dirty="0">
                <a:solidFill>
                  <a:schemeClr val="accent2"/>
                </a:solidFill>
                <a:ea typeface="+mn-lt"/>
                <a:cs typeface="+mn-lt"/>
              </a:rPr>
              <a:t>may</a:t>
            </a:r>
            <a:r>
              <a:rPr lang="en-US" sz="3200" dirty="0">
                <a:solidFill>
                  <a:srgbClr val="000000"/>
                </a:solidFill>
                <a:ea typeface="+mn-lt"/>
                <a:cs typeface="+mn-lt"/>
              </a:rPr>
              <a:t> think about suicide from time</a:t>
            </a:r>
            <a:r>
              <a:rPr lang="en-US" sz="3200" dirty="0">
                <a:ea typeface="+mn-lt"/>
                <a:cs typeface="+mn-lt"/>
              </a:rPr>
              <a:t> to time. Have you had thoughts about suicide?</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Normalize the asking: </a:t>
            </a:r>
            <a:r>
              <a:rPr lang="en-US" sz="3200" b="1" dirty="0">
                <a:solidFill>
                  <a:schemeClr val="accent2"/>
                </a:solidFill>
                <a:ea typeface="+mn-lt"/>
                <a:cs typeface="+mn-lt"/>
              </a:rPr>
              <a:t>“I ask everyone I see.” </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32858" y="372003"/>
            <a:ext cx="1688150" cy="810508"/>
          </a:xfrm>
        </p:spPr>
        <p:txBody>
          <a:bodyPr lIns="91440" tIns="45720" rIns="91440" bIns="45720" anchor="t"/>
          <a:lstStyle/>
          <a:p>
            <a:r>
              <a:rPr lang="en-US" sz="8800" b="0">
                <a:solidFill>
                  <a:schemeClr val="accent6"/>
                </a:solidFill>
                <a:ea typeface="+mj-lt"/>
                <a:cs typeface="+mj-lt"/>
              </a:rPr>
              <a:t>#1</a:t>
            </a:r>
            <a:endParaRPr lang="en-US" sz="8800">
              <a:solidFill>
                <a:schemeClr val="accent6"/>
              </a:solidFill>
              <a:ea typeface="+mj-lt"/>
              <a:cs typeface="+mj-lt"/>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27956" y="335845"/>
            <a:ext cx="840881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Skill/Tool: Normalizing</a:t>
            </a:r>
            <a:endParaRPr lang="en-US" sz="4400">
              <a:solidFill>
                <a:schemeClr val="accent6"/>
              </a:solidFill>
            </a:endParaRPr>
          </a:p>
        </p:txBody>
      </p:sp>
      <p:pic>
        <p:nvPicPr>
          <p:cNvPr id="7" name="Picture 6" descr="Question marks in a line and one question mark is lit">
            <a:extLst>
              <a:ext uri="{FF2B5EF4-FFF2-40B4-BE49-F238E27FC236}">
                <a16:creationId xmlns:a16="http://schemas.microsoft.com/office/drawing/2014/main" id="{98B66E15-39D1-7DD2-70C5-26FBAD8DD640}"/>
              </a:ext>
            </a:extLst>
          </p:cNvPr>
          <p:cNvPicPr>
            <a:picLocks noChangeAspect="1"/>
          </p:cNvPicPr>
          <p:nvPr/>
        </p:nvPicPr>
        <p:blipFill>
          <a:blip r:embed="rId2"/>
          <a:stretch>
            <a:fillRect/>
          </a:stretch>
        </p:blipFill>
        <p:spPr>
          <a:xfrm>
            <a:off x="8693001" y="72104"/>
            <a:ext cx="2461274" cy="1640849"/>
          </a:xfrm>
          <a:prstGeom prst="rect">
            <a:avLst/>
          </a:prstGeom>
        </p:spPr>
      </p:pic>
    </p:spTree>
    <p:extLst>
      <p:ext uri="{BB962C8B-B14F-4D97-AF65-F5344CB8AC3E}">
        <p14:creationId xmlns:p14="http://schemas.microsoft.com/office/powerpoint/2010/main" val="1771390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32365" y="2071510"/>
            <a:ext cx="10456333" cy="2989263"/>
          </a:xfrm>
        </p:spPr>
        <p:txBody>
          <a:bodyPr lIns="0" tIns="0" rIns="0" bIns="0" anchor="t"/>
          <a:lstStyle/>
          <a:p>
            <a:pPr>
              <a:lnSpc>
                <a:spcPct val="100000"/>
              </a:lnSpc>
            </a:pPr>
            <a:r>
              <a:rPr lang="en-US" sz="3600" dirty="0">
                <a:ea typeface="+mn-lt"/>
                <a:cs typeface="+mn-lt"/>
              </a:rPr>
              <a:t>It can be difficult to find the right words in the moment. You don’t need to use my words; it’s better to use your words, words that are authentic to you and that fit with your setting.</a:t>
            </a:r>
            <a:endParaRPr lang="en-US" dirty="0"/>
          </a:p>
          <a:p>
            <a:endParaRPr lang="en-US" sz="2700" dirty="0"/>
          </a:p>
          <a:p>
            <a:r>
              <a:rPr lang="en-US" sz="2700" u="sng" dirty="0"/>
              <a:t>Think of a patient now, and, </a:t>
            </a:r>
            <a:r>
              <a:rPr lang="en-US" sz="2700" b="1" u="sng" dirty="0">
                <a:solidFill>
                  <a:schemeClr val="accent2"/>
                </a:solidFill>
              </a:rPr>
              <a:t>for practice, </a:t>
            </a:r>
            <a:r>
              <a:rPr lang="en-US" sz="2700" u="sng" dirty="0"/>
              <a:t>imagine what you would say to convey the normalizing message</a:t>
            </a:r>
            <a:r>
              <a:rPr lang="en-US" sz="2700" dirty="0"/>
              <a:t> (Jillian story)</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#1</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accent6"/>
                </a:solidFill>
              </a:rPr>
              <a:t>Practice:</a:t>
            </a:r>
            <a:endParaRPr lang="en-US" sz="4000">
              <a:solidFill>
                <a:schemeClr val="accent6"/>
              </a:solidFill>
            </a:endParaRPr>
          </a:p>
          <a:p>
            <a:r>
              <a:rPr lang="en-US" sz="4000" b="1">
                <a:solidFill>
                  <a:schemeClr val="accent6"/>
                </a:solidFill>
              </a:rPr>
              <a:t>Use Normalizing Language</a:t>
            </a:r>
            <a:endParaRPr lang="en-US" sz="4000">
              <a:solidFill>
                <a:schemeClr val="accent6"/>
              </a:solidFill>
            </a:endParaRPr>
          </a:p>
        </p:txBody>
      </p:sp>
      <p:pic>
        <p:nvPicPr>
          <p:cNvPr id="9" name="Picture 8" descr="Question marks in a line and one question mark is lit">
            <a:extLst>
              <a:ext uri="{FF2B5EF4-FFF2-40B4-BE49-F238E27FC236}">
                <a16:creationId xmlns:a16="http://schemas.microsoft.com/office/drawing/2014/main" id="{758637A8-2735-A217-59AE-619AB3F4F64E}"/>
              </a:ext>
            </a:extLst>
          </p:cNvPr>
          <p:cNvPicPr>
            <a:picLocks noChangeAspect="1"/>
          </p:cNvPicPr>
          <p:nvPr/>
        </p:nvPicPr>
        <p:blipFill>
          <a:blip r:embed="rId2"/>
          <a:stretch>
            <a:fillRect/>
          </a:stretch>
        </p:blipFill>
        <p:spPr>
          <a:xfrm>
            <a:off x="8766498" y="141153"/>
            <a:ext cx="2359984" cy="1570700"/>
          </a:xfrm>
          <a:prstGeom prst="rect">
            <a:avLst/>
          </a:prstGeom>
        </p:spPr>
      </p:pic>
    </p:spTree>
    <p:extLst>
      <p:ext uri="{BB962C8B-B14F-4D97-AF65-F5344CB8AC3E}">
        <p14:creationId xmlns:p14="http://schemas.microsoft.com/office/powerpoint/2010/main" val="639183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dirty="0"/>
              <a:t>Ask directly and then </a:t>
            </a:r>
            <a:r>
              <a:rPr lang="en-US" b="1" dirty="0">
                <a:solidFill>
                  <a:schemeClr val="accent2"/>
                </a:solidFill>
              </a:rPr>
              <a:t>evaluate ideation</a:t>
            </a:r>
            <a:endParaRPr lang="en-US" dirty="0">
              <a:solidFill>
                <a:schemeClr val="accent2"/>
              </a:solidFill>
            </a:endParaRPr>
          </a:p>
          <a:p>
            <a:pPr>
              <a:lnSpc>
                <a:spcPct val="100000"/>
              </a:lnSpc>
            </a:pPr>
            <a:r>
              <a:rPr lang="en-US" b="1" u="sng" dirty="0">
                <a:solidFill>
                  <a:schemeClr val="accent2"/>
                </a:solidFill>
              </a:rPr>
              <a:t>Disclosure is good news</a:t>
            </a:r>
            <a:r>
              <a:rPr lang="en-US" b="1" dirty="0">
                <a:solidFill>
                  <a:schemeClr val="accent2"/>
                </a:solidFill>
              </a:rPr>
              <a:t> </a:t>
            </a:r>
            <a:r>
              <a:rPr lang="en-US" dirty="0"/>
              <a:t>(it’s a sign of trust)!</a:t>
            </a:r>
          </a:p>
          <a:p>
            <a:pPr marL="914400" lvl="1" indent="-457200">
              <a:lnSpc>
                <a:spcPct val="100000"/>
              </a:lnSpc>
              <a:buFont typeface="Courier New" panose="020B0604020202020204" pitchFamily="34" charset="0"/>
              <a:buChar char="o"/>
            </a:pPr>
            <a:endParaRPr lang="en-US" sz="2800" dirty="0"/>
          </a:p>
          <a:p>
            <a:pPr marL="914400" lvl="1" indent="-457200">
              <a:lnSpc>
                <a:spcPct val="100000"/>
              </a:lnSpc>
              <a:buFont typeface="Courier New" panose="020B0604020202020204" pitchFamily="34" charset="0"/>
              <a:buChar char="o"/>
            </a:pPr>
            <a:r>
              <a:rPr lang="en-US" sz="2800" dirty="0"/>
              <a:t>Trigger – What usually triggers your SI?</a:t>
            </a:r>
            <a:endParaRPr lang="en-US" dirty="0"/>
          </a:p>
          <a:p>
            <a:pPr marL="914400" lvl="1" indent="-457200">
              <a:lnSpc>
                <a:spcPct val="100000"/>
              </a:lnSpc>
              <a:buFont typeface="Courier New" panose="020B0604020202020204" pitchFamily="34" charset="0"/>
              <a:buChar char="o"/>
            </a:pPr>
            <a:r>
              <a:rPr lang="en-US" sz="2800" dirty="0"/>
              <a:t>Frequency – How often?</a:t>
            </a:r>
          </a:p>
          <a:p>
            <a:pPr marL="914400" lvl="1" indent="-457200">
              <a:lnSpc>
                <a:spcPct val="100000"/>
              </a:lnSpc>
              <a:buFont typeface="Courier New" panose="020B0604020202020204" pitchFamily="34" charset="0"/>
              <a:buChar char="o"/>
            </a:pPr>
            <a:r>
              <a:rPr lang="en-US" sz="2800" dirty="0"/>
              <a:t>Intensity – All you can think? Or background?</a:t>
            </a:r>
          </a:p>
          <a:p>
            <a:pPr marL="914400" lvl="1" indent="-457200">
              <a:lnSpc>
                <a:spcPct val="100000"/>
              </a:lnSpc>
              <a:buFont typeface="Courier New" panose="020B0604020202020204" pitchFamily="34" charset="0"/>
              <a:buChar char="o"/>
            </a:pPr>
            <a:r>
              <a:rPr lang="en-US" sz="2800" dirty="0"/>
              <a:t>Duration – How long usually?</a:t>
            </a:r>
          </a:p>
          <a:p>
            <a:pPr marL="914400" lvl="1" indent="-457200">
              <a:lnSpc>
                <a:spcPct val="100000"/>
              </a:lnSpc>
              <a:buFont typeface="Courier New" panose="020B0604020202020204" pitchFamily="34" charset="0"/>
              <a:buChar char="o"/>
            </a:pPr>
            <a:r>
              <a:rPr lang="en-US" sz="2800" b="1" dirty="0">
                <a:solidFill>
                  <a:schemeClr val="accent2"/>
                </a:solidFill>
              </a:rPr>
              <a:t>Termination – </a:t>
            </a:r>
            <a:r>
              <a:rPr lang="en-US" sz="2800" b="1" u="sng" dirty="0">
                <a:solidFill>
                  <a:schemeClr val="accent2"/>
                </a:solidFill>
              </a:rPr>
              <a:t>What’s going on when no SI?</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#2</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Evaluate Ideation</a:t>
            </a:r>
            <a:endParaRPr lang="en-US" sz="4400">
              <a:solidFill>
                <a:schemeClr val="accent6"/>
              </a:solidFill>
            </a:endParaRPr>
          </a:p>
        </p:txBody>
      </p:sp>
      <p:pic>
        <p:nvPicPr>
          <p:cNvPr id="6" name="Picture 5" descr="Person in therapy">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33832" y="82040"/>
            <a:ext cx="2511779" cy="1635084"/>
          </a:xfrm>
          <a:prstGeom prst="rect">
            <a:avLst/>
          </a:prstGeom>
        </p:spPr>
      </p:pic>
    </p:spTree>
    <p:extLst>
      <p:ext uri="{BB962C8B-B14F-4D97-AF65-F5344CB8AC3E}">
        <p14:creationId xmlns:p14="http://schemas.microsoft.com/office/powerpoint/2010/main" val="11788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65115FD3-A20F-43FB-85B4-317EE5C8C0D3}"/>
              </a:ext>
            </a:extLst>
          </p:cNvPr>
          <p:cNvSpPr>
            <a:spLocks noGrp="1" noChangeArrowheads="1"/>
          </p:cNvSpPr>
          <p:nvPr>
            <p:ph type="title"/>
          </p:nvPr>
        </p:nvSpPr>
        <p:spPr>
          <a:xfrm>
            <a:off x="1766656" y="624418"/>
            <a:ext cx="10031767" cy="1280583"/>
          </a:xfrm>
        </p:spPr>
        <p:txBody>
          <a:bodyPr/>
          <a:lstStyle/>
          <a:p>
            <a:pPr algn="ctr" eaLnBrk="1" hangingPunct="1"/>
            <a:r>
              <a:rPr lang="en-US" altLang="en-US" sz="5400" dirty="0">
                <a:latin typeface="Calibri" panose="020F0502020204030204" pitchFamily="34" charset="0"/>
                <a:cs typeface="Calibri" panose="020F0502020204030204" pitchFamily="34" charset="0"/>
              </a:rPr>
              <a:t>Exploring Ideation and Treatment </a:t>
            </a:r>
          </a:p>
        </p:txBody>
      </p:sp>
      <p:sp>
        <p:nvSpPr>
          <p:cNvPr id="11267" name="Content Placeholder 2">
            <a:extLst>
              <a:ext uri="{FF2B5EF4-FFF2-40B4-BE49-F238E27FC236}">
                <a16:creationId xmlns:a16="http://schemas.microsoft.com/office/drawing/2014/main" id="{FC35DCC5-F0E0-4DAB-AAC1-D0FBD90AE42B}"/>
              </a:ext>
            </a:extLst>
          </p:cNvPr>
          <p:cNvSpPr>
            <a:spLocks noGrp="1"/>
          </p:cNvSpPr>
          <p:nvPr>
            <p:ph idx="1"/>
          </p:nvPr>
        </p:nvSpPr>
        <p:spPr>
          <a:xfrm>
            <a:off x="2588684" y="1803400"/>
            <a:ext cx="8915400" cy="4108451"/>
          </a:xfrm>
        </p:spPr>
        <p:txBody>
          <a:bodyPr rtlCol="0">
            <a:noAutofit/>
          </a:bodyPr>
          <a:lstStyle/>
          <a:p>
            <a:pPr lvl="1">
              <a:buFont typeface="Wingdings 3" charset="2"/>
              <a:buChar char=""/>
              <a:defRPr/>
            </a:pPr>
            <a:r>
              <a:rPr lang="en-US" altLang="en-US" sz="3533" dirty="0">
                <a:latin typeface="Calibri" panose="020F0502020204030204" pitchFamily="34" charset="0"/>
                <a:cs typeface="Calibri" panose="020F0502020204030204" pitchFamily="34" charset="0"/>
              </a:rPr>
              <a:t>Remember Tommie from last week?</a:t>
            </a:r>
          </a:p>
          <a:p>
            <a:pPr lvl="2">
              <a:buFont typeface="Wingdings 3" charset="2"/>
              <a:buChar char=""/>
              <a:defRPr/>
            </a:pPr>
            <a:r>
              <a:rPr lang="en-US" altLang="en-US" sz="3133" dirty="0">
                <a:latin typeface="Calibri" panose="020F0502020204030204" pitchFamily="34" charset="0"/>
                <a:cs typeface="Calibri" panose="020F0502020204030204" pitchFamily="34" charset="0"/>
              </a:rPr>
              <a:t>Singing and poetry [</a:t>
            </a:r>
            <a:r>
              <a:rPr lang="en-US" altLang="en-US" sz="3133" b="1" dirty="0">
                <a:solidFill>
                  <a:schemeClr val="accent2"/>
                </a:solidFill>
                <a:latin typeface="Calibri" panose="020F0502020204030204" pitchFamily="34" charset="0"/>
                <a:cs typeface="Calibri" panose="020F0502020204030204" pitchFamily="34" charset="0"/>
              </a:rPr>
              <a:t>self-expression</a:t>
            </a:r>
            <a:r>
              <a:rPr lang="en-US" altLang="en-US" sz="3133" dirty="0">
                <a:latin typeface="Calibri" panose="020F0502020204030204" pitchFamily="34" charset="0"/>
                <a:cs typeface="Calibri" panose="020F0502020204030204" pitchFamily="34" charset="0"/>
              </a:rPr>
              <a:t>]</a:t>
            </a:r>
          </a:p>
          <a:p>
            <a:pPr lvl="1">
              <a:buFont typeface="Wingdings 3" charset="2"/>
              <a:buChar char=""/>
              <a:defRPr/>
            </a:pPr>
            <a:r>
              <a:rPr lang="en-US" altLang="en-US" sz="3533" dirty="0">
                <a:latin typeface="Calibri" panose="020F0502020204030204" pitchFamily="34" charset="0"/>
                <a:cs typeface="Calibri" panose="020F0502020204030204" pitchFamily="34" charset="0"/>
              </a:rPr>
              <a:t>Other examples:</a:t>
            </a:r>
          </a:p>
          <a:p>
            <a:pPr lvl="2">
              <a:buFont typeface="Wingdings 3" charset="2"/>
              <a:buChar char=""/>
              <a:defRPr/>
            </a:pPr>
            <a:r>
              <a:rPr lang="en-US" altLang="en-US" sz="3133" dirty="0">
                <a:latin typeface="Calibri" panose="020F0502020204030204" pitchFamily="34" charset="0"/>
                <a:cs typeface="Calibri" panose="020F0502020204030204" pitchFamily="34" charset="0"/>
              </a:rPr>
              <a:t>Sean – “Biking and playing basketball”</a:t>
            </a:r>
          </a:p>
          <a:p>
            <a:pPr lvl="2">
              <a:buFont typeface="Wingdings 3" charset="2"/>
              <a:buChar char=""/>
              <a:defRPr/>
            </a:pPr>
            <a:r>
              <a:rPr lang="en-US" altLang="en-US" sz="3133" dirty="0">
                <a:latin typeface="Calibri" panose="020F0502020204030204" pitchFamily="34" charset="0"/>
                <a:cs typeface="Calibri" panose="020F0502020204030204" pitchFamily="34" charset="0"/>
              </a:rPr>
              <a:t>Chase – “Being with someone (or somewhere) who validates who I am”</a:t>
            </a:r>
          </a:p>
          <a:p>
            <a:pPr lvl="2">
              <a:buFont typeface="Wingdings 3" charset="2"/>
              <a:buChar char=""/>
              <a:defRPr/>
            </a:pPr>
            <a:r>
              <a:rPr lang="en-US" altLang="en-US" sz="3133" dirty="0">
                <a:latin typeface="Calibri" panose="020F0502020204030204" pitchFamily="34" charset="0"/>
                <a:cs typeface="Calibri" panose="020F0502020204030204" pitchFamily="34" charset="0"/>
              </a:rPr>
              <a:t>Cory – “Doing something meaningful with my niece or for my tribe”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9A6095F9-DA15-4423-B85C-167DEE89964A}"/>
              </a:ext>
            </a:extLst>
          </p:cNvPr>
          <p:cNvSpPr>
            <a:spLocks noGrp="1" noChangeArrowheads="1"/>
          </p:cNvSpPr>
          <p:nvPr>
            <p:ph type="title"/>
          </p:nvPr>
        </p:nvSpPr>
        <p:spPr>
          <a:xfrm>
            <a:off x="0" y="275167"/>
            <a:ext cx="12192000" cy="1143000"/>
          </a:xfrm>
        </p:spPr>
        <p:txBody>
          <a:bodyPr/>
          <a:lstStyle/>
          <a:p>
            <a:pPr algn="ctr" eaLnBrk="1" hangingPunct="1"/>
            <a:r>
              <a:rPr lang="en-US" altLang="en-US" sz="4800" dirty="0">
                <a:solidFill>
                  <a:schemeClr val="accent2"/>
                </a:solidFill>
                <a:latin typeface="Calibri" panose="020F0502020204030204" pitchFamily="34" charset="0"/>
                <a:cs typeface="Calibri" panose="020F0502020204030204" pitchFamily="34" charset="0"/>
              </a:rPr>
              <a:t>Where Does Evaluating Ideation Lead?</a:t>
            </a:r>
          </a:p>
        </p:txBody>
      </p:sp>
      <p:sp>
        <p:nvSpPr>
          <p:cNvPr id="61443" name="Content Placeholder 2">
            <a:extLst>
              <a:ext uri="{FF2B5EF4-FFF2-40B4-BE49-F238E27FC236}">
                <a16:creationId xmlns:a16="http://schemas.microsoft.com/office/drawing/2014/main" id="{47A78198-DCC0-4510-8FBD-ABF9E7671275}"/>
              </a:ext>
            </a:extLst>
          </p:cNvPr>
          <p:cNvSpPr>
            <a:spLocks noGrp="1" noChangeArrowheads="1"/>
          </p:cNvSpPr>
          <p:nvPr>
            <p:ph sz="quarter" idx="13"/>
          </p:nvPr>
        </p:nvSpPr>
        <p:spPr>
          <a:xfrm>
            <a:off x="1473693" y="1600201"/>
            <a:ext cx="10515107" cy="4982633"/>
          </a:xfrm>
        </p:spPr>
        <p:txBody>
          <a:bodyPr/>
          <a:lstStyle/>
          <a:p>
            <a:pPr eaLnBrk="1" hangingPunct="1">
              <a:buClr>
                <a:srgbClr val="DC9E1F"/>
              </a:buClr>
              <a:buFont typeface="Wingdings" panose="05000000000000000000" pitchFamily="2" charset="2"/>
              <a:buChar char="Ø"/>
            </a:pPr>
            <a:r>
              <a:rPr lang="en-US" altLang="en-US" sz="3733" b="1" u="sng" dirty="0">
                <a:latin typeface="Calibri" panose="020F0502020204030204" pitchFamily="34" charset="0"/>
                <a:cs typeface="Calibri" panose="020F0502020204030204" pitchFamily="34" charset="0"/>
              </a:rPr>
              <a:t>Plan</a:t>
            </a:r>
            <a:r>
              <a:rPr lang="en-US" altLang="en-US" sz="3733" dirty="0">
                <a:latin typeface="Calibri" panose="020F0502020204030204" pitchFamily="34" charset="0"/>
                <a:cs typeface="Calibri" panose="020F0502020204030204" pitchFamily="34" charset="0"/>
              </a:rPr>
              <a:t> – S-L-A-P the plan</a:t>
            </a:r>
          </a:p>
          <a:p>
            <a:pPr eaLnBrk="1" hangingPunct="1">
              <a:buClr>
                <a:srgbClr val="DC9E1F"/>
              </a:buClr>
              <a:buFont typeface="Wingdings" panose="05000000000000000000" pitchFamily="2" charset="2"/>
              <a:buChar char="Ø"/>
            </a:pPr>
            <a:r>
              <a:rPr lang="en-US" altLang="en-US" sz="3733" b="1" u="sng" dirty="0">
                <a:latin typeface="Calibri" panose="020F0502020204030204" pitchFamily="34" charset="0"/>
                <a:cs typeface="Calibri" panose="020F0502020204030204" pitchFamily="34" charset="0"/>
              </a:rPr>
              <a:t>Previous attempts</a:t>
            </a:r>
            <a:r>
              <a:rPr lang="en-US" altLang="en-US" sz="3733" b="1" dirty="0">
                <a:latin typeface="Calibri" panose="020F0502020204030204" pitchFamily="34" charset="0"/>
                <a:cs typeface="Calibri" panose="020F0502020204030204" pitchFamily="34" charset="0"/>
              </a:rPr>
              <a:t> </a:t>
            </a:r>
            <a:r>
              <a:rPr lang="en-US" altLang="en-US" sz="3733" dirty="0">
                <a:latin typeface="Calibri" panose="020F0502020204030204" pitchFamily="34" charset="0"/>
                <a:cs typeface="Calibri" panose="020F0502020204030204" pitchFamily="34" charset="0"/>
              </a:rPr>
              <a:t>– Listen, reflect, ask “How did you recover and get here?” or “What helped?”</a:t>
            </a:r>
          </a:p>
          <a:p>
            <a:pPr eaLnBrk="1" hangingPunct="1">
              <a:buClr>
                <a:srgbClr val="DC9E1F"/>
              </a:buClr>
              <a:buFont typeface="Wingdings" panose="05000000000000000000" pitchFamily="2" charset="2"/>
              <a:buChar char="Ø"/>
            </a:pPr>
            <a:r>
              <a:rPr lang="en-US" altLang="en-US" sz="3733" dirty="0">
                <a:latin typeface="Calibri" panose="020F0502020204030204" pitchFamily="34" charset="0"/>
                <a:cs typeface="Calibri" panose="020F0502020204030204" pitchFamily="34" charset="0"/>
              </a:rPr>
              <a:t>Keep some structure, but let this flow and reassure your patient that your goal is to be helpful and promote safety, not to hospitalize</a:t>
            </a:r>
          </a:p>
          <a:p>
            <a:pPr eaLnBrk="1" hangingPunct="1">
              <a:buClr>
                <a:srgbClr val="DC9E1F"/>
              </a:buClr>
              <a:buFont typeface="Wingdings" panose="05000000000000000000" pitchFamily="2" charset="2"/>
              <a:buChar char="Ø"/>
            </a:pPr>
            <a:endParaRPr lang="en-US" altLang="en-US" sz="3733" dirty="0">
              <a:latin typeface="Calibri" panose="020F0502020204030204" pitchFamily="34"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marL="514350" indent="-514350">
              <a:lnSpc>
                <a:spcPct val="100000"/>
              </a:lnSpc>
              <a:buFont typeface="Courier New" panose="020B0604020202020204" pitchFamily="34" charset="0"/>
              <a:buChar char="o"/>
            </a:pPr>
            <a:r>
              <a:rPr lang="en-US" sz="3200" dirty="0">
                <a:solidFill>
                  <a:srgbClr val="000000"/>
                </a:solidFill>
              </a:rPr>
              <a:t>“If we could somehow </a:t>
            </a:r>
            <a:r>
              <a:rPr lang="en-US" sz="3200" b="1" dirty="0">
                <a:solidFill>
                  <a:schemeClr val="accent2"/>
                </a:solidFill>
              </a:rPr>
              <a:t>magically change</a:t>
            </a:r>
            <a:r>
              <a:rPr lang="en-US" sz="3200" dirty="0">
                <a:solidFill>
                  <a:srgbClr val="000000"/>
                </a:solidFill>
              </a:rPr>
              <a:t> just one thing in your life that would eliminate your suicidal risk all together, what would </a:t>
            </a:r>
            <a:r>
              <a:rPr lang="en-US" sz="3200" dirty="0"/>
              <a:t>that be?” (Jobes, 2016, p. 63) </a:t>
            </a:r>
            <a:endParaRPr lang="en-US" sz="3200" dirty="0">
              <a:solidFill>
                <a:srgbClr val="000000"/>
              </a:solidFill>
            </a:endParaRPr>
          </a:p>
          <a:p>
            <a:pPr marL="514350" indent="-514350">
              <a:lnSpc>
                <a:spcPct val="100000"/>
              </a:lnSpc>
              <a:buFont typeface="Courier New" panose="020B0604020202020204" pitchFamily="34" charset="0"/>
              <a:buChar char="o"/>
            </a:pPr>
            <a:r>
              <a:rPr lang="en-US" sz="3200" dirty="0"/>
              <a:t>This question </a:t>
            </a:r>
            <a:r>
              <a:rPr lang="en-US" sz="3200" b="1" dirty="0">
                <a:solidFill>
                  <a:schemeClr val="accent2"/>
                </a:solidFill>
              </a:rPr>
              <a:t>points you</a:t>
            </a:r>
            <a:r>
              <a:rPr lang="en-US" sz="3200" dirty="0"/>
              <a:t> and the patient toward a treatment focus</a:t>
            </a:r>
          </a:p>
          <a:p>
            <a:pPr marL="514350" indent="-514350">
              <a:lnSpc>
                <a:spcPct val="100000"/>
              </a:lnSpc>
              <a:buFont typeface="Courier New" panose="020B0604020202020204" pitchFamily="34" charset="0"/>
              <a:buChar char="o"/>
            </a:pPr>
            <a:r>
              <a:rPr lang="en-US" sz="3200" dirty="0"/>
              <a:t>It</a:t>
            </a:r>
            <a:r>
              <a:rPr lang="en-US" sz="3200" dirty="0">
                <a:solidFill>
                  <a:srgbClr val="000000"/>
                </a:solidFill>
              </a:rPr>
              <a:t> also may </a:t>
            </a:r>
            <a:r>
              <a:rPr lang="en-US" sz="3200" b="1" dirty="0">
                <a:solidFill>
                  <a:schemeClr val="accent2"/>
                </a:solidFill>
              </a:rPr>
              <a:t>reveal</a:t>
            </a:r>
            <a:r>
              <a:rPr lang="en-US" sz="3200" dirty="0">
                <a:solidFill>
                  <a:srgbClr val="000000"/>
                </a:solidFill>
              </a:rPr>
              <a:t> irrational expectations</a:t>
            </a:r>
            <a:endParaRPr lang="en-US" sz="3200" dirty="0"/>
          </a:p>
          <a:p>
            <a:pPr marL="457200" indent="-457200">
              <a:lnSpc>
                <a:spcPct val="100000"/>
              </a:lnSpc>
              <a:buFont typeface="Courier New" panose="020B0604020202020204" pitchFamily="34" charset="0"/>
              <a:buChar char="o"/>
            </a:pPr>
            <a:endParaRPr lang="en-US" b="1" u="sng" dirty="0">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accent6"/>
                </a:solidFill>
                <a:latin typeface="Segoe UI"/>
                <a:cs typeface="Segoe UI"/>
              </a:rPr>
              <a:t>Assessment Skill:</a:t>
            </a:r>
            <a:endParaRPr lang="en-US" sz="4400">
              <a:solidFill>
                <a:schemeClr val="accent6"/>
              </a:solidFill>
              <a:latin typeface="Segoe UI"/>
              <a:cs typeface="Segoe UI"/>
            </a:endParaRPr>
          </a:p>
          <a:p>
            <a:r>
              <a:rPr lang="en-US" sz="4400" b="1" dirty="0">
                <a:solidFill>
                  <a:schemeClr val="accent6"/>
                </a:solidFill>
                <a:latin typeface="Segoe UI"/>
                <a:cs typeface="Segoe UI"/>
              </a:rPr>
              <a:t>That One Thing (1/2)</a:t>
            </a:r>
            <a:endParaRPr lang="en-US" dirty="0">
              <a:solidFill>
                <a:schemeClr val="accent6"/>
              </a:solidFill>
            </a:endParaRPr>
          </a:p>
        </p:txBody>
      </p:sp>
      <p:pic>
        <p:nvPicPr>
          <p:cNvPr id="7" name="Picture 6" descr="White arrows going to the red target">
            <a:extLst>
              <a:ext uri="{FF2B5EF4-FFF2-40B4-BE49-F238E27FC236}">
                <a16:creationId xmlns:a16="http://schemas.microsoft.com/office/drawing/2014/main" id="{CAA09DA8-19DD-5219-FE08-59BA26C12346}"/>
              </a:ext>
            </a:extLst>
          </p:cNvPr>
          <p:cNvPicPr>
            <a:picLocks noChangeAspect="1"/>
          </p:cNvPicPr>
          <p:nvPr/>
        </p:nvPicPr>
        <p:blipFill>
          <a:blip r:embed="rId2"/>
          <a:stretch>
            <a:fillRect/>
          </a:stretch>
        </p:blipFill>
        <p:spPr>
          <a:xfrm>
            <a:off x="8369242" y="110262"/>
            <a:ext cx="2452626" cy="1635084"/>
          </a:xfrm>
          <a:prstGeom prst="rect">
            <a:avLst/>
          </a:prstGeom>
        </p:spPr>
      </p:pic>
    </p:spTree>
    <p:extLst>
      <p:ext uri="{BB962C8B-B14F-4D97-AF65-F5344CB8AC3E}">
        <p14:creationId xmlns:p14="http://schemas.microsoft.com/office/powerpoint/2010/main" val="3460405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sz="3200">
                <a:solidFill>
                  <a:srgbClr val="000000"/>
                </a:solidFill>
                <a:latin typeface="Arial Nova"/>
                <a:cs typeface="Calibri"/>
              </a:rPr>
              <a:t>Possible “irrational” responses:</a:t>
            </a:r>
            <a:endParaRPr lang="en-US"/>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“My mother would be alive”</a:t>
            </a:r>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“I wouldn’t have been sexually abused as a child”</a:t>
            </a:r>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“There would be no more hate”</a:t>
            </a:r>
          </a:p>
          <a:p>
            <a:pPr marL="457200" indent="-457200">
              <a:lnSpc>
                <a:spcPct val="100000"/>
              </a:lnSpc>
              <a:buFont typeface="Courier New" panose="020B0604020202020204" pitchFamily="34" charset="0"/>
              <a:buChar char="o"/>
            </a:pPr>
            <a:endParaRPr lang="en-US" sz="3200">
              <a:solidFill>
                <a:srgbClr val="000000"/>
              </a:solidFill>
              <a:latin typeface="Arial Nova"/>
              <a:cs typeface="Calibri"/>
            </a:endParaRPr>
          </a:p>
          <a:p>
            <a:pPr>
              <a:lnSpc>
                <a:spcPct val="100000"/>
              </a:lnSpc>
            </a:pPr>
            <a:r>
              <a:rPr lang="en-US" sz="3200">
                <a:solidFill>
                  <a:schemeClr val="accent2"/>
                </a:solidFill>
                <a:latin typeface="Arial Nova"/>
                <a:cs typeface="Calibri"/>
              </a:rPr>
              <a:t>What are the treatment targets linked to these responses?</a:t>
            </a:r>
            <a:endParaRPr lang="en-US">
              <a:solidFill>
                <a:schemeClr val="accent2"/>
              </a:solidFill>
            </a:endParaRPr>
          </a:p>
          <a:p>
            <a:pPr marL="457200" indent="-457200">
              <a:lnSpc>
                <a:spcPct val="100000"/>
              </a:lnSpc>
              <a:buFont typeface="Courier New" panose="020B0604020202020204" pitchFamily="34" charset="0"/>
              <a:buChar char="o"/>
            </a:pPr>
            <a:endParaRPr lang="en-US" b="1" u="sng">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That One Thing (2/2)</a:t>
            </a:r>
            <a:endParaRPr lang="en-US" sz="4400">
              <a:solidFill>
                <a:schemeClr val="accent6"/>
              </a:solidFill>
            </a:endParaRPr>
          </a:p>
        </p:txBody>
      </p:sp>
      <p:pic>
        <p:nvPicPr>
          <p:cNvPr id="6" name="Picture 5" descr="White arrows going to the red target">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63408" y="82040"/>
            <a:ext cx="2452626" cy="1635084"/>
          </a:xfrm>
          <a:prstGeom prst="rect">
            <a:avLst/>
          </a:prstGeom>
        </p:spPr>
      </p:pic>
    </p:spTree>
    <p:extLst>
      <p:ext uri="{BB962C8B-B14F-4D97-AF65-F5344CB8AC3E}">
        <p14:creationId xmlns:p14="http://schemas.microsoft.com/office/powerpoint/2010/main" val="280147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endParaRPr lang="en-US" sz="3200" dirty="0"/>
          </a:p>
          <a:p>
            <a:pPr marL="457200" indent="-457200">
              <a:lnSpc>
                <a:spcPct val="100000"/>
              </a:lnSpc>
              <a:buFont typeface="Courier New" panose="020B0604020202020204" pitchFamily="34" charset="0"/>
              <a:buChar char="o"/>
            </a:pPr>
            <a:r>
              <a:rPr lang="en-US" sz="3200" dirty="0"/>
              <a:t>This is my favorite</a:t>
            </a:r>
            <a:r>
              <a:rPr lang="en-US" sz="3200" b="1" dirty="0">
                <a:solidFill>
                  <a:schemeClr val="accent2"/>
                </a:solidFill>
              </a:rPr>
              <a:t> 5 minute interview</a:t>
            </a:r>
            <a:r>
              <a:rPr lang="en-US" sz="3200" dirty="0"/>
              <a:t> strategy</a:t>
            </a:r>
          </a:p>
          <a:p>
            <a:pPr marL="457200" indent="-457200">
              <a:lnSpc>
                <a:spcPct val="100000"/>
              </a:lnSpc>
              <a:buFont typeface="Courier New" panose="020B0604020202020204" pitchFamily="34" charset="0"/>
              <a:buChar char="o"/>
            </a:pPr>
            <a:r>
              <a:rPr lang="en-US" sz="3200" dirty="0"/>
              <a:t>Demo: </a:t>
            </a:r>
            <a:r>
              <a:rPr lang="en-US" sz="3200" b="1" dirty="0">
                <a:solidFill>
                  <a:schemeClr val="accent2"/>
                </a:solidFill>
              </a:rPr>
              <a:t>video</a:t>
            </a:r>
          </a:p>
          <a:p>
            <a:pPr marL="457200" indent="-457200">
              <a:lnSpc>
                <a:spcPct val="100000"/>
              </a:lnSpc>
              <a:buFont typeface="Courier New" panose="020B0604020202020204" pitchFamily="34" charset="0"/>
              <a:buChar char="o"/>
            </a:pPr>
            <a:r>
              <a:rPr lang="en-US" sz="3200" dirty="0"/>
              <a:t>May I ask some questions about </a:t>
            </a:r>
            <a:r>
              <a:rPr lang="en-US" sz="3200" b="1" dirty="0">
                <a:solidFill>
                  <a:schemeClr val="accent2"/>
                </a:solidFill>
              </a:rPr>
              <a:t>your mood? </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491067"/>
            <a:ext cx="855697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accent6"/>
                </a:solidFill>
              </a:rPr>
              <a:t>Assessment Skill:</a:t>
            </a:r>
            <a:endParaRPr lang="en-US" sz="3600" dirty="0">
              <a:solidFill>
                <a:schemeClr val="accent6"/>
              </a:solidFill>
            </a:endParaRPr>
          </a:p>
          <a:p>
            <a:r>
              <a:rPr lang="en-US" sz="3600" b="1" dirty="0">
                <a:solidFill>
                  <a:schemeClr val="accent6"/>
                </a:solidFill>
              </a:rPr>
              <a:t>Mood Scaling with a Suicide Floor</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925277" y="4680102"/>
            <a:ext cx="3266723" cy="2177898"/>
          </a:xfrm>
          <a:prstGeom prst="rect">
            <a:avLst/>
          </a:prstGeom>
        </p:spPr>
      </p:pic>
    </p:spTree>
    <p:extLst>
      <p:ext uri="{BB962C8B-B14F-4D97-AF65-F5344CB8AC3E}">
        <p14:creationId xmlns:p14="http://schemas.microsoft.com/office/powerpoint/2010/main" val="2487094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268235" y="2036954"/>
            <a:ext cx="11655529" cy="2989263"/>
          </a:xfrm>
        </p:spPr>
        <p:txBody>
          <a:bodyPr lIns="0" tIns="0" rIns="0" bIns="0" anchor="t"/>
          <a:lstStyle/>
          <a:p>
            <a:pPr marL="457200" indent="-457200">
              <a:lnSpc>
                <a:spcPct val="100000"/>
              </a:lnSpc>
              <a:buFont typeface="+mj-lt"/>
              <a:buAutoNum type="arabicPeriod"/>
            </a:pPr>
            <a:r>
              <a:rPr lang="en-US" sz="2400" dirty="0">
                <a:latin typeface="Arial Nova"/>
              </a:rPr>
              <a:t>Rate your mood, using a zero to 10 scale. </a:t>
            </a:r>
            <a:r>
              <a:rPr lang="en-US" sz="2400" dirty="0">
                <a:solidFill>
                  <a:srgbClr val="000000"/>
                </a:solidFill>
                <a:latin typeface="Arial Nova"/>
              </a:rPr>
              <a:t>Zero is the worst mood possible. Zero means you’re totally depressed and so you’re just going to kill yourself. A 10 is your best possible mood. A 10 would mean you’re as happy as you could be, maybe dancing or singing or doing whatever you do when you’re extremely happy. Using zero to 10, what rating would you give your mood right now? </a:t>
            </a:r>
            <a:endParaRPr lang="en-US" dirty="0"/>
          </a:p>
          <a:p>
            <a:pPr marL="457200" indent="-457200">
              <a:lnSpc>
                <a:spcPct val="100000"/>
              </a:lnSpc>
              <a:buFont typeface="+mj-lt"/>
              <a:buAutoNum type="arabicPeriod"/>
            </a:pPr>
            <a:r>
              <a:rPr lang="en-US" sz="2400" dirty="0">
                <a:latin typeface="Arial Nova"/>
              </a:rPr>
              <a:t>What’s happening now that makes you give your mood that rating? </a:t>
            </a:r>
          </a:p>
          <a:p>
            <a:pPr marL="457200" indent="-457200">
              <a:lnSpc>
                <a:spcPct val="100000"/>
              </a:lnSpc>
              <a:buFont typeface="+mj-lt"/>
              <a:buAutoNum type="arabicPeriod"/>
            </a:pPr>
            <a:r>
              <a:rPr lang="en-US" sz="2400" dirty="0">
                <a:solidFill>
                  <a:srgbClr val="000000"/>
                </a:solidFill>
                <a:latin typeface="Arial Nova"/>
              </a:rPr>
              <a:t>What’s the worst or lowest mood rating you’ve ever had? What was happening to make you feel so down? </a:t>
            </a:r>
          </a:p>
          <a:p>
            <a:pPr marL="457200" indent="-457200">
              <a:lnSpc>
                <a:spcPct val="100000"/>
              </a:lnSpc>
              <a:buFont typeface="+mj-lt"/>
              <a:buAutoNum type="arabicPeriod"/>
            </a:pPr>
            <a:r>
              <a:rPr lang="en-US" sz="2400" dirty="0">
                <a:solidFill>
                  <a:srgbClr val="000000"/>
                </a:solidFill>
                <a:latin typeface="Arial Nova"/>
              </a:rPr>
              <a:t>For you, what would be a normal mood rating on a normal day? </a:t>
            </a:r>
          </a:p>
          <a:p>
            <a:pPr marL="457200" indent="-457200">
              <a:lnSpc>
                <a:spcPct val="100000"/>
              </a:lnSpc>
              <a:buFont typeface="+mj-lt"/>
              <a:buAutoNum type="arabicPeriod"/>
            </a:pPr>
            <a:r>
              <a:rPr lang="en-US" sz="2400" dirty="0">
                <a:solidFill>
                  <a:srgbClr val="000000"/>
                </a:solidFill>
                <a:latin typeface="Arial Nova"/>
              </a:rPr>
              <a:t>What’s the best mood rating you’ve ever had? What was happening that helped you have such a high mood rating? </a:t>
            </a:r>
            <a:endParaRPr lang="en-US" sz="24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56178"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Practice:</a:t>
            </a:r>
            <a:endParaRPr lang="en-US" sz="4400">
              <a:solidFill>
                <a:schemeClr val="accent6"/>
              </a:solidFill>
            </a:endParaRPr>
          </a:p>
          <a:p>
            <a:r>
              <a:rPr lang="en-US" sz="4400" b="1">
                <a:solidFill>
                  <a:schemeClr val="accent6"/>
                </a:solidFill>
              </a:rPr>
              <a:t>Mood Scaling</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826499" y="184580"/>
            <a:ext cx="2229557" cy="1486454"/>
          </a:xfrm>
          <a:prstGeom prst="rect">
            <a:avLst/>
          </a:prstGeom>
        </p:spPr>
      </p:pic>
    </p:spTree>
    <p:extLst>
      <p:ext uri="{BB962C8B-B14F-4D97-AF65-F5344CB8AC3E}">
        <p14:creationId xmlns:p14="http://schemas.microsoft.com/office/powerpoint/2010/main" val="3751732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DF75-4551-4AF6-BFF6-01D9791D1D1B}"/>
              </a:ext>
            </a:extLst>
          </p:cNvPr>
          <p:cNvSpPr>
            <a:spLocks noGrp="1"/>
          </p:cNvSpPr>
          <p:nvPr>
            <p:ph type="title"/>
          </p:nvPr>
        </p:nvSpPr>
        <p:spPr/>
        <p:txBody>
          <a:bodyPr/>
          <a:lstStyle/>
          <a:p>
            <a:r>
              <a:rPr lang="en-US" dirty="0">
                <a:solidFill>
                  <a:schemeClr val="accent6"/>
                </a:solidFill>
              </a:rPr>
              <a:t>Integration – The Minimal</a:t>
            </a:r>
            <a:endParaRPr lang="en-US" dirty="0"/>
          </a:p>
        </p:txBody>
      </p:sp>
      <p:sp>
        <p:nvSpPr>
          <p:cNvPr id="3" name="Text Placeholder 2">
            <a:extLst>
              <a:ext uri="{FF2B5EF4-FFF2-40B4-BE49-F238E27FC236}">
                <a16:creationId xmlns:a16="http://schemas.microsoft.com/office/drawing/2014/main" id="{AC0F8263-9000-466A-95CB-EDA9E2E7EACC}"/>
              </a:ext>
            </a:extLst>
          </p:cNvPr>
          <p:cNvSpPr>
            <a:spLocks noGrp="1"/>
          </p:cNvSpPr>
          <p:nvPr>
            <p:ph type="body" sz="quarter" idx="10"/>
          </p:nvPr>
        </p:nvSpPr>
        <p:spPr>
          <a:xfrm>
            <a:off x="452761" y="2321923"/>
            <a:ext cx="5452739" cy="3825952"/>
          </a:xfrm>
        </p:spPr>
        <p:txBody>
          <a:bodyPr/>
          <a:lstStyle/>
          <a:p>
            <a:pPr marL="285750" marR="0" lvl="0" indent="-285750" algn="l" defTabSz="914400" rtl="0" eaLnBrk="1" fontAlgn="auto" latinLnBrk="0" hangingPunct="1">
              <a:lnSpc>
                <a:spcPct val="100000"/>
              </a:lnSpc>
              <a:spcBef>
                <a:spcPts val="1000"/>
              </a:spcBef>
              <a:spcAft>
                <a:spcPts val="0"/>
              </a:spcAft>
              <a:buClrTx/>
              <a:buSzTx/>
              <a:buFont typeface="Courier New" panose="020B0604020202020204" pitchFamily="34" charset="0"/>
              <a:buChar char="o"/>
              <a:tabLst/>
              <a:defRPr/>
            </a:pPr>
            <a:r>
              <a:rPr kumimoji="0" lang="en-US" sz="2800" b="1" i="0" u="none" strike="noStrike" kern="1200" cap="none" spc="0" normalizeH="0" baseline="0" noProof="0" dirty="0">
                <a:ln>
                  <a:noFill/>
                </a:ln>
                <a:solidFill>
                  <a:prstClr val="black"/>
                </a:solidFill>
                <a:effectLst/>
                <a:uLnTx/>
                <a:uFillTx/>
                <a:latin typeface="Arial Nova"/>
                <a:ea typeface="+mn-ea"/>
                <a:cs typeface="+mn-cs"/>
              </a:rPr>
              <a:t>Frame the Questionnaire Process</a:t>
            </a:r>
          </a:p>
          <a:p>
            <a:pPr marL="742950" lvl="1" indent="-285750">
              <a:lnSpc>
                <a:spcPct val="100000"/>
              </a:lnSpc>
              <a:spcBef>
                <a:spcPts val="1000"/>
              </a:spcBef>
              <a:buFont typeface="Courier New" panose="020B0604020202020204" pitchFamily="34" charset="0"/>
              <a:buChar char="o"/>
              <a:defRPr/>
            </a:pPr>
            <a:r>
              <a:rPr kumimoji="0" lang="en-US" sz="2800" b="0" i="0" u="none" strike="noStrike" kern="1200" cap="none" spc="0" normalizeH="0" baseline="0" noProof="0" dirty="0">
                <a:ln>
                  <a:noFill/>
                </a:ln>
                <a:solidFill>
                  <a:prstClr val="black"/>
                </a:solidFill>
                <a:effectLst/>
                <a:uLnTx/>
                <a:uFillTx/>
                <a:latin typeface="Arial Nova"/>
                <a:ea typeface="+mn-ea"/>
                <a:cs typeface="+mn-cs"/>
              </a:rPr>
              <a:t>I’m going to ask you nine questions from this questionnaire. These are very important questions. I hope you’ll answer them honestly.</a:t>
            </a:r>
          </a:p>
          <a:p>
            <a:pPr lvl="1">
              <a:defRPr/>
            </a:pPr>
            <a:endParaRPr lang="en-US" altLang="en-US" sz="3200" b="1" dirty="0">
              <a:solidFill>
                <a:srgbClr val="0070C0"/>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36E1E7C-08D8-4A70-9BCB-50604A94B433}"/>
              </a:ext>
            </a:extLst>
          </p:cNvPr>
          <p:cNvSpPr>
            <a:spLocks noGrp="1"/>
          </p:cNvSpPr>
          <p:nvPr>
            <p:ph type="body" sz="quarter" idx="11"/>
          </p:nvPr>
        </p:nvSpPr>
        <p:spPr>
          <a:xfrm>
            <a:off x="6248399" y="2286000"/>
            <a:ext cx="5709822" cy="2746375"/>
          </a:xfrm>
        </p:spPr>
        <p:txBody>
          <a:bodyPr/>
          <a:lstStyle/>
          <a:p>
            <a:pPr marL="742950" lvl="1" indent="-285750">
              <a:lnSpc>
                <a:spcPct val="100000"/>
              </a:lnSpc>
              <a:spcBef>
                <a:spcPts val="1000"/>
              </a:spcBef>
              <a:buFont typeface="Courier New" panose="020B0604020202020204" pitchFamily="34" charset="0"/>
              <a:buChar char="o"/>
              <a:defRPr/>
            </a:pPr>
            <a:r>
              <a:rPr lang="en-US" altLang="en-US" sz="2800" dirty="0">
                <a:solidFill>
                  <a:prstClr val="black"/>
                </a:solidFill>
                <a:latin typeface="Arial Nova"/>
              </a:rPr>
              <a:t>I want to know much more about you than what’s on this questionnaire. When we’re finished with the questionnaire, we can talk about other things important to you.</a:t>
            </a:r>
          </a:p>
          <a:p>
            <a:endParaRPr lang="en-US" dirty="0"/>
          </a:p>
        </p:txBody>
      </p:sp>
      <p:sp>
        <p:nvSpPr>
          <p:cNvPr id="5" name="Date Placeholder 4">
            <a:extLst>
              <a:ext uri="{FF2B5EF4-FFF2-40B4-BE49-F238E27FC236}">
                <a16:creationId xmlns:a16="http://schemas.microsoft.com/office/drawing/2014/main" id="{DB51C8BE-6925-4345-AB66-7CDD6F5875E4}"/>
              </a:ext>
            </a:extLst>
          </p:cNvPr>
          <p:cNvSpPr>
            <a:spLocks noGrp="1"/>
          </p:cNvSpPr>
          <p:nvPr>
            <p:ph type="dt" sz="half" idx="12"/>
          </p:nvPr>
        </p:nvSpPr>
        <p:spPr>
          <a:xfrm flipH="1">
            <a:off x="11353800" y="6427432"/>
            <a:ext cx="222682" cy="4778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Nova"/>
              <a:ea typeface="+mn-ea"/>
              <a:cs typeface="+mn-cs"/>
            </a:endParaRPr>
          </a:p>
        </p:txBody>
      </p:sp>
    </p:spTree>
    <p:extLst>
      <p:ext uri="{BB962C8B-B14F-4D97-AF65-F5344CB8AC3E}">
        <p14:creationId xmlns:p14="http://schemas.microsoft.com/office/powerpoint/2010/main" val="2706600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8D60A4-3586-4398-81C4-9EA001082832}"/>
              </a:ext>
            </a:extLst>
          </p:cNvPr>
          <p:cNvSpPr>
            <a:spLocks noGrp="1"/>
          </p:cNvSpPr>
          <p:nvPr>
            <p:ph type="title"/>
          </p:nvPr>
        </p:nvSpPr>
        <p:spPr/>
        <p:txBody>
          <a:bodyPr/>
          <a:lstStyle/>
          <a:p>
            <a:r>
              <a:rPr lang="en-US" dirty="0">
                <a:solidFill>
                  <a:schemeClr val="accent6"/>
                </a:solidFill>
              </a:rPr>
              <a:t>More Integration</a:t>
            </a:r>
          </a:p>
        </p:txBody>
      </p:sp>
      <p:sp>
        <p:nvSpPr>
          <p:cNvPr id="2" name="Content Placeholder 1">
            <a:extLst>
              <a:ext uri="{FF2B5EF4-FFF2-40B4-BE49-F238E27FC236}">
                <a16:creationId xmlns:a16="http://schemas.microsoft.com/office/drawing/2014/main" id="{78F5C9AF-34BD-4BE6-B091-15B296E31794}"/>
              </a:ext>
            </a:extLst>
          </p:cNvPr>
          <p:cNvSpPr>
            <a:spLocks noGrp="1"/>
          </p:cNvSpPr>
          <p:nvPr>
            <p:ph type="body" sz="quarter" idx="10"/>
          </p:nvPr>
        </p:nvSpPr>
        <p:spPr>
          <a:prstGeom prst="rect">
            <a:avLst/>
          </a:prstGeom>
        </p:spPr>
        <p:txBody>
          <a:bodyPr/>
          <a:lstStyle/>
          <a:p>
            <a:pPr marL="0" indent="0">
              <a:spcBef>
                <a:spcPct val="0"/>
              </a:spcBef>
            </a:pPr>
            <a:r>
              <a:rPr lang="en-US" sz="3200" dirty="0">
                <a:latin typeface="+mj-lt"/>
                <a:ea typeface="+mj-ea"/>
                <a:cs typeface="+mj-cs"/>
              </a:rPr>
              <a:t>Sample Columbia Questions</a:t>
            </a:r>
          </a:p>
          <a:p>
            <a:endParaRPr lang="en-US" sz="2400" dirty="0"/>
          </a:p>
          <a:p>
            <a:r>
              <a:rPr lang="en-US" sz="2400" dirty="0"/>
              <a:t>Have you been thinking about </a:t>
            </a:r>
            <a:r>
              <a:rPr lang="en-US" sz="2400" b="1" dirty="0">
                <a:solidFill>
                  <a:schemeClr val="accent2"/>
                </a:solidFill>
              </a:rPr>
              <a:t>how you </a:t>
            </a:r>
            <a:r>
              <a:rPr lang="en-US" sz="2400" dirty="0"/>
              <a:t>might do this?</a:t>
            </a:r>
          </a:p>
          <a:p>
            <a:r>
              <a:rPr lang="en-US" sz="2400" b="1" dirty="0">
                <a:solidFill>
                  <a:srgbClr val="0070C0"/>
                </a:solidFill>
              </a:rPr>
              <a:t>Add</a:t>
            </a:r>
            <a:r>
              <a:rPr lang="en-US" sz="2400" dirty="0"/>
              <a:t>: What thoughts do you have that make you feel like you don’t want to die? (or how to prevent this suicide from happening)</a:t>
            </a:r>
          </a:p>
          <a:p>
            <a:endParaRPr lang="en-US" dirty="0"/>
          </a:p>
        </p:txBody>
      </p:sp>
      <p:sp>
        <p:nvSpPr>
          <p:cNvPr id="8" name="Text Placeholder 7">
            <a:extLst>
              <a:ext uri="{FF2B5EF4-FFF2-40B4-BE49-F238E27FC236}">
                <a16:creationId xmlns:a16="http://schemas.microsoft.com/office/drawing/2014/main" id="{D64FA532-2DE8-4140-A050-11BDC7538CE8}"/>
              </a:ext>
            </a:extLst>
          </p:cNvPr>
          <p:cNvSpPr>
            <a:spLocks noGrp="1"/>
          </p:cNvSpPr>
          <p:nvPr>
            <p:ph type="body" sz="quarter" idx="11"/>
          </p:nvPr>
        </p:nvSpPr>
        <p:spPr>
          <a:xfrm>
            <a:off x="6248400" y="2286000"/>
            <a:ext cx="5647678" cy="4189214"/>
          </a:xfrm>
        </p:spPr>
        <p:txBody>
          <a:bodyPr/>
          <a:lstStyle/>
          <a:p>
            <a:r>
              <a:rPr lang="en-US" sz="2400" dirty="0"/>
              <a:t>Have you had these thoughts and had some </a:t>
            </a:r>
            <a:r>
              <a:rPr lang="en-US" sz="2400" b="1" dirty="0">
                <a:solidFill>
                  <a:schemeClr val="accent2"/>
                </a:solidFill>
              </a:rPr>
              <a:t>intention</a:t>
            </a:r>
            <a:r>
              <a:rPr lang="en-US" sz="2400" dirty="0"/>
              <a:t> of acting on them?</a:t>
            </a:r>
          </a:p>
          <a:p>
            <a:r>
              <a:rPr lang="en-US" sz="2400" b="1" dirty="0">
                <a:solidFill>
                  <a:srgbClr val="0070C0"/>
                </a:solidFill>
              </a:rPr>
              <a:t>Add</a:t>
            </a:r>
            <a:r>
              <a:rPr lang="en-US" sz="2400" dirty="0"/>
              <a:t>: Have you had thoughts and then decided not to act on them? What made you not act?</a:t>
            </a:r>
          </a:p>
          <a:p>
            <a:r>
              <a:rPr lang="en-US" sz="2400" dirty="0"/>
              <a:t>Have you started to work out or worked out the details of how to kill yourself? Did you </a:t>
            </a:r>
            <a:r>
              <a:rPr lang="en-US" sz="2400" b="1" dirty="0">
                <a:solidFill>
                  <a:schemeClr val="accent2"/>
                </a:solidFill>
              </a:rPr>
              <a:t>intend</a:t>
            </a:r>
            <a:r>
              <a:rPr lang="en-US" sz="2400" dirty="0">
                <a:solidFill>
                  <a:schemeClr val="accent2"/>
                </a:solidFill>
              </a:rPr>
              <a:t> </a:t>
            </a:r>
            <a:r>
              <a:rPr lang="en-US" sz="2400" dirty="0"/>
              <a:t>to carry out this </a:t>
            </a:r>
            <a:r>
              <a:rPr lang="en-US" sz="2400" b="1" dirty="0">
                <a:solidFill>
                  <a:schemeClr val="accent2"/>
                </a:solidFill>
              </a:rPr>
              <a:t>plan</a:t>
            </a:r>
            <a:r>
              <a:rPr lang="en-US" sz="2400" dirty="0"/>
              <a:t>?</a:t>
            </a:r>
          </a:p>
          <a:p>
            <a:r>
              <a:rPr lang="en-US" sz="2400" b="1" dirty="0">
                <a:solidFill>
                  <a:srgbClr val="0070C0"/>
                </a:solidFill>
              </a:rPr>
              <a:t>Add</a:t>
            </a:r>
            <a:r>
              <a:rPr lang="en-US" sz="2400" dirty="0"/>
              <a:t>: Just to be balanced, we should work out a detailed and easy to enact plan to save yourself.</a:t>
            </a:r>
          </a:p>
          <a:p>
            <a:endParaRPr lang="en-US" dirty="0"/>
          </a:p>
        </p:txBody>
      </p:sp>
      <p:sp>
        <p:nvSpPr>
          <p:cNvPr id="7" name="Date Placeholder 6">
            <a:extLst>
              <a:ext uri="{FF2B5EF4-FFF2-40B4-BE49-F238E27FC236}">
                <a16:creationId xmlns:a16="http://schemas.microsoft.com/office/drawing/2014/main" id="{4F729F44-2ACB-4A09-9A93-D85D873E7A69}"/>
              </a:ext>
            </a:extLst>
          </p:cNvPr>
          <p:cNvSpPr>
            <a:spLocks noGrp="1"/>
          </p:cNvSpPr>
          <p:nvPr>
            <p:ph type="dt" sz="half" idx="12"/>
          </p:nvPr>
        </p:nvSpPr>
        <p:spPr/>
        <p:txBody>
          <a:bodyPr/>
          <a:lstStyle/>
          <a:p>
            <a:endParaRPr lang="en-US" dirty="0"/>
          </a:p>
        </p:txBody>
      </p:sp>
    </p:spTree>
    <p:extLst>
      <p:ext uri="{BB962C8B-B14F-4D97-AF65-F5344CB8AC3E}">
        <p14:creationId xmlns:p14="http://schemas.microsoft.com/office/powerpoint/2010/main" val="4002583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8D60A4-3586-4398-81C4-9EA001082832}"/>
              </a:ext>
            </a:extLst>
          </p:cNvPr>
          <p:cNvSpPr>
            <a:spLocks noGrp="1"/>
          </p:cNvSpPr>
          <p:nvPr>
            <p:ph type="title"/>
          </p:nvPr>
        </p:nvSpPr>
        <p:spPr/>
        <p:txBody>
          <a:bodyPr/>
          <a:lstStyle/>
          <a:p>
            <a:r>
              <a:rPr lang="en-US" dirty="0">
                <a:solidFill>
                  <a:schemeClr val="accent6"/>
                </a:solidFill>
              </a:rPr>
              <a:t>And More Integration</a:t>
            </a:r>
          </a:p>
        </p:txBody>
      </p:sp>
      <p:sp>
        <p:nvSpPr>
          <p:cNvPr id="2" name="Content Placeholder 1">
            <a:extLst>
              <a:ext uri="{FF2B5EF4-FFF2-40B4-BE49-F238E27FC236}">
                <a16:creationId xmlns:a16="http://schemas.microsoft.com/office/drawing/2014/main" id="{78F5C9AF-34BD-4BE6-B091-15B296E31794}"/>
              </a:ext>
            </a:extLst>
          </p:cNvPr>
          <p:cNvSpPr>
            <a:spLocks noGrp="1"/>
          </p:cNvSpPr>
          <p:nvPr>
            <p:ph type="body" sz="quarter" idx="10"/>
          </p:nvPr>
        </p:nvSpPr>
        <p:spPr>
          <a:xfrm>
            <a:off x="807868" y="2321923"/>
            <a:ext cx="5097632" cy="3825952"/>
          </a:xfrm>
          <a:prstGeom prst="rect">
            <a:avLst/>
          </a:prstGeom>
        </p:spPr>
        <p:txBody>
          <a:bodyPr/>
          <a:lstStyle/>
          <a:p>
            <a:pPr marL="0" indent="0">
              <a:spcBef>
                <a:spcPct val="0"/>
              </a:spcBef>
            </a:pPr>
            <a:r>
              <a:rPr lang="en-US" sz="3200" dirty="0">
                <a:latin typeface="+mj-lt"/>
                <a:ea typeface="+mj-ea"/>
                <a:cs typeface="+mj-cs"/>
              </a:rPr>
              <a:t>Combine Two Approaches</a:t>
            </a:r>
          </a:p>
          <a:p>
            <a:endParaRPr lang="en-US" sz="2400" dirty="0"/>
          </a:p>
          <a:p>
            <a:r>
              <a:rPr lang="en-US" sz="2400" dirty="0"/>
              <a:t>Example: Use the Columbia (but delete the word “actually”</a:t>
            </a:r>
            <a:r>
              <a:rPr lang="en-US" sz="2400" dirty="0">
                <a:sym typeface="Wingdings" panose="05000000000000000000" pitchFamily="2" charset="2"/>
              </a:rPr>
              <a:t>)</a:t>
            </a:r>
            <a:endParaRPr lang="en-US" sz="2400" dirty="0"/>
          </a:p>
          <a:p>
            <a:endParaRPr lang="en-US" dirty="0"/>
          </a:p>
        </p:txBody>
      </p:sp>
      <p:sp>
        <p:nvSpPr>
          <p:cNvPr id="8" name="Text Placeholder 7">
            <a:extLst>
              <a:ext uri="{FF2B5EF4-FFF2-40B4-BE49-F238E27FC236}">
                <a16:creationId xmlns:a16="http://schemas.microsoft.com/office/drawing/2014/main" id="{D64FA532-2DE8-4140-A050-11BDC7538CE8}"/>
              </a:ext>
            </a:extLst>
          </p:cNvPr>
          <p:cNvSpPr>
            <a:spLocks noGrp="1"/>
          </p:cNvSpPr>
          <p:nvPr>
            <p:ph type="body" sz="quarter" idx="11"/>
          </p:nvPr>
        </p:nvSpPr>
        <p:spPr>
          <a:xfrm>
            <a:off x="6248400" y="2286000"/>
            <a:ext cx="5647678" cy="4189214"/>
          </a:xfrm>
        </p:spPr>
        <p:txBody>
          <a:bodyPr/>
          <a:lstStyle/>
          <a:p>
            <a:r>
              <a:rPr lang="en-US" sz="2400" b="1" dirty="0"/>
              <a:t>Add the Mood Scaling with a Suicide Floor </a:t>
            </a:r>
            <a:r>
              <a:rPr lang="en-US" sz="2400" dirty="0"/>
              <a:t>to start generating ideas for treatment</a:t>
            </a:r>
          </a:p>
          <a:p>
            <a:endParaRPr lang="en-US" dirty="0"/>
          </a:p>
        </p:txBody>
      </p:sp>
      <p:sp>
        <p:nvSpPr>
          <p:cNvPr id="7" name="Date Placeholder 6">
            <a:extLst>
              <a:ext uri="{FF2B5EF4-FFF2-40B4-BE49-F238E27FC236}">
                <a16:creationId xmlns:a16="http://schemas.microsoft.com/office/drawing/2014/main" id="{4F729F44-2ACB-4A09-9A93-D85D873E7A69}"/>
              </a:ext>
            </a:extLst>
          </p:cNvPr>
          <p:cNvSpPr>
            <a:spLocks noGrp="1"/>
          </p:cNvSpPr>
          <p:nvPr>
            <p:ph type="dt" sz="half" idx="12"/>
          </p:nvPr>
        </p:nvSpPr>
        <p:spPr/>
        <p:txBody>
          <a:bodyPr/>
          <a:lstStyle/>
          <a:p>
            <a:endParaRPr lang="en-US" dirty="0"/>
          </a:p>
        </p:txBody>
      </p:sp>
    </p:spTree>
    <p:extLst>
      <p:ext uri="{BB962C8B-B14F-4D97-AF65-F5344CB8AC3E}">
        <p14:creationId xmlns:p14="http://schemas.microsoft.com/office/powerpoint/2010/main" val="3443609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a:xfrm>
            <a:off x="1028699" y="999068"/>
            <a:ext cx="10538905" cy="645284"/>
          </a:xfrm>
        </p:spPr>
        <p:txBody>
          <a:bodyPr/>
          <a:lstStyle/>
          <a:p>
            <a:r>
              <a:rPr lang="en-US" dirty="0"/>
              <a:t>For Additional Assessment Info</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1006845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rPr>
              <a:t>The comprehensive suicide assessment interview (RIPSCIP) </a:t>
            </a:r>
            <a:r>
              <a:rPr lang="en-US" sz="2800" dirty="0">
                <a:solidFill>
                  <a:schemeClr val="bg1"/>
                </a:solidFill>
                <a:hlinkClick r:id="rId2"/>
              </a:rPr>
              <a:t>https://johnsommersflanagan.com/2016/02/06/r-i-p-sc-i-p-an-acronym-for-remembering-the-essential-components-of-a-suicide-assessment-interview/ </a:t>
            </a:r>
            <a:endParaRPr lang="en-US" sz="2800" dirty="0">
              <a:solidFill>
                <a:schemeClr val="bg1"/>
              </a:solidFill>
            </a:endParaRPr>
          </a:p>
          <a:p>
            <a:endParaRPr lang="en-US" sz="2800" dirty="0">
              <a:solidFill>
                <a:schemeClr val="bg1"/>
              </a:solidFill>
            </a:endParaRPr>
          </a:p>
          <a:p>
            <a:r>
              <a:rPr lang="en-US" sz="2800" dirty="0">
                <a:solidFill>
                  <a:schemeClr val="bg1"/>
                </a:solidFill>
              </a:rPr>
              <a:t>Need a PHQ-9 or C-SSRS alternative ? The ASQ Toolkit.pdf: </a:t>
            </a:r>
            <a:r>
              <a:rPr lang="en-US" sz="2800" dirty="0">
                <a:solidFill>
                  <a:schemeClr val="bg1"/>
                </a:solidFill>
                <a:hlinkClick r:id="rId3"/>
              </a:rPr>
              <a:t>https://www.nimh.nih.gov/research/research-conducted-at-nimh/asq-toolkit-materials </a:t>
            </a:r>
            <a:endParaRPr lang="en-US" sz="2800" dirty="0">
              <a:solidFill>
                <a:schemeClr val="bg1"/>
              </a:solidFill>
            </a:endParaRPr>
          </a:p>
        </p:txBody>
      </p:sp>
    </p:spTree>
    <p:extLst>
      <p:ext uri="{BB962C8B-B14F-4D97-AF65-F5344CB8AC3E}">
        <p14:creationId xmlns:p14="http://schemas.microsoft.com/office/powerpoint/2010/main" val="1065971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5955126" y="943855"/>
            <a:ext cx="5862660" cy="645284"/>
          </a:xfrm>
        </p:spPr>
        <p:txBody>
          <a:bodyPr anchor="b">
            <a:noAutofit/>
          </a:bodyPr>
          <a:lstStyle/>
          <a:p>
            <a:r>
              <a:rPr lang="en-US" sz="4000" dirty="0"/>
              <a:t>Assessment Practice</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5919019" y="2524208"/>
            <a:ext cx="5934873" cy="2332729"/>
          </a:xfrm>
        </p:spPr>
        <p:txBody>
          <a:bodyPr lIns="91440" tIns="45720" rIns="91440" bIns="45720" anchor="t">
            <a:noAutofit/>
          </a:bodyPr>
          <a:lstStyle/>
          <a:p>
            <a:pPr marL="285750" indent="-285750">
              <a:lnSpc>
                <a:spcPct val="90000"/>
              </a:lnSpc>
              <a:buFont typeface="Courier New" panose="020B0604020202020204" pitchFamily="34" charset="0"/>
              <a:buChar char="o"/>
            </a:pPr>
            <a:r>
              <a:rPr lang="en-US" sz="3200" dirty="0"/>
              <a:t>What felt challenging?</a:t>
            </a:r>
          </a:p>
          <a:p>
            <a:pPr marL="285750" indent="-285750">
              <a:lnSpc>
                <a:spcPct val="90000"/>
              </a:lnSpc>
              <a:buFont typeface="Courier New" panose="020B0604020202020204" pitchFamily="34" charset="0"/>
              <a:buChar char="o"/>
            </a:pPr>
            <a:endParaRPr lang="en-US" sz="3200" dirty="0"/>
          </a:p>
          <a:p>
            <a:pPr marL="285750" indent="-285750">
              <a:lnSpc>
                <a:spcPct val="90000"/>
              </a:lnSpc>
              <a:buFont typeface="Courier New" panose="020B0604020202020204" pitchFamily="34" charset="0"/>
              <a:buChar char="o"/>
            </a:pPr>
            <a:r>
              <a:rPr lang="en-US" sz="3200" dirty="0"/>
              <a:t>Where do you need practice?</a:t>
            </a:r>
          </a:p>
        </p:txBody>
      </p:sp>
      <p:pic>
        <p:nvPicPr>
          <p:cNvPr id="6" name="Picture 5">
            <a:extLst>
              <a:ext uri="{FF2B5EF4-FFF2-40B4-BE49-F238E27FC236}">
                <a16:creationId xmlns:a16="http://schemas.microsoft.com/office/drawing/2014/main" id="{1DB6F43A-B6DF-23BB-DDAC-F060BDFF93B9}"/>
              </a:ext>
            </a:extLst>
          </p:cNvPr>
          <p:cNvPicPr>
            <a:picLocks noChangeAspect="1"/>
          </p:cNvPicPr>
          <p:nvPr/>
        </p:nvPicPr>
        <p:blipFill>
          <a:blip r:embed="rId2">
            <a:extLst>
              <a:ext uri="{28A0092B-C50C-407E-A947-70E740481C1C}">
                <a14:useLocalDpi xmlns:a14="http://schemas.microsoft.com/office/drawing/2010/main" val="0"/>
              </a:ext>
            </a:extLst>
          </a:blip>
          <a:srcRect l="14275" r="14275"/>
          <a:stretch/>
        </p:blipFill>
        <p:spPr>
          <a:xfrm>
            <a:off x="20" y="990599"/>
            <a:ext cx="5532484" cy="5532507"/>
          </a:xfrm>
          <a:prstGeom prst="rect">
            <a:avLst/>
          </a:prstGeom>
          <a:noFill/>
        </p:spPr>
      </p:pic>
    </p:spTree>
    <p:extLst>
      <p:ext uri="{BB962C8B-B14F-4D97-AF65-F5344CB8AC3E}">
        <p14:creationId xmlns:p14="http://schemas.microsoft.com/office/powerpoint/2010/main" val="985496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6257107" y="999068"/>
            <a:ext cx="4876800" cy="645284"/>
          </a:xfrm>
        </p:spPr>
        <p:txBody>
          <a:bodyPr anchor="b">
            <a:normAutofit/>
          </a:bodyPr>
          <a:lstStyle/>
          <a:p>
            <a:r>
              <a:rPr lang="en-US" dirty="0"/>
              <a:t>In Closing</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6257107" y="2286003"/>
            <a:ext cx="5484470" cy="2332729"/>
          </a:xfrm>
        </p:spPr>
        <p:txBody>
          <a:bodyPr lIns="91440" tIns="45720" rIns="91440" bIns="45720" anchor="t">
            <a:noAutofit/>
          </a:bodyPr>
          <a:lstStyle/>
          <a:p>
            <a:pPr marL="285750" indent="-285750">
              <a:lnSpc>
                <a:spcPct val="90000"/>
              </a:lnSpc>
              <a:buFont typeface="Courier New" panose="020B0604020202020204" pitchFamily="34" charset="0"/>
              <a:buChar char="o"/>
            </a:pPr>
            <a:r>
              <a:rPr lang="en-US" sz="2800" dirty="0"/>
              <a:t>What do you want to remember?</a:t>
            </a:r>
          </a:p>
          <a:p>
            <a:pPr marL="285750" indent="-285750">
              <a:lnSpc>
                <a:spcPct val="90000"/>
              </a:lnSpc>
              <a:buFont typeface="Courier New" panose="020B0604020202020204" pitchFamily="34" charset="0"/>
              <a:buChar char="o"/>
            </a:pPr>
            <a:endParaRPr lang="en-US" sz="2800" dirty="0"/>
          </a:p>
          <a:p>
            <a:pPr marL="285750" indent="-285750">
              <a:lnSpc>
                <a:spcPct val="90000"/>
              </a:lnSpc>
              <a:buFont typeface="Courier New" panose="020B0604020202020204" pitchFamily="34" charset="0"/>
              <a:buChar char="o"/>
            </a:pPr>
            <a:r>
              <a:rPr lang="en-US" sz="2800" dirty="0"/>
              <a:t>What can implement soon?</a:t>
            </a:r>
          </a:p>
          <a:p>
            <a:pPr marL="285750" indent="-285750">
              <a:lnSpc>
                <a:spcPct val="90000"/>
              </a:lnSpc>
              <a:buFont typeface="Courier New" panose="020B0604020202020204" pitchFamily="34" charset="0"/>
              <a:buChar char="o"/>
            </a:pPr>
            <a:endParaRPr lang="en-US" sz="2800" dirty="0"/>
          </a:p>
          <a:p>
            <a:pPr marL="285750" indent="-285750">
              <a:lnSpc>
                <a:spcPct val="90000"/>
              </a:lnSpc>
              <a:buFont typeface="Courier New" panose="020B0604020202020204" pitchFamily="34" charset="0"/>
              <a:buChar char="o"/>
            </a:pPr>
            <a:r>
              <a:rPr lang="en-US" sz="2800" b="1" dirty="0">
                <a:solidFill>
                  <a:schemeClr val="accent2"/>
                </a:solidFill>
              </a:rPr>
              <a:t>Thanks for being you . . .</a:t>
            </a:r>
          </a:p>
          <a:p>
            <a:pPr marL="285750" indent="-285750">
              <a:lnSpc>
                <a:spcPct val="90000"/>
              </a:lnSpc>
              <a:buFont typeface="Courier New" panose="020B0604020202020204" pitchFamily="34" charset="0"/>
              <a:buChar char="o"/>
            </a:pPr>
            <a:endParaRPr lang="en-US" sz="2800" dirty="0"/>
          </a:p>
          <a:p>
            <a:pPr marL="285750" indent="-285750">
              <a:lnSpc>
                <a:spcPct val="90000"/>
              </a:lnSpc>
              <a:buFont typeface="Courier New" panose="020B0604020202020204" pitchFamily="34" charset="0"/>
              <a:buChar char="o"/>
            </a:pPr>
            <a:r>
              <a:rPr lang="en-US" sz="2800" dirty="0"/>
              <a:t>Monitor and take care of yourself and your colleagues</a:t>
            </a:r>
          </a:p>
        </p:txBody>
      </p:sp>
      <p:pic>
        <p:nvPicPr>
          <p:cNvPr id="6" name="Picture 5" descr="Person with idea concept">
            <a:extLst>
              <a:ext uri="{FF2B5EF4-FFF2-40B4-BE49-F238E27FC236}">
                <a16:creationId xmlns:a16="http://schemas.microsoft.com/office/drawing/2014/main" id="{1DB6F43A-B6DF-23BB-DDAC-F060BDFF93B9}"/>
              </a:ext>
            </a:extLst>
          </p:cNvPr>
          <p:cNvPicPr>
            <a:picLocks noChangeAspect="1"/>
          </p:cNvPicPr>
          <p:nvPr/>
        </p:nvPicPr>
        <p:blipFill rotWithShape="1">
          <a:blip r:embed="rId2"/>
          <a:srcRect l="22844" r="10407" b="1"/>
          <a:stretch/>
        </p:blipFill>
        <p:spPr>
          <a:xfrm>
            <a:off x="20" y="990600"/>
            <a:ext cx="4837156" cy="4837176"/>
          </a:xfrm>
          <a:prstGeom prst="rect">
            <a:avLst/>
          </a:prstGeom>
          <a:noFill/>
        </p:spPr>
      </p:pic>
    </p:spTree>
    <p:extLst>
      <p:ext uri="{BB962C8B-B14F-4D97-AF65-F5344CB8AC3E}">
        <p14:creationId xmlns:p14="http://schemas.microsoft.com/office/powerpoint/2010/main" val="3870015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90D7A1-2E57-6670-EE52-A25B69F4BBBE}"/>
              </a:ext>
            </a:extLst>
          </p:cNvPr>
          <p:cNvSpPr>
            <a:spLocks noGrp="1"/>
          </p:cNvSpPr>
          <p:nvPr>
            <p:ph type="title"/>
          </p:nvPr>
        </p:nvSpPr>
        <p:spPr/>
        <p:txBody>
          <a:bodyPr/>
          <a:lstStyle/>
          <a:p>
            <a:r>
              <a:rPr lang="en-US"/>
              <a:t>Books</a:t>
            </a:r>
          </a:p>
        </p:txBody>
      </p:sp>
      <p:pic>
        <p:nvPicPr>
          <p:cNvPr id="8" name="Picture 7" descr="A book cover with text and images&#10;&#10;Description automatically generated">
            <a:extLst>
              <a:ext uri="{FF2B5EF4-FFF2-40B4-BE49-F238E27FC236}">
                <a16:creationId xmlns:a16="http://schemas.microsoft.com/office/drawing/2014/main" id="{3101D47B-5776-57E0-1C59-79779B3A534A}"/>
              </a:ext>
            </a:extLst>
          </p:cNvPr>
          <p:cNvPicPr>
            <a:picLocks noChangeAspect="1"/>
          </p:cNvPicPr>
          <p:nvPr/>
        </p:nvPicPr>
        <p:blipFill>
          <a:blip r:embed="rId2"/>
          <a:stretch>
            <a:fillRect/>
          </a:stretch>
        </p:blipFill>
        <p:spPr>
          <a:xfrm>
            <a:off x="963789" y="2142038"/>
            <a:ext cx="6341532" cy="4443644"/>
          </a:xfrm>
          <a:prstGeom prst="rect">
            <a:avLst/>
          </a:prstGeom>
        </p:spPr>
      </p:pic>
      <p:pic>
        <p:nvPicPr>
          <p:cNvPr id="9" name="Picture 8">
            <a:extLst>
              <a:ext uri="{FF2B5EF4-FFF2-40B4-BE49-F238E27FC236}">
                <a16:creationId xmlns:a16="http://schemas.microsoft.com/office/drawing/2014/main" id="{F676E042-9E6F-A368-8264-9636B2F8E070}"/>
              </a:ext>
            </a:extLst>
          </p:cNvPr>
          <p:cNvPicPr>
            <a:picLocks noChangeAspect="1"/>
          </p:cNvPicPr>
          <p:nvPr/>
        </p:nvPicPr>
        <p:blipFill>
          <a:blip r:embed="rId3"/>
          <a:stretch>
            <a:fillRect/>
          </a:stretch>
        </p:blipFill>
        <p:spPr>
          <a:xfrm>
            <a:off x="7603066" y="2119287"/>
            <a:ext cx="3448756" cy="4559703"/>
          </a:xfrm>
          <a:prstGeom prst="rect">
            <a:avLst/>
          </a:prstGeom>
        </p:spPr>
      </p:pic>
    </p:spTree>
    <p:extLst>
      <p:ext uri="{BB962C8B-B14F-4D97-AF65-F5344CB8AC3E}">
        <p14:creationId xmlns:p14="http://schemas.microsoft.com/office/powerpoint/2010/main" val="81902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p:txBody>
          <a:bodyPr/>
          <a:lstStyle/>
          <a:p>
            <a:r>
              <a:rPr lang="en-US"/>
              <a:t>Free Resources</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912142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solidFill>
                  <a:schemeClr val="accent6"/>
                </a:solidFill>
                <a:cs typeface="Arial"/>
                <a:hlinkClick r:id="rId2"/>
              </a:rPr>
              <a:t>https://montanahappinessproject.com/</a:t>
            </a:r>
            <a:endParaRPr lang="en-US" sz="4000" dirty="0">
              <a:solidFill>
                <a:schemeClr val="accent6"/>
              </a:solidFill>
            </a:endParaRPr>
          </a:p>
          <a:p>
            <a:endParaRPr lang="en-US" sz="4000" dirty="0">
              <a:solidFill>
                <a:schemeClr val="accent6"/>
              </a:solidFill>
              <a:cs typeface="Arial"/>
            </a:endParaRPr>
          </a:p>
          <a:p>
            <a:r>
              <a:rPr lang="en-US" sz="4000" dirty="0">
                <a:solidFill>
                  <a:schemeClr val="accent6"/>
                </a:solidFill>
                <a:cs typeface="Arial"/>
                <a:hlinkClick r:id="rId3"/>
              </a:rPr>
              <a:t>https://johnsommersflanagan.com/  </a:t>
            </a:r>
            <a:endParaRPr lang="en-US" sz="4000" dirty="0">
              <a:solidFill>
                <a:schemeClr val="accent6"/>
              </a:solidFill>
            </a:endParaRPr>
          </a:p>
        </p:txBody>
      </p:sp>
    </p:spTree>
    <p:extLst>
      <p:ext uri="{BB962C8B-B14F-4D97-AF65-F5344CB8AC3E}">
        <p14:creationId xmlns:p14="http://schemas.microsoft.com/office/powerpoint/2010/main" val="2120608279"/>
      </p:ext>
    </p:extLst>
  </p:cSld>
  <p:clrMapOvr>
    <a:masterClrMapping/>
  </p:clrMapOvr>
</p:sld>
</file>

<file path=ppt/theme/theme1.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4273A0-A4DF-47AA-BF1F-8758123399CE}">
  <ds:schemaRefs>
    <ds:schemaRef ds:uri="71af3243-3dd4-4a8d-8c0d-dd76da1f02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D975AF8-B1C6-436B-A274-2C3ADC7798E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82F651C-E5DA-470F-A6A6-D70E9A5EBF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1813</TotalTime>
  <Words>2278</Words>
  <Application>Microsoft Office PowerPoint</Application>
  <PresentationFormat>Widescreen</PresentationFormat>
  <Paragraphs>240</Paragraphs>
  <Slides>43</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Arial Nova</vt:lpstr>
      <vt:lpstr>Calibri</vt:lpstr>
      <vt:lpstr>Courier New</vt:lpstr>
      <vt:lpstr>Segoe UI</vt:lpstr>
      <vt:lpstr>Verdana</vt:lpstr>
      <vt:lpstr>Wingdings</vt:lpstr>
      <vt:lpstr>Wingdings 3</vt:lpstr>
      <vt:lpstr>Theme1</vt:lpstr>
      <vt:lpstr>Blending Traditional and Strengths-Based Approaches to Suicide Assessment        Presented on behalf of PacificSource – July 24, 2024  </vt:lpstr>
      <vt:lpstr>Preparation</vt:lpstr>
      <vt:lpstr>PowerPoint Presentation</vt:lpstr>
      <vt:lpstr>Learning Process</vt:lpstr>
      <vt:lpstr>Learning Objectives</vt:lpstr>
      <vt:lpstr>Inside the Box The Traditional Medical Model</vt:lpstr>
      <vt:lpstr>Basic Principles – Positivistic Philosophy</vt:lpstr>
      <vt:lpstr>Common Standardized Questionnaires</vt:lpstr>
      <vt:lpstr>Questionnaire Advantages </vt:lpstr>
      <vt:lpstr>Example: The PHQ-9</vt:lpstr>
      <vt:lpstr>The Columbia (C-SSRS)</vt:lpstr>
      <vt:lpstr>The Columbia – Next Three Questions</vt:lpstr>
      <vt:lpstr>The Columbia – Always Ask</vt:lpstr>
      <vt:lpstr>The Columbia – Limits and Problems</vt:lpstr>
      <vt:lpstr>Outside the Box Strengths and Suicide</vt:lpstr>
      <vt:lpstr>Strengths-Based</vt:lpstr>
      <vt:lpstr>Strengths-Based Principles – I </vt:lpstr>
      <vt:lpstr>Strengths-Based Principles – 2 </vt:lpstr>
      <vt:lpstr>Suicide Rates and Prediction - 2022</vt:lpstr>
      <vt:lpstr>Strengths-Based Principles – 3</vt:lpstr>
      <vt:lpstr>Strengths-Based Principles – 4</vt:lpstr>
      <vt:lpstr>Strengths-Based Principles – 5</vt:lpstr>
      <vt:lpstr>Strengths-Based Principles – 6</vt:lpstr>
      <vt:lpstr>Strengths-Based Principles – 7</vt:lpstr>
      <vt:lpstr>Medical Model vs. Strengths-Based [Let’s embrace both]</vt:lpstr>
      <vt:lpstr>PowerPoint Presentation</vt:lpstr>
      <vt:lpstr>#1</vt:lpstr>
      <vt:lpstr>#1</vt:lpstr>
      <vt:lpstr>#2</vt:lpstr>
      <vt:lpstr>Exploring Ideation and Treatment </vt:lpstr>
      <vt:lpstr>Where Does Evaluating Ideation Lead?</vt:lpstr>
      <vt:lpstr>#3</vt:lpstr>
      <vt:lpstr>#3</vt:lpstr>
      <vt:lpstr>#4</vt:lpstr>
      <vt:lpstr>#4</vt:lpstr>
      <vt:lpstr>Integration – The Minimal</vt:lpstr>
      <vt:lpstr>More Integration</vt:lpstr>
      <vt:lpstr>And More Integration</vt:lpstr>
      <vt:lpstr>For Additional Assessment Info</vt:lpstr>
      <vt:lpstr>Assessment Practice</vt:lpstr>
      <vt:lpstr>In Closing</vt:lpstr>
      <vt:lpstr>Books</vt:lpstr>
      <vt:lpstr>Free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Strengths-Based Approach to Suicide Assessment and Treatment with Culturally Oppressed Groups  Presented on behalf of WVU – December 8, 2023</dc:title>
  <dc:creator>Jeanice Robins</dc:creator>
  <cp:lastModifiedBy>Sommers-Flanagan, John</cp:lastModifiedBy>
  <cp:revision>150</cp:revision>
  <dcterms:created xsi:type="dcterms:W3CDTF">2023-12-07T16:54:21Z</dcterms:created>
  <dcterms:modified xsi:type="dcterms:W3CDTF">2024-07-23T16:58:00Z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