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1"/>
    <p:sldMasterId id="2147483809" r:id="rId2"/>
    <p:sldMasterId id="2147483841" r:id="rId3"/>
    <p:sldMasterId id="2147483860" r:id="rId4"/>
    <p:sldMasterId id="2147483876" r:id="rId5"/>
    <p:sldMasterId id="2147483895" r:id="rId6"/>
  </p:sldMasterIdLst>
  <p:notesMasterIdLst>
    <p:notesMasterId r:id="rId29"/>
  </p:notesMasterIdLst>
  <p:sldIdLst>
    <p:sldId id="467" r:id="rId7"/>
    <p:sldId id="503" r:id="rId8"/>
    <p:sldId id="448" r:id="rId9"/>
    <p:sldId id="506" r:id="rId10"/>
    <p:sldId id="511" r:id="rId11"/>
    <p:sldId id="441" r:id="rId12"/>
    <p:sldId id="674" r:id="rId13"/>
    <p:sldId id="368" r:id="rId14"/>
    <p:sldId id="369" r:id="rId15"/>
    <p:sldId id="481" r:id="rId16"/>
    <p:sldId id="482" r:id="rId17"/>
    <p:sldId id="515" r:id="rId18"/>
    <p:sldId id="675" r:id="rId19"/>
    <p:sldId id="512" r:id="rId20"/>
    <p:sldId id="382" r:id="rId21"/>
    <p:sldId id="513" r:id="rId22"/>
    <p:sldId id="676" r:id="rId23"/>
    <p:sldId id="672" r:id="rId24"/>
    <p:sldId id="673" r:id="rId25"/>
    <p:sldId id="508" r:id="rId26"/>
    <p:sldId id="270" r:id="rId27"/>
    <p:sldId id="49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FF3300"/>
    <a:srgbClr val="FF9900"/>
    <a:srgbClr val="3333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67" autoAdjust="0"/>
    <p:restoredTop sz="77770" autoAdjust="0"/>
  </p:normalViewPr>
  <p:slideViewPr>
    <p:cSldViewPr snapToGrid="0">
      <p:cViewPr varScale="1">
        <p:scale>
          <a:sx n="59" d="100"/>
          <a:sy n="59" d="100"/>
        </p:scale>
        <p:origin x="832" y="6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7/19/2024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Leah starts; JSF follows</a:t>
            </a:r>
          </a:p>
        </p:txBody>
      </p:sp>
      <p:sp>
        <p:nvSpPr>
          <p:cNvPr id="4" name="Slide Number Placeholder 3"/>
          <p:cNvSpPr>
            <a:spLocks noGrp="1"/>
          </p:cNvSpPr>
          <p:nvPr>
            <p:ph type="sldNum" sz="quarter" idx="5"/>
          </p:nvPr>
        </p:nvSpPr>
        <p:spPr/>
        <p:txBody>
          <a:bodyPr/>
          <a:lstStyle/>
          <a:p>
            <a:fld id="{3F9B79B4-4715-452B-BB03-F44567C8159E}" type="slidenum">
              <a:rPr lang="en-US" smtClean="0"/>
              <a:t>1</a:t>
            </a:fld>
            <a:endParaRPr lang="en-US"/>
          </a:p>
        </p:txBody>
      </p:sp>
    </p:spTree>
    <p:extLst>
      <p:ext uri="{BB962C8B-B14F-4D97-AF65-F5344CB8AC3E}">
        <p14:creationId xmlns:p14="http://schemas.microsoft.com/office/powerpoint/2010/main" val="1968630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3319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Leah</a:t>
            </a:r>
          </a:p>
          <a:p>
            <a:r>
              <a:rPr lang="en-US" dirty="0">
                <a:cs typeface="Calibri"/>
              </a:rPr>
              <a:t>(“driver” not “risk factor”)</a:t>
            </a:r>
          </a:p>
          <a:p>
            <a:r>
              <a:rPr lang="en-US" dirty="0">
                <a:cs typeface="Calibri"/>
              </a:rPr>
              <a:t>3. Be alongside, don’t push a strengths-based agenda</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530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86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Leah- Joiner &amp; apply cognitive </a:t>
            </a:r>
            <a:r>
              <a:rPr lang="en-US" dirty="0" err="1">
                <a:cs typeface="Calibri"/>
              </a:rPr>
              <a:t>defusion</a:t>
            </a:r>
            <a:r>
              <a:rPr lang="en-US" dirty="0">
                <a:cs typeface="Calibri"/>
              </a:rPr>
              <a:t> to hopelessness through the cognitive dimension (Klonsky, May, Beck)</a:t>
            </a:r>
          </a:p>
          <a:p>
            <a:endParaRPr lang="en-US" dirty="0">
              <a:cs typeface="Calibri"/>
            </a:endParaRPr>
          </a:p>
          <a:p>
            <a:r>
              <a:rPr lang="en-US" dirty="0">
                <a:cs typeface="Calibri"/>
              </a:rPr>
              <a:t>Leah to add in experiential avoidance of SI and hopelessness. ACT is not a suicide theory but we’re going to use it as a theory to talk about how counselor’s can use it to help with some of their own issues/avoidance around suicide as well as some practical</a:t>
            </a:r>
          </a:p>
          <a:p>
            <a:endParaRPr lang="en-US" dirty="0">
              <a:cs typeface="Calibri"/>
            </a:endParaRPr>
          </a:p>
          <a:p>
            <a:r>
              <a:rPr lang="en-US" dirty="0"/>
              <a:t>ACT is a recovery-oriented, psychosocial, evidence-based approach for treatment of individuals experiencing unwanted thoughts and feelings. • The heart of Acceptance and Commitment Therapy is captured in its acronym, “ACT”- to accept what is out of your control, connect with your values, and take actions that are consistent with what you want your life to stand for. • ACT teaches psychological skills to step out of the struggle with painful thoughts, emotions, and sensations, but unlike other therapies, ACT is not about correcting or getting rid of unwanted thoughts, emotions, and sensations. ACT directly targets functional recovery by assisting patients in identifying and engaging in </a:t>
            </a:r>
            <a:r>
              <a:rPr lang="en-US" dirty="0" err="1"/>
              <a:t>valueconsistent</a:t>
            </a:r>
            <a:r>
              <a:rPr lang="en-US" dirty="0"/>
              <a:t> behaviors despite the potential for distress.</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32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a:t>
            </a:r>
          </a:p>
        </p:txBody>
      </p:sp>
      <p:sp>
        <p:nvSpPr>
          <p:cNvPr id="4" name="Slide Number Placeholder 3"/>
          <p:cNvSpPr>
            <a:spLocks noGrp="1"/>
          </p:cNvSpPr>
          <p:nvPr>
            <p:ph type="sldNum" sz="quarter" idx="5"/>
          </p:nvPr>
        </p:nvSpPr>
        <p:spPr/>
        <p:txBody>
          <a:bodyPr/>
          <a:lstStyle/>
          <a:p>
            <a:fld id="{3F9B79B4-4715-452B-BB03-F44567C8159E}" type="slidenum">
              <a:rPr lang="en-US" smtClean="0"/>
              <a:t>6</a:t>
            </a:fld>
            <a:endParaRPr lang="en-US"/>
          </a:p>
        </p:txBody>
      </p:sp>
    </p:spTree>
    <p:extLst>
      <p:ext uri="{BB962C8B-B14F-4D97-AF65-F5344CB8AC3E}">
        <p14:creationId xmlns:p14="http://schemas.microsoft.com/office/powerpoint/2010/main" val="859399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function of suicide is to control unwanted emotions, thoughts, and/or physical sensations (i.e., internal experience).</a:t>
            </a:r>
          </a:p>
          <a:p>
            <a:r>
              <a:rPr lang="en-US" dirty="0"/>
              <a:t> • Suicidal ideation and behaviors can result in both the cessation of unwanted experiences (e.g., agitation) and/or the start of wanted experiences (e.g., sense of control) </a:t>
            </a:r>
          </a:p>
          <a:p>
            <a:r>
              <a:rPr lang="en-US" dirty="0"/>
              <a:t>• Suicide can be negatively and/or positively reinforcing and is often maintained through multiple pathways. Suicide results from persistent and escalating attempts to succeed at an unworkable agenda of internal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destigmatize suicidal ideation and urges by highlighting them as an extreme part of the control agenda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Normalize attempts to control unwanted experiences while also helping the Veteran discover the limited efficacy and high cost of attempts to control unwanted internal experiences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promote mindfulness of experiences driving suicidal behaviors and increase capacity to respond flexibly in their presence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directly target functional recovery by assisting patients in identifying and engaging in value-consistent behaviors despite associated aversive thoughts, emotions, or sensations</a:t>
            </a:r>
          </a:p>
          <a:p>
            <a:endParaRPr lang="en-US" dirty="0"/>
          </a:p>
        </p:txBody>
      </p:sp>
      <p:sp>
        <p:nvSpPr>
          <p:cNvPr id="4" name="Slide Number Placeholder 3"/>
          <p:cNvSpPr>
            <a:spLocks noGrp="1"/>
          </p:cNvSpPr>
          <p:nvPr>
            <p:ph type="sldNum" sz="quarter" idx="5"/>
          </p:nvPr>
        </p:nvSpPr>
        <p:spPr/>
        <p:txBody>
          <a:bodyPr/>
          <a:lstStyle/>
          <a:p>
            <a:fld id="{3F9B79B4-4715-452B-BB03-F44567C8159E}" type="slidenum">
              <a:rPr lang="en-US" smtClean="0"/>
              <a:t>7</a:t>
            </a:fld>
            <a:endParaRPr lang="en-US"/>
          </a:p>
        </p:txBody>
      </p:sp>
    </p:spTree>
    <p:extLst>
      <p:ext uri="{BB962C8B-B14F-4D97-AF65-F5344CB8AC3E}">
        <p14:creationId xmlns:p14="http://schemas.microsoft.com/office/powerpoint/2010/main" val="3466795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a:t>
            </a:r>
          </a:p>
        </p:txBody>
      </p:sp>
      <p:sp>
        <p:nvSpPr>
          <p:cNvPr id="4" name="Slide Number Placeholder 3"/>
          <p:cNvSpPr>
            <a:spLocks noGrp="1"/>
          </p:cNvSpPr>
          <p:nvPr>
            <p:ph type="sldNum" sz="quarter" idx="5"/>
          </p:nvPr>
        </p:nvSpPr>
        <p:spPr/>
        <p:txBody>
          <a:bodyPr/>
          <a:lstStyle/>
          <a:p>
            <a:fld id="{3F9B79B4-4715-452B-BB03-F44567C8159E}" type="slidenum">
              <a:rPr lang="en-US" smtClean="0"/>
              <a:t>8</a:t>
            </a:fld>
            <a:endParaRPr lang="en-US"/>
          </a:p>
        </p:txBody>
      </p:sp>
    </p:spTree>
    <p:extLst>
      <p:ext uri="{BB962C8B-B14F-4D97-AF65-F5344CB8AC3E}">
        <p14:creationId xmlns:p14="http://schemas.microsoft.com/office/powerpoint/2010/main" val="3020075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a:t>
            </a:r>
          </a:p>
        </p:txBody>
      </p:sp>
      <p:sp>
        <p:nvSpPr>
          <p:cNvPr id="4" name="Slide Number Placeholder 3"/>
          <p:cNvSpPr>
            <a:spLocks noGrp="1"/>
          </p:cNvSpPr>
          <p:nvPr>
            <p:ph type="sldNum" sz="quarter" idx="5"/>
          </p:nvPr>
        </p:nvSpPr>
        <p:spPr/>
        <p:txBody>
          <a:bodyPr/>
          <a:lstStyle/>
          <a:p>
            <a:fld id="{3F9B79B4-4715-452B-BB03-F44567C8159E}" type="slidenum">
              <a:rPr lang="en-US" smtClean="0"/>
              <a:t>9</a:t>
            </a:fld>
            <a:endParaRPr lang="en-US"/>
          </a:p>
        </p:txBody>
      </p:sp>
    </p:spTree>
    <p:extLst>
      <p:ext uri="{BB962C8B-B14F-4D97-AF65-F5344CB8AC3E}">
        <p14:creationId xmlns:p14="http://schemas.microsoft.com/office/powerpoint/2010/main" val="3141086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2972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a:t>
            </a:r>
          </a:p>
        </p:txBody>
      </p:sp>
      <p:sp>
        <p:nvSpPr>
          <p:cNvPr id="4" name="Slide Number Placeholder 3"/>
          <p:cNvSpPr>
            <a:spLocks noGrp="1"/>
          </p:cNvSpPr>
          <p:nvPr>
            <p:ph type="sldNum" sz="quarter" idx="5"/>
          </p:nvPr>
        </p:nvSpPr>
        <p:spPr/>
        <p:txBody>
          <a:bodyPr/>
          <a:lstStyle/>
          <a:p>
            <a:fld id="{3F9B79B4-4715-452B-BB03-F44567C8159E}" type="slidenum">
              <a:rPr lang="en-US" smtClean="0"/>
              <a:t>11</a:t>
            </a:fld>
            <a:endParaRPr lang="en-US"/>
          </a:p>
        </p:txBody>
      </p:sp>
    </p:spTree>
    <p:extLst>
      <p:ext uri="{BB962C8B-B14F-4D97-AF65-F5344CB8AC3E}">
        <p14:creationId xmlns:p14="http://schemas.microsoft.com/office/powerpoint/2010/main" val="3956714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a:t>
            </a:r>
          </a:p>
        </p:txBody>
      </p:sp>
      <p:sp>
        <p:nvSpPr>
          <p:cNvPr id="4" name="Slide Number Placeholder 3"/>
          <p:cNvSpPr>
            <a:spLocks noGrp="1"/>
          </p:cNvSpPr>
          <p:nvPr>
            <p:ph type="sldNum" sz="quarter" idx="5"/>
          </p:nvPr>
        </p:nvSpPr>
        <p:spPr/>
        <p:txBody>
          <a:bodyPr/>
          <a:lstStyle/>
          <a:p>
            <a:fld id="{3F9B79B4-4715-452B-BB03-F44567C8159E}" type="slidenum">
              <a:rPr lang="en-US" smtClean="0"/>
              <a:t>12</a:t>
            </a:fld>
            <a:endParaRPr lang="en-US"/>
          </a:p>
        </p:txBody>
      </p:sp>
    </p:spTree>
    <p:extLst>
      <p:ext uri="{BB962C8B-B14F-4D97-AF65-F5344CB8AC3E}">
        <p14:creationId xmlns:p14="http://schemas.microsoft.com/office/powerpoint/2010/main" val="1876654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Leah going meta</a:t>
            </a:r>
          </a:p>
          <a:p>
            <a:endParaRPr lang="en-US" dirty="0">
              <a:cs typeface="Calibri"/>
            </a:endParaRPr>
          </a:p>
          <a:p>
            <a:r>
              <a:rPr lang="en-US" dirty="0">
                <a:cs typeface="Calibri"/>
              </a:rPr>
              <a:t>Process of hearing what clients think of this is more important than the outcome here – exposes their spoiling/negative cognitions. If the clinician can accept that they can help the client move past it. </a:t>
            </a:r>
          </a:p>
          <a:p>
            <a:endParaRPr lang="en-US" dirty="0">
              <a:cs typeface="Calibri"/>
            </a:endParaRPr>
          </a:p>
          <a:p>
            <a:r>
              <a:rPr lang="en-US" dirty="0">
                <a:cs typeface="Calibri"/>
              </a:rPr>
              <a:t>Leah to talk about parallel process: Counselor using mindfulness/ACT. Parallel process – attend to the negative cognitions AND YET it might be useful for you to experiment this as being in line with values of well-being/living </a:t>
            </a:r>
          </a:p>
          <a:p>
            <a:endParaRPr lang="en-US" dirty="0"/>
          </a:p>
        </p:txBody>
      </p:sp>
      <p:sp>
        <p:nvSpPr>
          <p:cNvPr id="4" name="Slide Number Placeholder 3"/>
          <p:cNvSpPr>
            <a:spLocks noGrp="1"/>
          </p:cNvSpPr>
          <p:nvPr>
            <p:ph type="sldNum" sz="quarter" idx="5"/>
          </p:nvPr>
        </p:nvSpPr>
        <p:spPr/>
        <p:txBody>
          <a:bodyPr/>
          <a:lstStyle/>
          <a:p>
            <a:fld id="{3F9B79B4-4715-452B-BB03-F44567C8159E}" type="slidenum">
              <a:rPr lang="en-US" smtClean="0"/>
              <a:t>13</a:t>
            </a:fld>
            <a:endParaRPr lang="en-US"/>
          </a:p>
        </p:txBody>
      </p:sp>
    </p:spTree>
    <p:extLst>
      <p:ext uri="{BB962C8B-B14F-4D97-AF65-F5344CB8AC3E}">
        <p14:creationId xmlns:p14="http://schemas.microsoft.com/office/powerpoint/2010/main" val="213614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Leah</a:t>
            </a:r>
          </a:p>
          <a:p>
            <a:r>
              <a:rPr lang="en-US" dirty="0">
                <a:cs typeface="Calibri"/>
              </a:rPr>
              <a:t>Mostly focus on thwarted belonginess and not so much on perceived burdensomeness (maps well onto </a:t>
            </a:r>
            <a:r>
              <a:rPr lang="en-US" dirty="0" err="1">
                <a:cs typeface="Calibri"/>
              </a:rPr>
              <a:t>adler’s</a:t>
            </a:r>
            <a:r>
              <a:rPr lang="en-US" dirty="0">
                <a:cs typeface="Calibri"/>
              </a:rPr>
              <a:t> theory of people need to feel useful through work and relationship) </a:t>
            </a:r>
          </a:p>
          <a:p>
            <a:r>
              <a:rPr lang="en-US" dirty="0">
                <a:cs typeface="Calibri"/>
              </a:rPr>
              <a:t>What leads to thwarted belonginess? (</a:t>
            </a:r>
            <a:r>
              <a:rPr lang="en-US" dirty="0" err="1">
                <a:cs typeface="Calibri"/>
              </a:rPr>
              <a:t>ie</a:t>
            </a:r>
            <a:r>
              <a:rPr lang="en-US" dirty="0">
                <a:cs typeface="Calibri"/>
              </a:rPr>
              <a:t>: poor social skills, people feeling rejected and attributing to themselves because they were not good at vulnerability or listening to other people) </a:t>
            </a:r>
          </a:p>
          <a:p>
            <a:r>
              <a:rPr lang="en-US" dirty="0">
                <a:cs typeface="Calibri"/>
              </a:rPr>
              <a:t>Social anxiety – fearing the scrutiny from others. OK – well what is about the scrutiny of others that you fear?</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116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a:t>
            </a:r>
          </a:p>
        </p:txBody>
      </p:sp>
      <p:sp>
        <p:nvSpPr>
          <p:cNvPr id="4" name="Slide Number Placeholder 3"/>
          <p:cNvSpPr>
            <a:spLocks noGrp="1"/>
          </p:cNvSpPr>
          <p:nvPr>
            <p:ph type="sldNum" sz="quarter" idx="5"/>
          </p:nvPr>
        </p:nvSpPr>
        <p:spPr/>
        <p:txBody>
          <a:bodyPr/>
          <a:lstStyle/>
          <a:p>
            <a:fld id="{3F9B79B4-4715-452B-BB03-F44567C8159E}" type="slidenum">
              <a:rPr lang="en-US" smtClean="0"/>
              <a:t>15</a:t>
            </a:fld>
            <a:endParaRPr lang="en-US"/>
          </a:p>
        </p:txBody>
      </p:sp>
    </p:spTree>
    <p:extLst>
      <p:ext uri="{BB962C8B-B14F-4D97-AF65-F5344CB8AC3E}">
        <p14:creationId xmlns:p14="http://schemas.microsoft.com/office/powerpoint/2010/main" val="3138054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244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Leah</a:t>
            </a:r>
          </a:p>
        </p:txBody>
      </p:sp>
      <p:sp>
        <p:nvSpPr>
          <p:cNvPr id="4" name="Slide Number Placeholder 3"/>
          <p:cNvSpPr>
            <a:spLocks noGrp="1"/>
          </p:cNvSpPr>
          <p:nvPr>
            <p:ph type="sldNum" sz="quarter" idx="5"/>
          </p:nvPr>
        </p:nvSpPr>
        <p:spPr/>
        <p:txBody>
          <a:bodyPr/>
          <a:lstStyle/>
          <a:p>
            <a:fld id="{3F9B79B4-4715-452B-BB03-F44567C8159E}" type="slidenum">
              <a:rPr lang="en-US" smtClean="0"/>
              <a:t>17</a:t>
            </a:fld>
            <a:endParaRPr lang="en-US"/>
          </a:p>
        </p:txBody>
      </p:sp>
    </p:spTree>
    <p:extLst>
      <p:ext uri="{BB962C8B-B14F-4D97-AF65-F5344CB8AC3E}">
        <p14:creationId xmlns:p14="http://schemas.microsoft.com/office/powerpoint/2010/main" val="3351182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94F707-D0F9-CC4D-BC24-D90835D7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0566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477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1222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64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391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1965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8292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4895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807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40036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027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39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8301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7575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0633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66313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0486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1423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3347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935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2531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736188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98151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43033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6631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858492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235910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20551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80075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701323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25639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0639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08543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73944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040518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7/19/2024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985465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351669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787286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218735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252052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46540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52224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32724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026814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141706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047641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A75DDC5-60B5-3D4E-9EBB-BA3B5ED82DBF}"/>
              </a:ext>
            </a:extLst>
          </p:cNvPr>
          <p:cNvSpPr/>
          <p:nvPr userDrawn="1"/>
        </p:nvSpPr>
        <p:spPr>
          <a:xfrm>
            <a:off x="0" y="0"/>
            <a:ext cx="12192000" cy="6137275"/>
          </a:xfrm>
          <a:prstGeom prst="rect">
            <a:avLst/>
          </a:prstGeom>
          <a:gradFill>
            <a:gsLst>
              <a:gs pos="0">
                <a:schemeClr val="accent5"/>
              </a:gs>
              <a:gs pos="100000">
                <a:schemeClr val="accent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latin typeface="Source Serif Pro Semibold" panose="02040603050405020204" pitchFamily="18" charset="0"/>
            </a:endParaRPr>
          </a:p>
        </p:txBody>
      </p:sp>
      <p:sp>
        <p:nvSpPr>
          <p:cNvPr id="3" name="Slide Number Placeholder 2">
            <a:extLst>
              <a:ext uri="{FF2B5EF4-FFF2-40B4-BE49-F238E27FC236}">
                <a16:creationId xmlns:a16="http://schemas.microsoft.com/office/drawing/2014/main" id="{21BD5736-81E6-2141-8F0B-D8FF0FCF931A}"/>
              </a:ext>
            </a:extLst>
          </p:cNvPr>
          <p:cNvSpPr>
            <a:spLocks noGrp="1"/>
          </p:cNvSpPr>
          <p:nvPr>
            <p:ph type="sldNum" sz="quarter" idx="10"/>
          </p:nvPr>
        </p:nvSpPr>
        <p:spPr/>
        <p:txBody>
          <a:bodyPr/>
          <a:lstStyle/>
          <a:p>
            <a:fld id="{29D81C1D-71AE-404E-8BFC-9F552A8A6EE1}" type="slidenum">
              <a:rPr lang="en-US" smtClean="0"/>
              <a:pPr/>
              <a:t>‹#›</a:t>
            </a:fld>
            <a:endParaRPr lang="en-US" dirty="0"/>
          </a:p>
        </p:txBody>
      </p:sp>
      <p:sp>
        <p:nvSpPr>
          <p:cNvPr id="9" name="Subtitle 4">
            <a:extLst>
              <a:ext uri="{FF2B5EF4-FFF2-40B4-BE49-F238E27FC236}">
                <a16:creationId xmlns:a16="http://schemas.microsoft.com/office/drawing/2014/main" id="{1353EBFC-FA1F-634F-BB1C-22B96997763B}"/>
              </a:ext>
            </a:extLst>
          </p:cNvPr>
          <p:cNvSpPr>
            <a:spLocks noGrp="1"/>
          </p:cNvSpPr>
          <p:nvPr>
            <p:ph type="subTitle" idx="1" hasCustomPrompt="1"/>
          </p:nvPr>
        </p:nvSpPr>
        <p:spPr>
          <a:xfrm>
            <a:off x="914400" y="741108"/>
            <a:ext cx="5775634" cy="1473200"/>
          </a:xfrm>
          <a:prstGeom prst="rect">
            <a:avLst/>
          </a:prstGeom>
        </p:spPr>
        <p:txBody>
          <a:bodyPr anchor="ctr">
            <a:noAutofit/>
          </a:bodyPr>
          <a:lstStyle>
            <a:lvl1pPr marL="0" indent="0">
              <a:buNone/>
              <a:defRPr baseline="0">
                <a:latin typeface="Open Sans" panose="020B0606030504020204" pitchFamily="34" charset="0"/>
              </a:defRPr>
            </a:lvl1pPr>
          </a:lstStyle>
          <a:p>
            <a:r>
              <a:rPr lang="en-US" sz="3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Name Here</a:t>
            </a:r>
          </a:p>
        </p:txBody>
      </p:sp>
      <p:sp>
        <p:nvSpPr>
          <p:cNvPr id="10" name="Text Placeholder 6">
            <a:extLst>
              <a:ext uri="{FF2B5EF4-FFF2-40B4-BE49-F238E27FC236}">
                <a16:creationId xmlns:a16="http://schemas.microsoft.com/office/drawing/2014/main" id="{4574F556-8F2E-0442-8644-ACCF88C7B747}"/>
              </a:ext>
            </a:extLst>
          </p:cNvPr>
          <p:cNvSpPr>
            <a:spLocks noGrp="1"/>
          </p:cNvSpPr>
          <p:nvPr>
            <p:ph type="body" sz="quarter" idx="14" hasCustomPrompt="1"/>
          </p:nvPr>
        </p:nvSpPr>
        <p:spPr>
          <a:xfrm>
            <a:off x="914401" y="1923802"/>
            <a:ext cx="5775634" cy="3586349"/>
          </a:xfrm>
          <a:prstGeom prst="rect">
            <a:avLst/>
          </a:prstGeom>
          <a:noFill/>
          <a:ln>
            <a:noFill/>
          </a:ln>
        </p:spPr>
        <p:txBody>
          <a:bodyPr>
            <a:normAutofit/>
          </a:bodyPr>
          <a:lstStyle>
            <a:lvl1pPr marL="0" indent="0">
              <a:lnSpc>
                <a:spcPct val="120000"/>
              </a:lnSpc>
              <a:buNone/>
              <a:defRPr sz="2400" b="0" i="0" baseline="0">
                <a:latin typeface="Open Sans" panose="020B0606030504020204" pitchFamily="34" charset="0"/>
              </a:defRPr>
            </a:lvl1pPr>
          </a:lstStyle>
          <a:p>
            <a:r>
              <a:rPr lang="en-US" sz="2100" b="1" dirty="0">
                <a:solidFill>
                  <a:schemeClr val="accent3"/>
                </a:solidFill>
              </a:rPr>
              <a:t>Title</a:t>
            </a:r>
            <a:r>
              <a:rPr lang="en-US" dirty="0">
                <a:solidFill>
                  <a:schemeClr val="bg1"/>
                </a:solidFill>
              </a:rPr>
              <a:t> rest of bio</a:t>
            </a:r>
            <a:endParaRPr lang="en-US" sz="2000" b="1" dirty="0">
              <a:solidFill>
                <a:schemeClr val="bg1"/>
              </a:solidFill>
            </a:endParaRPr>
          </a:p>
        </p:txBody>
      </p:sp>
      <p:sp>
        <p:nvSpPr>
          <p:cNvPr id="5" name="Picture Placeholder 4">
            <a:extLst>
              <a:ext uri="{FF2B5EF4-FFF2-40B4-BE49-F238E27FC236}">
                <a16:creationId xmlns:a16="http://schemas.microsoft.com/office/drawing/2014/main" id="{704C24E3-EBAE-8F47-99C7-93D36EAC14B3}"/>
              </a:ext>
            </a:extLst>
          </p:cNvPr>
          <p:cNvSpPr>
            <a:spLocks noGrp="1"/>
          </p:cNvSpPr>
          <p:nvPr>
            <p:ph type="pic" sz="quarter" idx="15" hasCustomPrompt="1"/>
          </p:nvPr>
        </p:nvSpPr>
        <p:spPr>
          <a:xfrm>
            <a:off x="7064375" y="738188"/>
            <a:ext cx="1852613" cy="2444750"/>
          </a:xfrm>
          <a:prstGeom prst="rect">
            <a:avLst/>
          </a:prstGeom>
        </p:spPr>
        <p:txBody>
          <a:bodyPr/>
          <a:lstStyle>
            <a:lvl1pPr>
              <a:defRPr b="0" i="0">
                <a:latin typeface="Open Sans" panose="020B0606030504020204" pitchFamily="34" charset="0"/>
              </a:defRPr>
            </a:lvl1pPr>
          </a:lstStyle>
          <a:p>
            <a:r>
              <a:rPr lang="en-US" dirty="0"/>
              <a:t>Click picture icon to change pic</a:t>
            </a:r>
          </a:p>
        </p:txBody>
      </p:sp>
    </p:spTree>
    <p:extLst>
      <p:ext uri="{BB962C8B-B14F-4D97-AF65-F5344CB8AC3E}">
        <p14:creationId xmlns:p14="http://schemas.microsoft.com/office/powerpoint/2010/main" val="141059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1694923032"/>
      </p:ext>
    </p:extLst>
  </p:cSld>
  <p:clrMapOvr>
    <a:masterClrMapping/>
  </p:clrMapOvr>
  <p:hf sldNum="0" hdr="0" ftr="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75304458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03368168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20170707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09884045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82888524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93822784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57568407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74301186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64159679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9573141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8018518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11121861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3CF9A60B-B3DC-4F2D-8B7D-BC3D5E9EA8D6}"/>
              </a:ext>
            </a:extLst>
          </p:cNvPr>
          <p:cNvSpPr>
            <a:spLocks/>
          </p:cNvSpPr>
          <p:nvPr/>
        </p:nvSpPr>
        <p:spPr bwMode="auto">
          <a:xfrm flipV="1">
            <a:off x="-4233" y="715434"/>
            <a:ext cx="1589617" cy="505884"/>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92926" y="624109"/>
            <a:ext cx="8911687" cy="1280891"/>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DFFD633-BDC3-4EF1-B6AD-855F1ECC76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FF95690-835D-4EFA-A42D-A0AD5285DFE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E371D6-0577-4422-990F-443144B396AD}"/>
              </a:ext>
            </a:extLst>
          </p:cNvPr>
          <p:cNvSpPr>
            <a:spLocks noGrp="1"/>
          </p:cNvSpPr>
          <p:nvPr>
            <p:ph type="sldNum" sz="quarter" idx="12"/>
          </p:nvPr>
        </p:nvSpPr>
        <p:spPr/>
        <p:txBody>
          <a:bodyPr/>
          <a:lstStyle>
            <a:lvl1pPr>
              <a:defRPr/>
            </a:lvl1pPr>
          </a:lstStyle>
          <a:p>
            <a:pPr>
              <a:defRPr/>
            </a:pPr>
            <a:fld id="{239C5959-DC8F-4B69-AF1D-F29561EDEE32}" type="slidenum">
              <a:rPr lang="en-US" altLang="en-US"/>
              <a:pPr>
                <a:defRPr/>
              </a:pPr>
              <a:t>‹#›</a:t>
            </a:fld>
            <a:endParaRPr lang="en-US" altLang="en-US"/>
          </a:p>
        </p:txBody>
      </p:sp>
    </p:spTree>
    <p:extLst>
      <p:ext uri="{BB962C8B-B14F-4D97-AF65-F5344CB8AC3E}">
        <p14:creationId xmlns:p14="http://schemas.microsoft.com/office/powerpoint/2010/main" val="22386615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9"/>
            <a:ext cx="10566400" cy="1143000"/>
          </a:xfrm>
        </p:spPr>
        <p:txBody>
          <a:bodyPr/>
          <a:lstStyle/>
          <a:p>
            <a:r>
              <a:rPr lang="en-US"/>
              <a:t>Click to edit Master title style</a:t>
            </a:r>
            <a:endParaRPr lang="en-US" dirty="0"/>
          </a:p>
        </p:txBody>
      </p:sp>
      <p:sp>
        <p:nvSpPr>
          <p:cNvPr id="8" name="Content Placeholder 7"/>
          <p:cNvSpPr>
            <a:spLocks noGrp="1"/>
          </p:cNvSpPr>
          <p:nvPr>
            <p:ph sz="quarter" idx="13"/>
          </p:nvPr>
        </p:nvSpPr>
        <p:spPr>
          <a:xfrm>
            <a:off x="812800" y="1600200"/>
            <a:ext cx="10566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7D15900-9A35-4DA0-A4C0-F5BCB462F7AF}"/>
              </a:ext>
            </a:extLst>
          </p:cNvPr>
          <p:cNvSpPr>
            <a:spLocks noGrp="1"/>
          </p:cNvSpPr>
          <p:nvPr>
            <p:ph type="dt" sz="half" idx="14"/>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9D4D78C-5EAB-4400-982B-F2B4716CA337}"/>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6FDEEA0-4398-40D6-A92E-8284CD2A2F91}"/>
              </a:ext>
            </a:extLst>
          </p:cNvPr>
          <p:cNvSpPr>
            <a:spLocks noGrp="1"/>
          </p:cNvSpPr>
          <p:nvPr>
            <p:ph type="sldNum" sz="quarter" idx="16"/>
          </p:nvPr>
        </p:nvSpPr>
        <p:spPr/>
        <p:txBody>
          <a:bodyPr/>
          <a:lstStyle>
            <a:lvl1pPr>
              <a:defRPr/>
            </a:lvl1pPr>
          </a:lstStyle>
          <a:p>
            <a:pPr>
              <a:defRPr/>
            </a:pPr>
            <a:fld id="{D4A91DD1-6865-4E8F-998B-D1CB1680E0CE}" type="slidenum">
              <a:rPr lang="en-US" altLang="en-US"/>
              <a:pPr>
                <a:defRPr/>
              </a:pPr>
              <a:t>‹#›</a:t>
            </a:fld>
            <a:endParaRPr lang="en-US" altLang="en-US"/>
          </a:p>
        </p:txBody>
      </p:sp>
    </p:spTree>
    <p:extLst>
      <p:ext uri="{BB962C8B-B14F-4D97-AF65-F5344CB8AC3E}">
        <p14:creationId xmlns:p14="http://schemas.microsoft.com/office/powerpoint/2010/main" val="6004755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44368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4587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74693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35954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397442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56899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177995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57736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327366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233382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665714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174177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626345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636163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7/19/2024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983609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378616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34473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2656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horizon.png">
            <a:extLst>
              <a:ext uri="{FF2B5EF4-FFF2-40B4-BE49-F238E27FC236}">
                <a16:creationId xmlns:a16="http://schemas.microsoft.com/office/drawing/2014/main" id="{A9E4C300-8359-4EEC-955C-6719B5820A2A}"/>
              </a:ext>
            </a:extLst>
          </p:cNvPr>
          <p:cNvPicPr>
            <a:picLocks noChangeAspect="1"/>
          </p:cNvPicPr>
          <p:nvPr/>
        </p:nvPicPr>
        <p:blipFill>
          <a:blip r:embed="rId2">
            <a:extLst>
              <a:ext uri="{28A0092B-C50C-407E-A947-70E740481C1C}">
                <a14:useLocalDpi xmlns:a14="http://schemas.microsoft.com/office/drawing/2010/main" val="0"/>
              </a:ext>
            </a:extLst>
          </a:blip>
          <a:srcRect t="33333"/>
          <a:stretch>
            <a:fillRect/>
          </a:stretch>
        </p:blipFill>
        <p:spPr bwMode="auto">
          <a:xfrm>
            <a:off x="0" y="0"/>
            <a:ext cx="1219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625600" y="3886200"/>
            <a:ext cx="8534400" cy="1752600"/>
          </a:xfrm>
        </p:spPr>
        <p:txBody>
          <a:bodyPr/>
          <a:lstStyle>
            <a:lvl1pPr marL="0" indent="0" algn="ctr">
              <a:buNone/>
              <a:defRPr sz="2267" baseline="0">
                <a:solidFill>
                  <a:schemeClr val="tx2"/>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914400" y="2007889"/>
            <a:ext cx="10363200" cy="1470025"/>
          </a:xfrm>
        </p:spPr>
        <p:txBody>
          <a:bodyPr/>
          <a:lstStyle>
            <a:lvl1pPr algn="ctr">
              <a:defRPr sz="4267"/>
            </a:lvl1pPr>
          </a:lstStyle>
          <a:p>
            <a:r>
              <a:rPr lang="en-US"/>
              <a:t>Click to edit Master title style</a:t>
            </a:r>
            <a:endParaRPr lang="en-US" dirty="0"/>
          </a:p>
        </p:txBody>
      </p:sp>
      <p:sp>
        <p:nvSpPr>
          <p:cNvPr id="5" name="Date Placeholder 3">
            <a:extLst>
              <a:ext uri="{FF2B5EF4-FFF2-40B4-BE49-F238E27FC236}">
                <a16:creationId xmlns:a16="http://schemas.microsoft.com/office/drawing/2014/main" id="{FB91D5B8-6372-426B-9FF1-0E9993113FB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39448059-0CD1-4867-B9E4-85CE6BF1250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4D600D5-573E-46F6-9465-3D2213303AAD}"/>
              </a:ext>
            </a:extLst>
          </p:cNvPr>
          <p:cNvSpPr>
            <a:spLocks noGrp="1"/>
          </p:cNvSpPr>
          <p:nvPr>
            <p:ph type="sldNum" sz="quarter" idx="12"/>
          </p:nvPr>
        </p:nvSpPr>
        <p:spPr/>
        <p:txBody>
          <a:bodyPr/>
          <a:lstStyle>
            <a:lvl1pPr>
              <a:defRPr/>
            </a:lvl1pPr>
          </a:lstStyle>
          <a:p>
            <a:fld id="{59855598-B5A3-471B-B458-895655E59390}" type="slidenum">
              <a:rPr lang="en-US" altLang="en-US"/>
              <a:pPr/>
              <a:t>‹#›</a:t>
            </a:fld>
            <a:endParaRPr lang="en-US" altLang="en-US"/>
          </a:p>
        </p:txBody>
      </p:sp>
    </p:spTree>
    <p:extLst>
      <p:ext uri="{BB962C8B-B14F-4D97-AF65-F5344CB8AC3E}">
        <p14:creationId xmlns:p14="http://schemas.microsoft.com/office/powerpoint/2010/main" val="33818633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9"/>
            <a:ext cx="10566400" cy="1143000"/>
          </a:xfrm>
        </p:spPr>
        <p:txBody>
          <a:bodyPr/>
          <a:lstStyle/>
          <a:p>
            <a:r>
              <a:rPr lang="en-US"/>
              <a:t>Click to edit Master title style</a:t>
            </a:r>
            <a:endParaRPr lang="en-US" dirty="0"/>
          </a:p>
        </p:txBody>
      </p:sp>
      <p:sp>
        <p:nvSpPr>
          <p:cNvPr id="8" name="Content Placeholder 7"/>
          <p:cNvSpPr>
            <a:spLocks noGrp="1"/>
          </p:cNvSpPr>
          <p:nvPr>
            <p:ph sz="quarter" idx="13"/>
          </p:nvPr>
        </p:nvSpPr>
        <p:spPr>
          <a:xfrm>
            <a:off x="812800" y="1600200"/>
            <a:ext cx="10566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EFB667-9B68-4B35-9CDB-5061311E4F58}"/>
              </a:ext>
            </a:extLst>
          </p:cNvPr>
          <p:cNvSpPr>
            <a:spLocks noGrp="1"/>
          </p:cNvSpPr>
          <p:nvPr>
            <p:ph type="dt" sz="half" idx="14"/>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B48E16A-7CF2-4049-BD01-2E7445E0F1E0}"/>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8C2B913-16B2-44DE-9AD8-5CB1C0F7579E}"/>
              </a:ext>
            </a:extLst>
          </p:cNvPr>
          <p:cNvSpPr>
            <a:spLocks noGrp="1"/>
          </p:cNvSpPr>
          <p:nvPr>
            <p:ph type="sldNum" sz="quarter" idx="16"/>
          </p:nvPr>
        </p:nvSpPr>
        <p:spPr/>
        <p:txBody>
          <a:bodyPr/>
          <a:lstStyle>
            <a:lvl1pPr>
              <a:defRPr/>
            </a:lvl1pPr>
          </a:lstStyle>
          <a:p>
            <a:fld id="{0621B42F-9389-47CA-929D-EC24E3C64A71}" type="slidenum">
              <a:rPr lang="en-US" altLang="en-US"/>
              <a:pPr/>
              <a:t>‹#›</a:t>
            </a:fld>
            <a:endParaRPr lang="en-US" altLang="en-US"/>
          </a:p>
        </p:txBody>
      </p:sp>
    </p:spTree>
    <p:extLst>
      <p:ext uri="{BB962C8B-B14F-4D97-AF65-F5344CB8AC3E}">
        <p14:creationId xmlns:p14="http://schemas.microsoft.com/office/powerpoint/2010/main" val="28049928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2" y="4962525"/>
            <a:ext cx="10513484" cy="1362075"/>
          </a:xfrm>
        </p:spPr>
        <p:txBody>
          <a:bodyPr anchor="t"/>
          <a:lstStyle>
            <a:lvl1pPr algn="l">
              <a:defRPr sz="4267"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12802" y="3462339"/>
            <a:ext cx="10513484" cy="1500187"/>
          </a:xfrm>
        </p:spPr>
        <p:txBody>
          <a:bodyPr anchor="b"/>
          <a:lstStyle>
            <a:lvl1pPr marL="0" indent="0">
              <a:buNone/>
              <a:defRPr sz="2267" baseline="0">
                <a:solidFill>
                  <a:schemeClr val="tx2"/>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6D53D9-1F33-4115-934D-3C6AA0B58EF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9775681-6B92-4025-B1F8-E10CB90E168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41662AC-84B5-49CB-9B90-DAB486D6F9FA}"/>
              </a:ext>
            </a:extLst>
          </p:cNvPr>
          <p:cNvSpPr>
            <a:spLocks noGrp="1"/>
          </p:cNvSpPr>
          <p:nvPr>
            <p:ph type="sldNum" sz="quarter" idx="12"/>
          </p:nvPr>
        </p:nvSpPr>
        <p:spPr/>
        <p:txBody>
          <a:bodyPr/>
          <a:lstStyle>
            <a:lvl1pPr>
              <a:defRPr/>
            </a:lvl1pPr>
          </a:lstStyle>
          <a:p>
            <a:fld id="{B565C6FF-86FA-472A-9F02-2CE0730861E0}" type="slidenum">
              <a:rPr lang="en-US" altLang="en-US"/>
              <a:pPr/>
              <a:t>‹#›</a:t>
            </a:fld>
            <a:endParaRPr lang="en-US" altLang="en-US"/>
          </a:p>
        </p:txBody>
      </p:sp>
    </p:spTree>
    <p:extLst>
      <p:ext uri="{BB962C8B-B14F-4D97-AF65-F5344CB8AC3E}">
        <p14:creationId xmlns:p14="http://schemas.microsoft.com/office/powerpoint/2010/main" val="42666098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812800" y="1600200"/>
            <a:ext cx="49784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400800" y="1600200"/>
            <a:ext cx="49784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9"/>
            <a:ext cx="10566400" cy="1143000"/>
          </a:xfrm>
        </p:spPr>
        <p:txBody>
          <a:bodyPr/>
          <a:lstStyle/>
          <a:p>
            <a:r>
              <a:rPr lang="en-US"/>
              <a:t>Click to edit Master title style</a:t>
            </a:r>
            <a:endParaRPr lang="en-US" dirty="0"/>
          </a:p>
        </p:txBody>
      </p:sp>
      <p:sp>
        <p:nvSpPr>
          <p:cNvPr id="5" name="Date Placeholder 3">
            <a:extLst>
              <a:ext uri="{FF2B5EF4-FFF2-40B4-BE49-F238E27FC236}">
                <a16:creationId xmlns:a16="http://schemas.microsoft.com/office/drawing/2014/main" id="{129E4D9A-5107-4741-80CB-D4030D3169B2}"/>
              </a:ext>
            </a:extLst>
          </p:cNvPr>
          <p:cNvSpPr>
            <a:spLocks noGrp="1"/>
          </p:cNvSpPr>
          <p:nvPr>
            <p:ph type="dt" sz="half" idx="15"/>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8AF7BA0-7898-4349-9F0E-FBD282BEC52C}"/>
              </a:ext>
            </a:extLst>
          </p:cNvPr>
          <p:cNvSpPr>
            <a:spLocks noGrp="1"/>
          </p:cNvSpPr>
          <p:nvPr>
            <p:ph type="ftr" sz="quarter" idx="16"/>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A28CAD9-9D78-46AD-841C-4D79EC8A01B9}"/>
              </a:ext>
            </a:extLst>
          </p:cNvPr>
          <p:cNvSpPr>
            <a:spLocks noGrp="1"/>
          </p:cNvSpPr>
          <p:nvPr>
            <p:ph type="sldNum" sz="quarter" idx="17"/>
          </p:nvPr>
        </p:nvSpPr>
        <p:spPr/>
        <p:txBody>
          <a:bodyPr/>
          <a:lstStyle>
            <a:lvl1pPr>
              <a:defRPr/>
            </a:lvl1pPr>
          </a:lstStyle>
          <a:p>
            <a:fld id="{CA101365-B646-4CA1-9E7A-14120481CC8A}" type="slidenum">
              <a:rPr lang="en-US" altLang="en-US"/>
              <a:pPr/>
              <a:t>‹#›</a:t>
            </a:fld>
            <a:endParaRPr lang="en-US" altLang="en-US"/>
          </a:p>
        </p:txBody>
      </p:sp>
    </p:spTree>
    <p:extLst>
      <p:ext uri="{BB962C8B-B14F-4D97-AF65-F5344CB8AC3E}">
        <p14:creationId xmlns:p14="http://schemas.microsoft.com/office/powerpoint/2010/main" val="26838114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6400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812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9"/>
            <a:ext cx="105664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800" y="1600200"/>
            <a:ext cx="4978400" cy="574675"/>
          </a:xfrm>
        </p:spPr>
        <p:txBody>
          <a:bodyPr anchor="b"/>
          <a:lstStyle>
            <a:lvl1pPr marL="0" indent="0">
              <a:buNone/>
              <a:defRPr sz="2267" b="0" i="0" baseline="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5" name="Text Placeholder 4"/>
          <p:cNvSpPr>
            <a:spLocks noGrp="1"/>
          </p:cNvSpPr>
          <p:nvPr>
            <p:ph type="body" sz="quarter" idx="3"/>
          </p:nvPr>
        </p:nvSpPr>
        <p:spPr>
          <a:xfrm>
            <a:off x="6400800" y="1600200"/>
            <a:ext cx="4978400" cy="574675"/>
          </a:xfrm>
        </p:spPr>
        <p:txBody>
          <a:bodyPr anchor="b"/>
          <a:lstStyle>
            <a:lvl1pPr marL="0" indent="0">
              <a:buNone/>
              <a:defRPr sz="2267" b="0" i="0" baseline="0">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7" name="Date Placeholder 3">
            <a:extLst>
              <a:ext uri="{FF2B5EF4-FFF2-40B4-BE49-F238E27FC236}">
                <a16:creationId xmlns:a16="http://schemas.microsoft.com/office/drawing/2014/main" id="{A4B2DAE4-E44A-4862-B9C7-19EB61383567}"/>
              </a:ext>
            </a:extLst>
          </p:cNvPr>
          <p:cNvSpPr>
            <a:spLocks noGrp="1"/>
          </p:cNvSpPr>
          <p:nvPr>
            <p:ph type="dt" sz="half" idx="15"/>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83BA23ED-F348-4B4D-BA0E-50E165A5D495}"/>
              </a:ext>
            </a:extLst>
          </p:cNvPr>
          <p:cNvSpPr>
            <a:spLocks noGrp="1"/>
          </p:cNvSpPr>
          <p:nvPr>
            <p:ph type="ftr" sz="quarter" idx="16"/>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B0C94B8-B37B-4CEB-A37E-57F18C97BE22}"/>
              </a:ext>
            </a:extLst>
          </p:cNvPr>
          <p:cNvSpPr>
            <a:spLocks noGrp="1"/>
          </p:cNvSpPr>
          <p:nvPr>
            <p:ph type="sldNum" sz="quarter" idx="17"/>
          </p:nvPr>
        </p:nvSpPr>
        <p:spPr/>
        <p:txBody>
          <a:bodyPr/>
          <a:lstStyle>
            <a:lvl1pPr>
              <a:defRPr/>
            </a:lvl1pPr>
          </a:lstStyle>
          <a:p>
            <a:fld id="{149E9C57-1E06-4023-8B40-A87FCF2280D8}" type="slidenum">
              <a:rPr lang="en-US" altLang="en-US"/>
              <a:pPr/>
              <a:t>‹#›</a:t>
            </a:fld>
            <a:endParaRPr lang="en-US" altLang="en-US"/>
          </a:p>
        </p:txBody>
      </p:sp>
    </p:spTree>
    <p:extLst>
      <p:ext uri="{BB962C8B-B14F-4D97-AF65-F5344CB8AC3E}">
        <p14:creationId xmlns:p14="http://schemas.microsoft.com/office/powerpoint/2010/main" val="20437495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9"/>
            <a:ext cx="10566400" cy="11430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2E41E54A-7D39-4053-8088-C786CFF63998}"/>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F8BEF10E-7630-4BBA-9349-A621385C3AD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2084A5E-95EA-4E85-B261-F870BC292EB9}"/>
              </a:ext>
            </a:extLst>
          </p:cNvPr>
          <p:cNvSpPr>
            <a:spLocks noGrp="1"/>
          </p:cNvSpPr>
          <p:nvPr>
            <p:ph type="sldNum" sz="quarter" idx="12"/>
          </p:nvPr>
        </p:nvSpPr>
        <p:spPr/>
        <p:txBody>
          <a:bodyPr/>
          <a:lstStyle>
            <a:lvl1pPr>
              <a:defRPr/>
            </a:lvl1pPr>
          </a:lstStyle>
          <a:p>
            <a:fld id="{E755A256-B2ED-44CB-B0EE-9A12BF6DABFA}" type="slidenum">
              <a:rPr lang="en-US" altLang="en-US"/>
              <a:pPr/>
              <a:t>‹#›</a:t>
            </a:fld>
            <a:endParaRPr lang="en-US" altLang="en-US"/>
          </a:p>
        </p:txBody>
      </p:sp>
    </p:spTree>
    <p:extLst>
      <p:ext uri="{BB962C8B-B14F-4D97-AF65-F5344CB8AC3E}">
        <p14:creationId xmlns:p14="http://schemas.microsoft.com/office/powerpoint/2010/main" val="42665332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A17BD8A-FD37-432F-A259-356C5A6A59C3}"/>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1A19CAC1-665A-49CD-9998-9966FDA8084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88EAF22D-E006-44B4-A3D0-E07E69890C72}"/>
              </a:ext>
            </a:extLst>
          </p:cNvPr>
          <p:cNvSpPr>
            <a:spLocks noGrp="1"/>
          </p:cNvSpPr>
          <p:nvPr>
            <p:ph type="sldNum" sz="quarter" idx="12"/>
          </p:nvPr>
        </p:nvSpPr>
        <p:spPr/>
        <p:txBody>
          <a:bodyPr/>
          <a:lstStyle>
            <a:lvl1pPr>
              <a:defRPr/>
            </a:lvl1pPr>
          </a:lstStyle>
          <a:p>
            <a:fld id="{8911EE37-BF28-4ACE-A593-CE894E372600}" type="slidenum">
              <a:rPr lang="en-US" altLang="en-US"/>
              <a:pPr/>
              <a:t>‹#›</a:t>
            </a:fld>
            <a:endParaRPr lang="en-US" altLang="en-US"/>
          </a:p>
        </p:txBody>
      </p:sp>
    </p:spTree>
    <p:extLst>
      <p:ext uri="{BB962C8B-B14F-4D97-AF65-F5344CB8AC3E}">
        <p14:creationId xmlns:p14="http://schemas.microsoft.com/office/powerpoint/2010/main" val="16687923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5283200" y="1447800"/>
            <a:ext cx="61976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6864" y="1447800"/>
            <a:ext cx="3962400" cy="1097280"/>
          </a:xfrm>
        </p:spPr>
        <p:txBody>
          <a:bodyPr/>
          <a:lstStyle>
            <a:lvl1pPr algn="l">
              <a:defRPr sz="24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16864" y="2547892"/>
            <a:ext cx="3962400" cy="3167109"/>
          </a:xfrm>
        </p:spPr>
        <p:txBody>
          <a:bodyPr tIns="9144"/>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3">
            <a:extLst>
              <a:ext uri="{FF2B5EF4-FFF2-40B4-BE49-F238E27FC236}">
                <a16:creationId xmlns:a16="http://schemas.microsoft.com/office/drawing/2014/main" id="{2CEDCED0-BBBC-4099-A396-F4D2A6A2A898}"/>
              </a:ext>
            </a:extLst>
          </p:cNvPr>
          <p:cNvSpPr>
            <a:spLocks noGrp="1"/>
          </p:cNvSpPr>
          <p:nvPr>
            <p:ph type="dt" sz="half" idx="14"/>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4D3F1714-AAAB-4040-B9FC-A96B676ACBDF}"/>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22E6F03-5EF6-457A-98F4-94B49C26C6C4}"/>
              </a:ext>
            </a:extLst>
          </p:cNvPr>
          <p:cNvSpPr>
            <a:spLocks noGrp="1"/>
          </p:cNvSpPr>
          <p:nvPr>
            <p:ph type="sldNum" sz="quarter" idx="16"/>
          </p:nvPr>
        </p:nvSpPr>
        <p:spPr/>
        <p:txBody>
          <a:bodyPr/>
          <a:lstStyle>
            <a:lvl1pPr>
              <a:defRPr/>
            </a:lvl1pPr>
          </a:lstStyle>
          <a:p>
            <a:fld id="{5B6CA645-42B8-4458-96D1-B213406E6AE8}" type="slidenum">
              <a:rPr lang="en-US" altLang="en-US"/>
              <a:pPr/>
              <a:t>‹#›</a:t>
            </a:fld>
            <a:endParaRPr lang="en-US" altLang="en-US"/>
          </a:p>
        </p:txBody>
      </p:sp>
    </p:spTree>
    <p:extLst>
      <p:ext uri="{BB962C8B-B14F-4D97-AF65-F5344CB8AC3E}">
        <p14:creationId xmlns:p14="http://schemas.microsoft.com/office/powerpoint/2010/main" val="2928630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7" descr="horizon.png">
            <a:extLst>
              <a:ext uri="{FF2B5EF4-FFF2-40B4-BE49-F238E27FC236}">
                <a16:creationId xmlns:a16="http://schemas.microsoft.com/office/drawing/2014/main" id="{6F53BC52-EEF7-48EF-88AD-59A86F3C8C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12800" y="1447800"/>
            <a:ext cx="3962400" cy="1097280"/>
          </a:xfrm>
        </p:spPr>
        <p:txBody>
          <a:bodyPr/>
          <a:lstStyle>
            <a:lvl1pPr algn="l">
              <a:defRPr sz="24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6209792" y="1447800"/>
            <a:ext cx="4559808"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lstStyle>
            <a:lvl1pPr marL="0" indent="0" algn="ctr">
              <a:buNone/>
              <a:defRPr sz="2667" baseline="0">
                <a:solidFill>
                  <a:schemeClr val="tx1">
                    <a:lumMod val="65000"/>
                  </a:schemeClr>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12800" y="2547891"/>
            <a:ext cx="3962400" cy="2405109"/>
          </a:xfrm>
        </p:spPr>
        <p:txBody>
          <a:bodyPr tIns="9144"/>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Date Placeholder 4">
            <a:extLst>
              <a:ext uri="{FF2B5EF4-FFF2-40B4-BE49-F238E27FC236}">
                <a16:creationId xmlns:a16="http://schemas.microsoft.com/office/drawing/2014/main" id="{70AE1EB4-1FC9-4FCA-9D5E-CF6203724B04}"/>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3EFC065F-F65E-4F49-B61C-9700643ADF1E}"/>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DD2A2FF8-C016-402F-8928-B468C19BA2AE}"/>
              </a:ext>
            </a:extLst>
          </p:cNvPr>
          <p:cNvSpPr>
            <a:spLocks noGrp="1"/>
          </p:cNvSpPr>
          <p:nvPr>
            <p:ph type="sldNum" sz="quarter" idx="12"/>
          </p:nvPr>
        </p:nvSpPr>
        <p:spPr/>
        <p:txBody>
          <a:bodyPr/>
          <a:lstStyle>
            <a:lvl1pPr>
              <a:defRPr/>
            </a:lvl1pPr>
          </a:lstStyle>
          <a:p>
            <a:fld id="{8F649D7B-7503-4168-A2A3-D30AB8B16701}" type="slidenum">
              <a:rPr lang="en-US" altLang="en-US"/>
              <a:pPr/>
              <a:t>‹#›</a:t>
            </a:fld>
            <a:endParaRPr lang="en-US" altLang="en-US"/>
          </a:p>
        </p:txBody>
      </p:sp>
    </p:spTree>
    <p:extLst>
      <p:ext uri="{BB962C8B-B14F-4D97-AF65-F5344CB8AC3E}">
        <p14:creationId xmlns:p14="http://schemas.microsoft.com/office/powerpoint/2010/main" val="15460069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C7347-54F4-4003-93FD-F7D4DCCC9251}"/>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A7E7F5F7-27E8-4569-BF94-2EE4FF1D1D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12ADF8E-5468-4EB0-8F30-F6BEE74C2C20}"/>
              </a:ext>
            </a:extLst>
          </p:cNvPr>
          <p:cNvSpPr>
            <a:spLocks noGrp="1"/>
          </p:cNvSpPr>
          <p:nvPr>
            <p:ph type="sldNum" sz="quarter" idx="12"/>
          </p:nvPr>
        </p:nvSpPr>
        <p:spPr/>
        <p:txBody>
          <a:bodyPr/>
          <a:lstStyle>
            <a:lvl1pPr>
              <a:defRPr/>
            </a:lvl1pPr>
          </a:lstStyle>
          <a:p>
            <a:fld id="{122A79B4-A9E4-4C0C-BEC7-21FF0EF7F8D8}" type="slidenum">
              <a:rPr lang="en-US" altLang="en-US"/>
              <a:pPr/>
              <a:t>‹#›</a:t>
            </a:fld>
            <a:endParaRPr lang="en-US" altLang="en-US"/>
          </a:p>
        </p:txBody>
      </p:sp>
    </p:spTree>
    <p:extLst>
      <p:ext uri="{BB962C8B-B14F-4D97-AF65-F5344CB8AC3E}">
        <p14:creationId xmlns:p14="http://schemas.microsoft.com/office/powerpoint/2010/main" val="7377156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FDE717-39DB-4342-B1A9-28966B71793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5C32747A-C099-4945-B627-6304FE478FC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004DAB-2700-4EA4-B07D-C1349ED3069F}"/>
              </a:ext>
            </a:extLst>
          </p:cNvPr>
          <p:cNvSpPr>
            <a:spLocks noGrp="1"/>
          </p:cNvSpPr>
          <p:nvPr>
            <p:ph type="sldNum" sz="quarter" idx="12"/>
          </p:nvPr>
        </p:nvSpPr>
        <p:spPr/>
        <p:txBody>
          <a:bodyPr/>
          <a:lstStyle>
            <a:lvl1pPr>
              <a:defRPr/>
            </a:lvl1pPr>
          </a:lstStyle>
          <a:p>
            <a:fld id="{CAA39D64-655C-43ED-8104-B1E224094DF5}" type="slidenum">
              <a:rPr lang="en-US" altLang="en-US"/>
              <a:pPr/>
              <a:t>‹#›</a:t>
            </a:fld>
            <a:endParaRPr lang="en-US" altLang="en-US"/>
          </a:p>
        </p:txBody>
      </p:sp>
    </p:spTree>
    <p:extLst>
      <p:ext uri="{BB962C8B-B14F-4D97-AF65-F5344CB8AC3E}">
        <p14:creationId xmlns:p14="http://schemas.microsoft.com/office/powerpoint/2010/main" val="4590977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D4CA62-28C3-4447-A199-CC719380AFD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0B8A459-2D5E-4B54-8EBC-CEC4742431A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FC4C532-D396-4929-B2DF-883430DF992B}"/>
              </a:ext>
            </a:extLst>
          </p:cNvPr>
          <p:cNvSpPr>
            <a:spLocks noGrp="1"/>
          </p:cNvSpPr>
          <p:nvPr>
            <p:ph type="sldNum" sz="quarter" idx="12"/>
          </p:nvPr>
        </p:nvSpPr>
        <p:spPr/>
        <p:txBody>
          <a:bodyPr/>
          <a:lstStyle>
            <a:lvl1pPr>
              <a:defRPr/>
            </a:lvl1pPr>
          </a:lstStyle>
          <a:p>
            <a:fld id="{E343751C-713D-4F15-8943-0046180F729D}" type="slidenum">
              <a:rPr lang="en-US" altLang="en-US"/>
              <a:pPr/>
              <a:t>‹#›</a:t>
            </a:fld>
            <a:endParaRPr lang="en-US" altLang="en-US"/>
          </a:p>
        </p:txBody>
      </p:sp>
    </p:spTree>
    <p:extLst>
      <p:ext uri="{BB962C8B-B14F-4D97-AF65-F5344CB8AC3E}">
        <p14:creationId xmlns:p14="http://schemas.microsoft.com/office/powerpoint/2010/main" val="2940827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6.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theme" Target="../theme/theme4.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21" Type="http://schemas.openxmlformats.org/officeDocument/2006/relationships/image" Target="../media/image3.png"/><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image" Target="../media/image2.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image" Target="../media/image5.png"/><Relationship Id="rId10" Type="http://schemas.openxmlformats.org/officeDocument/2006/relationships/slideLayout" Target="../slideLayouts/slideLayout71.xml"/><Relationship Id="rId19" Type="http://schemas.openxmlformats.org/officeDocument/2006/relationships/theme" Target="../theme/theme5.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6.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7/19/2024</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4678691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41703171"/>
      </p:ext>
    </p:extLst>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7/19/2024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89041592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1629129408"/>
      </p:ext>
    </p:extLst>
  </p:cSld>
  <p:clrMap bg1="dk1" tx1="lt1" bg2="dk2" tx2="lt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p15:clr>
            <a:srgbClr val="F26B43"/>
          </p15:clr>
        </p15:guide>
        <p15:guide id="8" pos="3720">
          <p15:clr>
            <a:srgbClr val="547EBF"/>
          </p15:clr>
        </p15:guide>
        <p15:guide id="9" pos="2112">
          <p15:clr>
            <a:srgbClr val="547EBF"/>
          </p15:clr>
        </p15:guide>
        <p15:guide id="10" pos="1824">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p15:clr>
            <a:srgbClr val="F26B43"/>
          </p15:clr>
        </p15:guide>
        <p15:guide id="18" orient="horz" pos="3672">
          <p15:clr>
            <a:srgbClr val="F26B43"/>
          </p15:clr>
        </p15:guide>
        <p15:guide id="19" pos="3984">
          <p15:clr>
            <a:srgbClr val="547EBF"/>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7/19/2024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76067331"/>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383838"/>
            </a:gs>
            <a:gs pos="31000">
              <a:srgbClr val="000000"/>
            </a:gs>
            <a:gs pos="100000">
              <a:srgbClr val="000000"/>
            </a:gs>
          </a:gsLst>
          <a:lin ang="5400000"/>
        </a:gradFill>
        <a:effectLst/>
      </p:bgPr>
    </p:bg>
    <p:spTree>
      <p:nvGrpSpPr>
        <p:cNvPr id="1" name=""/>
        <p:cNvGrpSpPr/>
        <p:nvPr/>
      </p:nvGrpSpPr>
      <p:grpSpPr>
        <a:xfrm>
          <a:off x="0" y="0"/>
          <a:ext cx="0" cy="0"/>
          <a:chOff x="0" y="0"/>
          <a:chExt cx="0" cy="0"/>
        </a:xfrm>
      </p:grpSpPr>
      <p:pic>
        <p:nvPicPr>
          <p:cNvPr id="1026" name="Picture 6" descr="horizon.png">
            <a:extLst>
              <a:ext uri="{FF2B5EF4-FFF2-40B4-BE49-F238E27FC236}">
                <a16:creationId xmlns:a16="http://schemas.microsoft.com/office/drawing/2014/main" id="{FD3B659D-B8CF-4B58-AEA5-56BBB6832B9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a:extLst>
              <a:ext uri="{FF2B5EF4-FFF2-40B4-BE49-F238E27FC236}">
                <a16:creationId xmlns:a16="http://schemas.microsoft.com/office/drawing/2014/main" id="{9F663C4C-4F65-4ECB-9100-34A3DE5968B8}"/>
              </a:ext>
            </a:extLst>
          </p:cNvPr>
          <p:cNvSpPr>
            <a:spLocks noGrp="1"/>
          </p:cNvSpPr>
          <p:nvPr>
            <p:ph type="title"/>
          </p:nvPr>
        </p:nvSpPr>
        <p:spPr>
          <a:xfrm>
            <a:off x="812800" y="275167"/>
            <a:ext cx="105664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70C366-0968-4FA8-A22F-0526723BAFE1}"/>
              </a:ext>
            </a:extLst>
          </p:cNvPr>
          <p:cNvSpPr>
            <a:spLocks noGrp="1"/>
          </p:cNvSpPr>
          <p:nvPr>
            <p:ph type="body" idx="1"/>
          </p:nvPr>
        </p:nvSpPr>
        <p:spPr>
          <a:xfrm>
            <a:off x="812800" y="1600201"/>
            <a:ext cx="10566400" cy="45254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5422F9A-BCB1-4B21-BA71-24A9420B2456}"/>
              </a:ext>
            </a:extLst>
          </p:cNvPr>
          <p:cNvSpPr>
            <a:spLocks noGrp="1"/>
          </p:cNvSpPr>
          <p:nvPr>
            <p:ph type="dt" sz="half" idx="2"/>
          </p:nvPr>
        </p:nvSpPr>
        <p:spPr>
          <a:xfrm>
            <a:off x="7620000" y="6356351"/>
            <a:ext cx="2032000" cy="366183"/>
          </a:xfrm>
          <a:prstGeom prst="rect">
            <a:avLst/>
          </a:prstGeom>
        </p:spPr>
        <p:txBody>
          <a:bodyPr vert="horz" lIns="91440" tIns="45720" rIns="91440" bIns="45720" rtlCol="0" anchor="ctr"/>
          <a:lstStyle>
            <a:lvl1pPr algn="r" eaLnBrk="1" hangingPunct="1">
              <a:defRPr sz="1333" strike="noStrike" spc="80" baseline="0">
                <a:solidFill>
                  <a:schemeClr val="tx1"/>
                </a:solidFill>
                <a:cs typeface="Arial" charset="0"/>
              </a:defRPr>
            </a:lvl1pPr>
          </a:lstStyle>
          <a:p>
            <a:pPr>
              <a:defRPr/>
            </a:pPr>
            <a:endParaRPr lang="en-US"/>
          </a:p>
        </p:txBody>
      </p:sp>
      <p:sp>
        <p:nvSpPr>
          <p:cNvPr id="5" name="Footer Placeholder 4">
            <a:extLst>
              <a:ext uri="{FF2B5EF4-FFF2-40B4-BE49-F238E27FC236}">
                <a16:creationId xmlns:a16="http://schemas.microsoft.com/office/drawing/2014/main" id="{60D3D74F-DFE2-4D85-A34D-EE12964F2441}"/>
              </a:ext>
            </a:extLst>
          </p:cNvPr>
          <p:cNvSpPr>
            <a:spLocks noGrp="1"/>
          </p:cNvSpPr>
          <p:nvPr>
            <p:ph type="ftr" sz="quarter" idx="3"/>
          </p:nvPr>
        </p:nvSpPr>
        <p:spPr>
          <a:xfrm>
            <a:off x="812800" y="6356351"/>
            <a:ext cx="3860800" cy="366183"/>
          </a:xfrm>
          <a:prstGeom prst="rect">
            <a:avLst/>
          </a:prstGeom>
        </p:spPr>
        <p:txBody>
          <a:bodyPr vert="horz" lIns="91440" tIns="45720" rIns="91440" bIns="45720" rtlCol="0" anchor="ctr"/>
          <a:lstStyle>
            <a:lvl1pPr algn="l" eaLnBrk="1" hangingPunct="1">
              <a:defRPr sz="1333" cap="all" spc="80" baseline="0">
                <a:solidFill>
                  <a:schemeClr val="tx1"/>
                </a:solidFill>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050DA5FD-9969-4A4A-80C2-5EE1B93C34F6}"/>
              </a:ext>
            </a:extLst>
          </p:cNvPr>
          <p:cNvSpPr>
            <a:spLocks noGrp="1"/>
          </p:cNvSpPr>
          <p:nvPr>
            <p:ph type="sldNum" sz="quarter" idx="4"/>
          </p:nvPr>
        </p:nvSpPr>
        <p:spPr>
          <a:xfrm>
            <a:off x="10058400" y="6356351"/>
            <a:ext cx="13208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67"/>
            </a:lvl1pPr>
          </a:lstStyle>
          <a:p>
            <a:fld id="{E29C0CF8-6F8B-463A-A454-222171D9BD1F}" type="slidenum">
              <a:rPr lang="en-US" altLang="en-US"/>
              <a:pPr/>
              <a:t>‹#›</a:t>
            </a:fld>
            <a:endParaRPr lang="en-US" altLang="en-US"/>
          </a:p>
        </p:txBody>
      </p:sp>
    </p:spTree>
    <p:extLst>
      <p:ext uri="{BB962C8B-B14F-4D97-AF65-F5344CB8AC3E}">
        <p14:creationId xmlns:p14="http://schemas.microsoft.com/office/powerpoint/2010/main" val="210546263"/>
      </p:ext>
    </p:extLst>
  </p:cSld>
  <p:clrMap bg1="dk1" tx1="lt1" bg2="dk2" tx2="lt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Lst>
  <p:txStyles>
    <p:titleStyle>
      <a:lvl1pPr algn="l" rtl="0" eaLnBrk="0" fontAlgn="base" hangingPunct="0">
        <a:spcBef>
          <a:spcPct val="0"/>
        </a:spcBef>
        <a:spcAft>
          <a:spcPct val="0"/>
        </a:spcAft>
        <a:defRPr sz="4000" kern="1200" cap="all" spc="67">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Narrow" pitchFamily="34" charset="0"/>
        </a:defRPr>
      </a:lvl2pPr>
      <a:lvl3pPr algn="l" rtl="0" eaLnBrk="0" fontAlgn="base" hangingPunct="0">
        <a:spcBef>
          <a:spcPct val="0"/>
        </a:spcBef>
        <a:spcAft>
          <a:spcPct val="0"/>
        </a:spcAft>
        <a:defRPr sz="4000">
          <a:solidFill>
            <a:schemeClr val="tx1"/>
          </a:solidFill>
          <a:latin typeface="Arial Narrow" pitchFamily="34" charset="0"/>
        </a:defRPr>
      </a:lvl3pPr>
      <a:lvl4pPr algn="l" rtl="0" eaLnBrk="0" fontAlgn="base" hangingPunct="0">
        <a:spcBef>
          <a:spcPct val="0"/>
        </a:spcBef>
        <a:spcAft>
          <a:spcPct val="0"/>
        </a:spcAft>
        <a:defRPr sz="4000">
          <a:solidFill>
            <a:schemeClr val="tx1"/>
          </a:solidFill>
          <a:latin typeface="Arial Narrow" pitchFamily="34" charset="0"/>
        </a:defRPr>
      </a:lvl4pPr>
      <a:lvl5pPr algn="l" rtl="0" eaLnBrk="0" fontAlgn="base" hangingPunct="0">
        <a:spcBef>
          <a:spcPct val="0"/>
        </a:spcBef>
        <a:spcAft>
          <a:spcPct val="0"/>
        </a:spcAft>
        <a:defRPr sz="4000">
          <a:solidFill>
            <a:schemeClr val="tx1"/>
          </a:solidFill>
          <a:latin typeface="Arial Narrow"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57189" indent="-457189" algn="l" rtl="0" eaLnBrk="0" fontAlgn="base" hangingPunct="0">
        <a:spcBef>
          <a:spcPct val="20000"/>
        </a:spcBef>
        <a:spcAft>
          <a:spcPts val="800"/>
        </a:spcAft>
        <a:buClr>
          <a:schemeClr val="tx2"/>
        </a:buClr>
        <a:buFont typeface="Arial" panose="020B0604020202020204" pitchFamily="34" charset="0"/>
        <a:buChar char="•"/>
        <a:defRPr sz="2267" kern="1200" spc="40">
          <a:solidFill>
            <a:schemeClr val="tx1"/>
          </a:solidFill>
          <a:latin typeface="+mn-lt"/>
          <a:ea typeface="+mn-ea"/>
          <a:cs typeface="+mn-cs"/>
        </a:defRPr>
      </a:lvl1pPr>
      <a:lvl2pPr marL="990575" indent="-380990" algn="l" rtl="0" eaLnBrk="0" fontAlgn="base" hangingPunct="0">
        <a:spcBef>
          <a:spcPct val="20000"/>
        </a:spcBef>
        <a:spcAft>
          <a:spcPts val="800"/>
        </a:spcAft>
        <a:buClr>
          <a:schemeClr val="tx2"/>
        </a:buClr>
        <a:buFont typeface="Arial" panose="020B0604020202020204" pitchFamily="34" charset="0"/>
        <a:buChar char="•"/>
        <a:defRPr sz="2267" kern="1200" spc="40">
          <a:solidFill>
            <a:schemeClr val="tx1"/>
          </a:solidFill>
          <a:latin typeface="+mn-lt"/>
          <a:ea typeface="+mn-ea"/>
          <a:cs typeface="+mn-cs"/>
        </a:defRPr>
      </a:lvl2pPr>
      <a:lvl3pPr marL="1523962" indent="-304792" algn="l" rtl="0" eaLnBrk="0" fontAlgn="base" hangingPunct="0">
        <a:spcBef>
          <a:spcPct val="20000"/>
        </a:spcBef>
        <a:spcAft>
          <a:spcPts val="800"/>
        </a:spcAft>
        <a:buClr>
          <a:schemeClr val="tx2"/>
        </a:buClr>
        <a:buFont typeface="Arial" panose="020B0604020202020204" pitchFamily="34" charset="0"/>
        <a:buChar char="•"/>
        <a:defRPr sz="2267" kern="1200" spc="40">
          <a:solidFill>
            <a:schemeClr val="tx1"/>
          </a:solidFill>
          <a:latin typeface="+mn-lt"/>
          <a:ea typeface="+mn-ea"/>
          <a:cs typeface="+mn-cs"/>
        </a:defRPr>
      </a:lvl3pPr>
      <a:lvl4pPr marL="2133547" indent="-304792" algn="l" rtl="0" eaLnBrk="0" fontAlgn="base" hangingPunct="0">
        <a:spcBef>
          <a:spcPct val="20000"/>
        </a:spcBef>
        <a:spcAft>
          <a:spcPts val="800"/>
        </a:spcAft>
        <a:buClr>
          <a:schemeClr val="tx2"/>
        </a:buClr>
        <a:buFont typeface="Arial" panose="020B0604020202020204" pitchFamily="34" charset="0"/>
        <a:buChar char="•"/>
        <a:defRPr sz="2267" kern="1200" spc="40">
          <a:solidFill>
            <a:schemeClr val="tx1"/>
          </a:solidFill>
          <a:latin typeface="+mn-lt"/>
          <a:ea typeface="+mn-ea"/>
          <a:cs typeface="+mn-cs"/>
        </a:defRPr>
      </a:lvl4pPr>
      <a:lvl5pPr marL="2743131" indent="-304792" algn="l" rtl="0" eaLnBrk="0" fontAlgn="base" hangingPunct="0">
        <a:spcBef>
          <a:spcPct val="20000"/>
        </a:spcBef>
        <a:spcAft>
          <a:spcPts val="800"/>
        </a:spcAft>
        <a:buClr>
          <a:schemeClr val="tx2"/>
        </a:buClr>
        <a:buFont typeface="Arial" panose="020B0604020202020204" pitchFamily="34" charset="0"/>
        <a:buChar char="•"/>
        <a:defRPr sz="2267" kern="1200" spc="40">
          <a:solidFill>
            <a:schemeClr val="tx1"/>
          </a:solidFill>
          <a:latin typeface="+mn-lt"/>
          <a:ea typeface="+mn-ea"/>
          <a:cs typeface="+mn-cs"/>
        </a:defRPr>
      </a:lvl5pPr>
      <a:lvl6pPr marL="3352716" indent="-304792" algn="l" defTabSz="1219170" rtl="0" eaLnBrk="1" latinLnBrk="0" hangingPunct="1">
        <a:lnSpc>
          <a:spcPct val="100000"/>
        </a:lnSpc>
        <a:spcBef>
          <a:spcPct val="20000"/>
        </a:spcBef>
        <a:spcAft>
          <a:spcPts val="800"/>
        </a:spcAft>
        <a:buClr>
          <a:schemeClr val="tx2"/>
        </a:buClr>
        <a:buFont typeface="Arial" pitchFamily="34" charset="0"/>
        <a:buChar char="•"/>
        <a:defRPr sz="2267" kern="1200">
          <a:solidFill>
            <a:schemeClr val="tx1"/>
          </a:solidFill>
          <a:latin typeface="+mn-lt"/>
          <a:ea typeface="+mn-ea"/>
          <a:cs typeface="+mn-cs"/>
        </a:defRPr>
      </a:lvl6pPr>
      <a:lvl7pPr marL="3962301" indent="-304792" algn="l" defTabSz="1219170" rtl="0" eaLnBrk="1" latinLnBrk="0" hangingPunct="1">
        <a:lnSpc>
          <a:spcPct val="100000"/>
        </a:lnSpc>
        <a:spcBef>
          <a:spcPct val="20000"/>
        </a:spcBef>
        <a:spcAft>
          <a:spcPts val="800"/>
        </a:spcAft>
        <a:buClr>
          <a:schemeClr val="tx2"/>
        </a:buClr>
        <a:buFont typeface="Arial" pitchFamily="34" charset="0"/>
        <a:buChar char="•"/>
        <a:defRPr sz="2267" kern="1200">
          <a:solidFill>
            <a:schemeClr val="tx1"/>
          </a:solidFill>
          <a:latin typeface="+mn-lt"/>
          <a:ea typeface="+mn-ea"/>
          <a:cs typeface="+mn-cs"/>
        </a:defRPr>
      </a:lvl7pPr>
      <a:lvl8pPr marL="4571886" indent="-304792" algn="l" defTabSz="1219170" rtl="0" eaLnBrk="1" latinLnBrk="0" hangingPunct="1">
        <a:lnSpc>
          <a:spcPct val="100000"/>
        </a:lnSpc>
        <a:spcBef>
          <a:spcPct val="20000"/>
        </a:spcBef>
        <a:spcAft>
          <a:spcPts val="800"/>
        </a:spcAft>
        <a:buClr>
          <a:schemeClr val="tx2"/>
        </a:buClr>
        <a:buFont typeface="Arial" pitchFamily="34" charset="0"/>
        <a:buChar char="•"/>
        <a:defRPr sz="2267" kern="1200">
          <a:solidFill>
            <a:schemeClr val="tx1"/>
          </a:solidFill>
          <a:latin typeface="+mn-lt"/>
          <a:ea typeface="+mn-ea"/>
          <a:cs typeface="+mn-cs"/>
        </a:defRPr>
      </a:lvl8pPr>
      <a:lvl9pPr marL="5181470" indent="-304792" algn="l" defTabSz="1219170" rtl="0" eaLnBrk="1" latinLnBrk="0" hangingPunct="1">
        <a:lnSpc>
          <a:spcPct val="100000"/>
        </a:lnSpc>
        <a:spcBef>
          <a:spcPct val="20000"/>
        </a:spcBef>
        <a:spcAft>
          <a:spcPts val="800"/>
        </a:spcAft>
        <a:buClr>
          <a:schemeClr val="tx2"/>
        </a:buClr>
        <a:buFont typeface="Arial" pitchFamily="34" charset="0"/>
        <a:buChar char="•"/>
        <a:defRPr sz="22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montanahappinessproject.com/" TargetMode="Externa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hyperlink" Target="https://johnsommersflanagan.com/" TargetMode="External"/><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56.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https://montanahappinessproject.com/" TargetMode="External"/><Relationship Id="rId1" Type="http://schemas.openxmlformats.org/officeDocument/2006/relationships/slideLayout" Target="../slideLayouts/slideLayout13.xml"/><Relationship Id="rId5" Type="http://schemas.openxmlformats.org/officeDocument/2006/relationships/image" Target="../media/image37.JPG"/><Relationship Id="rId4" Type="http://schemas.openxmlformats.org/officeDocument/2006/relationships/hyperlink" Target="https://johnsommersflanagan.com/2023/03/05/the-three-step-emotional-change-trick-revisited-again-with-a-side-note-on-plagiaris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4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4A321-6D25-4826-8DD7-092350D3560D}"/>
              </a:ext>
            </a:extLst>
          </p:cNvPr>
          <p:cNvSpPr>
            <a:spLocks noGrp="1"/>
          </p:cNvSpPr>
          <p:nvPr>
            <p:ph type="title"/>
          </p:nvPr>
        </p:nvSpPr>
        <p:spPr>
          <a:xfrm>
            <a:off x="2732314" y="365125"/>
            <a:ext cx="9459686" cy="2595789"/>
          </a:xfrm>
        </p:spPr>
        <p:txBody>
          <a:bodyPr>
            <a:normAutofit fontScale="90000"/>
          </a:bodyPr>
          <a:lstStyle/>
          <a:p>
            <a:pPr algn="ctr">
              <a:lnSpc>
                <a:spcPct val="100000"/>
              </a:lnSpc>
              <a:spcBef>
                <a:spcPts val="0"/>
              </a:spcBef>
            </a:pPr>
            <a:r>
              <a:rPr lang="en-US" sz="6700" b="1" kern="100" dirty="0">
                <a:effectLst/>
                <a:latin typeface="Calibri" panose="020F0502020204030204" pitchFamily="34" charset="0"/>
                <a:ea typeface="Calibri" panose="020F0502020204030204" pitchFamily="34" charset="0"/>
                <a:cs typeface="Calibri" panose="020F0502020204030204" pitchFamily="34" charset="0"/>
              </a:rPr>
              <a:t>Suicide and Happiness</a:t>
            </a:r>
            <a:br>
              <a:rPr lang="en-US" sz="6700" b="1" kern="100" dirty="0">
                <a:effectLst/>
                <a:latin typeface="Calibri" panose="020F0502020204030204" pitchFamily="34" charset="0"/>
                <a:ea typeface="Calibri" panose="020F0502020204030204" pitchFamily="34" charset="0"/>
                <a:cs typeface="Calibri" panose="020F0502020204030204" pitchFamily="34" charset="0"/>
              </a:rPr>
            </a:br>
            <a:br>
              <a:rPr lang="en-US" sz="1600" b="1" kern="100" dirty="0">
                <a:effectLst/>
                <a:latin typeface="Calibri" panose="020F0502020204030204" pitchFamily="34" charset="0"/>
                <a:ea typeface="Calibri" panose="020F0502020204030204" pitchFamily="34" charset="0"/>
                <a:cs typeface="Calibri" panose="020F0502020204030204" pitchFamily="34" charset="0"/>
              </a:rPr>
            </a:br>
            <a:r>
              <a:rPr lang="en-US" sz="3200" dirty="0">
                <a:latin typeface="Arial" panose="020B0604020202020204" pitchFamily="34" charset="0"/>
                <a:cs typeface="Arial" panose="020B0604020202020204" pitchFamily="34" charset="0"/>
              </a:rPr>
              <a:t>Using Suicide Theories and </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Data to Construct Meaningful Interventions</a:t>
            </a:r>
            <a:br>
              <a:rPr lang="en-US" sz="2700" dirty="0">
                <a:latin typeface="Arial" panose="020B0604020202020204" pitchFamily="34" charset="0"/>
                <a:cs typeface="Arial" panose="020B0604020202020204" pitchFamily="34" charset="0"/>
              </a:rPr>
            </a:br>
            <a:endParaRPr lang="en-US" sz="27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4C62B445-7921-43D4-9B24-D95431CE7ED1}"/>
              </a:ext>
            </a:extLst>
          </p:cNvPr>
          <p:cNvSpPr>
            <a:spLocks noGrp="1"/>
          </p:cNvSpPr>
          <p:nvPr>
            <p:ph idx="1"/>
          </p:nvPr>
        </p:nvSpPr>
        <p:spPr>
          <a:xfrm>
            <a:off x="838200" y="2808513"/>
            <a:ext cx="9187543" cy="3368449"/>
          </a:xfrm>
        </p:spPr>
        <p:txBody>
          <a:bodyPr>
            <a:normAutofit/>
          </a:bodyPr>
          <a:lstStyle/>
          <a:p>
            <a:pPr marL="0" indent="0">
              <a:buNone/>
            </a:pPr>
            <a:endParaRPr lang="en-US" sz="3200" dirty="0"/>
          </a:p>
          <a:p>
            <a:pPr marL="0" indent="0">
              <a:buNone/>
            </a:pPr>
            <a:endParaRPr lang="en-US" sz="3200" dirty="0"/>
          </a:p>
          <a:p>
            <a:pPr marL="0" lvl="0" indent="0" algn="ctr">
              <a:lnSpc>
                <a:spcPct val="100000"/>
              </a:lnSpc>
              <a:spcBef>
                <a:spcPts val="0"/>
              </a:spcBef>
              <a:buClr>
                <a:srgbClr val="B71E42"/>
              </a:buClr>
              <a:buSzPct val="100000"/>
              <a:buNone/>
            </a:pPr>
            <a:r>
              <a:rPr lang="en-US" sz="2100" cap="all" dirty="0">
                <a:solidFill>
                  <a:srgbClr val="FFFF00"/>
                </a:solidFill>
                <a:latin typeface="Gill Sans MT" panose="020B0502020104020203"/>
              </a:rPr>
              <a:t>John Sommers-Flanagan, Ph.D.</a:t>
            </a:r>
          </a:p>
          <a:p>
            <a:pPr marL="0" lvl="0" indent="0" algn="ctr">
              <a:lnSpc>
                <a:spcPct val="100000"/>
              </a:lnSpc>
              <a:spcBef>
                <a:spcPts val="0"/>
              </a:spcBef>
              <a:buClr>
                <a:srgbClr val="B71E42"/>
              </a:buClr>
              <a:buSzPct val="100000"/>
              <a:buNone/>
            </a:pPr>
            <a:r>
              <a:rPr lang="en-US" sz="2100" cap="all" dirty="0">
                <a:solidFill>
                  <a:srgbClr val="FFFF00"/>
                </a:solidFill>
                <a:latin typeface="Gill Sans MT" panose="020B0502020104020203"/>
              </a:rPr>
              <a:t>Leah Finch, M.A. </a:t>
            </a:r>
          </a:p>
          <a:p>
            <a:pPr marL="0" lvl="0" indent="0" algn="ctr">
              <a:lnSpc>
                <a:spcPct val="100000"/>
              </a:lnSpc>
              <a:spcBef>
                <a:spcPts val="0"/>
              </a:spcBef>
              <a:buClr>
                <a:srgbClr val="B71E42"/>
              </a:buClr>
              <a:buSzPct val="100000"/>
              <a:buNone/>
            </a:pPr>
            <a:r>
              <a:rPr lang="en-US" sz="2100" cap="all" dirty="0">
                <a:solidFill>
                  <a:srgbClr val="FFFF00"/>
                </a:solidFill>
                <a:latin typeface="Gill Sans MT" panose="020B0502020104020203"/>
              </a:rPr>
              <a:t>Department of Counseling</a:t>
            </a:r>
          </a:p>
          <a:p>
            <a:pPr marL="0" lvl="0" indent="0" algn="ctr">
              <a:lnSpc>
                <a:spcPct val="100000"/>
              </a:lnSpc>
              <a:spcBef>
                <a:spcPts val="0"/>
              </a:spcBef>
              <a:buClr>
                <a:srgbClr val="B71E42"/>
              </a:buClr>
              <a:buSzPct val="100000"/>
              <a:buNone/>
            </a:pPr>
            <a:r>
              <a:rPr lang="en-US" sz="2100" cap="all" dirty="0">
                <a:solidFill>
                  <a:srgbClr val="FFFF00"/>
                </a:solidFill>
                <a:latin typeface="Gill Sans MT" panose="020B0502020104020203"/>
              </a:rPr>
              <a:t>University of Montana</a:t>
            </a:r>
          </a:p>
          <a:p>
            <a:pPr marL="0" lvl="0" indent="0" algn="ctr">
              <a:lnSpc>
                <a:spcPct val="100000"/>
              </a:lnSpc>
              <a:spcBef>
                <a:spcPts val="0"/>
              </a:spcBef>
              <a:buClr>
                <a:srgbClr val="B71E42"/>
              </a:buClr>
              <a:buSzPct val="100000"/>
              <a:buNone/>
            </a:pPr>
            <a:endParaRPr lang="en-US" sz="2100" cap="all" dirty="0">
              <a:solidFill>
                <a:schemeClr val="accent6">
                  <a:lumMod val="40000"/>
                  <a:lumOff val="60000"/>
                </a:schemeClr>
              </a:solidFill>
              <a:latin typeface="Gill Sans MT" panose="020B0502020104020203"/>
            </a:endParaRPr>
          </a:p>
          <a:p>
            <a:pPr marL="0" indent="0">
              <a:buNone/>
            </a:pPr>
            <a:endParaRPr lang="en-US" sz="3200" dirty="0"/>
          </a:p>
        </p:txBody>
      </p:sp>
    </p:spTree>
    <p:extLst>
      <p:ext uri="{BB962C8B-B14F-4D97-AF65-F5344CB8AC3E}">
        <p14:creationId xmlns:p14="http://schemas.microsoft.com/office/powerpoint/2010/main" val="4020079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451579" y="436229"/>
            <a:ext cx="9603275" cy="1040234"/>
          </a:xfrm>
        </p:spPr>
        <p:txBody>
          <a:bodyPr>
            <a:normAutofit/>
          </a:bodyPr>
          <a:lstStyle/>
          <a:p>
            <a:r>
              <a:rPr lang="en-US" sz="6000" b="1" dirty="0">
                <a:solidFill>
                  <a:srgbClr val="FFFF00"/>
                </a:solidFill>
              </a:rPr>
              <a:t>Gratitude</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1828800" y="1577131"/>
            <a:ext cx="9890620" cy="3226548"/>
          </a:xfrm>
        </p:spPr>
        <p:txBody>
          <a:bodyPr>
            <a:normAutofit/>
          </a:bodyPr>
          <a:lstStyle/>
          <a:p>
            <a:r>
              <a:rPr lang="en-US" sz="3200" dirty="0"/>
              <a:t>Thanks to Tracy, Katie, and Jen for organizing and for their dedication </a:t>
            </a:r>
          </a:p>
          <a:p>
            <a:endParaRPr lang="en-US" sz="3200" dirty="0"/>
          </a:p>
          <a:p>
            <a:r>
              <a:rPr lang="en-US" sz="3200" dirty="0"/>
              <a:t>Thanks to the Montana Happiness team. For more info, see: </a:t>
            </a:r>
            <a:r>
              <a:rPr lang="en-US" sz="3200" dirty="0">
                <a:solidFill>
                  <a:srgbClr val="FFFF00"/>
                </a:solidFill>
                <a:hlinkClick r:id="rId3">
                  <a:extLst>
                    <a:ext uri="{A12FA001-AC4F-418D-AE19-62706E023703}">
                      <ahyp:hlinkClr xmlns:ahyp="http://schemas.microsoft.com/office/drawing/2018/hyperlinkcolor" val="tx"/>
                    </a:ext>
                  </a:extLst>
                </a:hlinkClick>
              </a:rPr>
              <a:t>https://montanahappinessproject.com/</a:t>
            </a:r>
            <a:r>
              <a:rPr lang="en-US" sz="3200" dirty="0">
                <a:solidFill>
                  <a:srgbClr val="FFFF00"/>
                </a:solidFill>
              </a:rPr>
              <a:t> </a:t>
            </a:r>
            <a:r>
              <a:rPr lang="en-US" sz="3200" dirty="0"/>
              <a:t>and </a:t>
            </a:r>
            <a:r>
              <a:rPr lang="en-US" sz="3200" dirty="0">
                <a:solidFill>
                  <a:srgbClr val="FFFF00"/>
                </a:solidFill>
                <a:hlinkClick r:id="rId4">
                  <a:extLst>
                    <a:ext uri="{A12FA001-AC4F-418D-AE19-62706E023703}">
                      <ahyp:hlinkClr xmlns:ahyp="http://schemas.microsoft.com/office/drawing/2018/hyperlinkcolor" val="tx"/>
                    </a:ext>
                  </a:extLst>
                </a:hlinkClick>
              </a:rPr>
              <a:t>https://johnsommersflanagan.com/</a:t>
            </a:r>
            <a:r>
              <a:rPr lang="en-US" sz="3200" dirty="0">
                <a:solidFill>
                  <a:srgbClr val="FFFF00"/>
                </a:solidFill>
              </a:rPr>
              <a:t> </a:t>
            </a:r>
          </a:p>
          <a:p>
            <a:endParaRPr lang="en-US" sz="3200" dirty="0"/>
          </a:p>
          <a:p>
            <a:endParaRPr lang="en-US" sz="3200" dirty="0"/>
          </a:p>
        </p:txBody>
      </p:sp>
      <p:pic>
        <p:nvPicPr>
          <p:cNvPr id="4" name="Picture 5">
            <a:extLst>
              <a:ext uri="{FF2B5EF4-FFF2-40B4-BE49-F238E27FC236}">
                <a16:creationId xmlns:a16="http://schemas.microsoft.com/office/drawing/2014/main" id="{E6B694F9-9B8D-48A7-9531-26FCE2FD1E0B}"/>
              </a:ext>
            </a:extLst>
          </p:cNvPr>
          <p:cNvPicPr>
            <a:picLocks noChangeAspect="1"/>
          </p:cNvPicPr>
          <p:nvPr/>
        </p:nvPicPr>
        <p:blipFill>
          <a:blip r:embed="rId5"/>
          <a:stretch>
            <a:fillRect/>
          </a:stretch>
        </p:blipFill>
        <p:spPr>
          <a:xfrm>
            <a:off x="0" y="5075339"/>
            <a:ext cx="1755325" cy="1739250"/>
          </a:xfrm>
          <a:prstGeom prst="rect">
            <a:avLst/>
          </a:prstGeom>
        </p:spPr>
      </p:pic>
      <p:pic>
        <p:nvPicPr>
          <p:cNvPr id="5" name="Picture 4">
            <a:extLst>
              <a:ext uri="{FF2B5EF4-FFF2-40B4-BE49-F238E27FC236}">
                <a16:creationId xmlns:a16="http://schemas.microsoft.com/office/drawing/2014/main" id="{B80F329C-8868-4B3A-B7AC-350F0B91EFC3}"/>
              </a:ext>
            </a:extLst>
          </p:cNvPr>
          <p:cNvPicPr>
            <a:picLocks noChangeAspect="1"/>
          </p:cNvPicPr>
          <p:nvPr/>
        </p:nvPicPr>
        <p:blipFill>
          <a:blip r:embed="rId6"/>
          <a:stretch>
            <a:fillRect/>
          </a:stretch>
        </p:blipFill>
        <p:spPr>
          <a:xfrm>
            <a:off x="35402" y="2990902"/>
            <a:ext cx="1389624" cy="2084437"/>
          </a:xfrm>
          <a:prstGeom prst="rect">
            <a:avLst/>
          </a:prstGeom>
        </p:spPr>
      </p:pic>
      <p:pic>
        <p:nvPicPr>
          <p:cNvPr id="7" name="Picture 6">
            <a:extLst>
              <a:ext uri="{FF2B5EF4-FFF2-40B4-BE49-F238E27FC236}">
                <a16:creationId xmlns:a16="http://schemas.microsoft.com/office/drawing/2014/main" id="{E984540B-78AE-4B34-B762-FE05E1B119B6}"/>
              </a:ext>
            </a:extLst>
          </p:cNvPr>
          <p:cNvPicPr>
            <a:picLocks noChangeAspect="1"/>
          </p:cNvPicPr>
          <p:nvPr/>
        </p:nvPicPr>
        <p:blipFill>
          <a:blip r:embed="rId7"/>
          <a:stretch>
            <a:fillRect/>
          </a:stretch>
        </p:blipFill>
        <p:spPr>
          <a:xfrm>
            <a:off x="3255234" y="4764391"/>
            <a:ext cx="1667550" cy="2084437"/>
          </a:xfrm>
          <a:prstGeom prst="rect">
            <a:avLst/>
          </a:prstGeom>
        </p:spPr>
      </p:pic>
      <p:pic>
        <p:nvPicPr>
          <p:cNvPr id="3" name="Picture 2">
            <a:extLst>
              <a:ext uri="{FF2B5EF4-FFF2-40B4-BE49-F238E27FC236}">
                <a16:creationId xmlns:a16="http://schemas.microsoft.com/office/drawing/2014/main" id="{7F490E4A-27BA-4111-AED5-DF4B9E4BCE3D}"/>
              </a:ext>
            </a:extLst>
          </p:cNvPr>
          <p:cNvPicPr>
            <a:picLocks noChangeAspect="1"/>
          </p:cNvPicPr>
          <p:nvPr/>
        </p:nvPicPr>
        <p:blipFill>
          <a:blip r:embed="rId8"/>
          <a:stretch>
            <a:fillRect/>
          </a:stretch>
        </p:blipFill>
        <p:spPr>
          <a:xfrm>
            <a:off x="6916819" y="4697077"/>
            <a:ext cx="2132775" cy="2112463"/>
          </a:xfrm>
          <a:prstGeom prst="rect">
            <a:avLst/>
          </a:prstGeom>
        </p:spPr>
      </p:pic>
      <p:pic>
        <p:nvPicPr>
          <p:cNvPr id="8" name="Picture 7">
            <a:extLst>
              <a:ext uri="{FF2B5EF4-FFF2-40B4-BE49-F238E27FC236}">
                <a16:creationId xmlns:a16="http://schemas.microsoft.com/office/drawing/2014/main" id="{ECA400FF-898F-4FA4-A940-D996CED88E3E}"/>
              </a:ext>
            </a:extLst>
          </p:cNvPr>
          <p:cNvPicPr>
            <a:picLocks noChangeAspect="1"/>
          </p:cNvPicPr>
          <p:nvPr/>
        </p:nvPicPr>
        <p:blipFill>
          <a:blip r:embed="rId9"/>
          <a:stretch>
            <a:fillRect/>
          </a:stretch>
        </p:blipFill>
        <p:spPr>
          <a:xfrm>
            <a:off x="1755325" y="4750378"/>
            <a:ext cx="1563328" cy="2084437"/>
          </a:xfrm>
          <a:prstGeom prst="rect">
            <a:avLst/>
          </a:prstGeom>
        </p:spPr>
      </p:pic>
      <p:pic>
        <p:nvPicPr>
          <p:cNvPr id="9" name="Picture 8">
            <a:extLst>
              <a:ext uri="{FF2B5EF4-FFF2-40B4-BE49-F238E27FC236}">
                <a16:creationId xmlns:a16="http://schemas.microsoft.com/office/drawing/2014/main" id="{74869127-4FD7-4EFF-84E4-BA51F2F2EFC7}"/>
              </a:ext>
            </a:extLst>
          </p:cNvPr>
          <p:cNvPicPr>
            <a:picLocks noChangeAspect="1"/>
          </p:cNvPicPr>
          <p:nvPr/>
        </p:nvPicPr>
        <p:blipFill>
          <a:blip r:embed="rId10"/>
          <a:stretch>
            <a:fillRect/>
          </a:stretch>
        </p:blipFill>
        <p:spPr>
          <a:xfrm>
            <a:off x="9035189" y="4697077"/>
            <a:ext cx="3120833" cy="2084437"/>
          </a:xfrm>
          <a:prstGeom prst="rect">
            <a:avLst/>
          </a:prstGeom>
        </p:spPr>
      </p:pic>
      <p:pic>
        <p:nvPicPr>
          <p:cNvPr id="10" name="Picture 9">
            <a:extLst>
              <a:ext uri="{FF2B5EF4-FFF2-40B4-BE49-F238E27FC236}">
                <a16:creationId xmlns:a16="http://schemas.microsoft.com/office/drawing/2014/main" id="{51F00D3F-B531-48AF-B5A0-B6D273EBFDF4}"/>
              </a:ext>
            </a:extLst>
          </p:cNvPr>
          <p:cNvPicPr>
            <a:picLocks noChangeAspect="1"/>
          </p:cNvPicPr>
          <p:nvPr/>
        </p:nvPicPr>
        <p:blipFill>
          <a:blip r:embed="rId11"/>
          <a:stretch>
            <a:fillRect/>
          </a:stretch>
        </p:blipFill>
        <p:spPr>
          <a:xfrm>
            <a:off x="4915046" y="4831704"/>
            <a:ext cx="2305518" cy="1949810"/>
          </a:xfrm>
          <a:prstGeom prst="rect">
            <a:avLst/>
          </a:prstGeom>
        </p:spPr>
      </p:pic>
      <p:pic>
        <p:nvPicPr>
          <p:cNvPr id="11" name="Picture 10">
            <a:extLst>
              <a:ext uri="{FF2B5EF4-FFF2-40B4-BE49-F238E27FC236}">
                <a16:creationId xmlns:a16="http://schemas.microsoft.com/office/drawing/2014/main" id="{0F1F012B-22EB-4280-9753-5FF0F93F6567}"/>
              </a:ext>
            </a:extLst>
          </p:cNvPr>
          <p:cNvPicPr>
            <a:picLocks noChangeAspect="1"/>
          </p:cNvPicPr>
          <p:nvPr/>
        </p:nvPicPr>
        <p:blipFill>
          <a:blip r:embed="rId12"/>
          <a:stretch>
            <a:fillRect/>
          </a:stretch>
        </p:blipFill>
        <p:spPr>
          <a:xfrm>
            <a:off x="9738459" y="0"/>
            <a:ext cx="2384735" cy="1384183"/>
          </a:xfrm>
          <a:prstGeom prst="rect">
            <a:avLst/>
          </a:prstGeom>
        </p:spPr>
      </p:pic>
    </p:spTree>
    <p:extLst>
      <p:ext uri="{BB962C8B-B14F-4D97-AF65-F5344CB8AC3E}">
        <p14:creationId xmlns:p14="http://schemas.microsoft.com/office/powerpoint/2010/main" val="258314464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451579" y="436229"/>
            <a:ext cx="9603275" cy="1040234"/>
          </a:xfrm>
        </p:spPr>
        <p:txBody>
          <a:bodyPr>
            <a:normAutofit/>
          </a:bodyPr>
          <a:lstStyle/>
          <a:p>
            <a:pPr marL="0" marR="0" lvl="0" indent="0" algn="l" defTabSz="914400" rtl="0" eaLnBrk="1" fontAlgn="auto" latinLnBrk="0" hangingPunct="1">
              <a:lnSpc>
                <a:spcPct val="100000"/>
              </a:lnSpc>
              <a:spcBef>
                <a:spcPct val="0"/>
              </a:spcBef>
              <a:spcAft>
                <a:spcPts val="0"/>
              </a:spcAft>
              <a:buClr>
                <a:srgbClr val="B71E42"/>
              </a:buClr>
              <a:buSzPct val="100000"/>
              <a:buFont typeface="Arial" panose="020B0604020202020204" pitchFamily="34" charset="0"/>
              <a:buNone/>
              <a:tabLst/>
              <a:defRPr/>
            </a:pPr>
            <a:r>
              <a:rPr kumimoji="0" lang="en-US" sz="4800" b="1" i="0" u="none" strike="noStrike" kern="1200" cap="none" spc="0" normalizeH="0" baseline="0" noProof="0" dirty="0">
                <a:ln>
                  <a:noFill/>
                </a:ln>
                <a:solidFill>
                  <a:srgbClr val="FFFF00"/>
                </a:solidFill>
                <a:effectLst/>
                <a:uLnTx/>
                <a:uFillTx/>
                <a:latin typeface="Calibri Light" panose="020F0302020204030204"/>
                <a:ea typeface="+mn-ea"/>
                <a:cs typeface="+mn-cs"/>
              </a:rPr>
              <a:t>Learning Objectives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783771" y="1577130"/>
            <a:ext cx="10271083" cy="5019613"/>
          </a:xfrm>
        </p:spPr>
        <p:txBody>
          <a:bodyPr>
            <a:normAutofit/>
          </a:bodyPr>
          <a:lstStyle/>
          <a:p>
            <a:pPr marL="0" lvl="0" indent="0" algn="ctr">
              <a:lnSpc>
                <a:spcPct val="100000"/>
              </a:lnSpc>
              <a:spcBef>
                <a:spcPts val="0"/>
              </a:spcBef>
              <a:buClr>
                <a:srgbClr val="B71E42"/>
              </a:buClr>
              <a:buSzPct val="100000"/>
              <a:buNone/>
            </a:pPr>
            <a:endParaRPr lang="en-US" sz="3200" cap="all" dirty="0">
              <a:solidFill>
                <a:schemeClr val="accent6">
                  <a:lumMod val="40000"/>
                  <a:lumOff val="60000"/>
                </a:schemeClr>
              </a:solidFill>
              <a:latin typeface="Gill Sans MT" panose="020B0502020104020203"/>
            </a:endParaRPr>
          </a:p>
          <a:p>
            <a:pPr marL="514350" lvl="0" indent="-514350">
              <a:lnSpc>
                <a:spcPct val="100000"/>
              </a:lnSpc>
              <a:spcBef>
                <a:spcPts val="0"/>
              </a:spcBef>
              <a:buClr>
                <a:srgbClr val="B71E42"/>
              </a:buClr>
              <a:buSzPct val="100000"/>
              <a:buFont typeface="+mj-lt"/>
              <a:buAutoNum type="arabicPeriod"/>
            </a:pPr>
            <a:r>
              <a:rPr lang="en-US" sz="3200" dirty="0">
                <a:solidFill>
                  <a:schemeClr val="accent6">
                    <a:lumMod val="40000"/>
                    <a:lumOff val="60000"/>
                  </a:schemeClr>
                </a:solidFill>
              </a:rPr>
              <a:t>Describe methods for connecting with clients and </a:t>
            </a:r>
            <a:r>
              <a:rPr lang="en-US" sz="3200" dirty="0">
                <a:solidFill>
                  <a:srgbClr val="FFFF00"/>
                </a:solidFill>
              </a:rPr>
              <a:t>collaboratively identifying</a:t>
            </a:r>
            <a:r>
              <a:rPr lang="en-US" sz="3200" dirty="0">
                <a:solidFill>
                  <a:schemeClr val="accent6">
                    <a:lumMod val="40000"/>
                    <a:lumOff val="60000"/>
                  </a:schemeClr>
                </a:solidFill>
              </a:rPr>
              <a:t> their unique suicide drivers</a:t>
            </a:r>
          </a:p>
          <a:p>
            <a:pPr marL="514350" lvl="0" indent="-514350">
              <a:lnSpc>
                <a:spcPct val="100000"/>
              </a:lnSpc>
              <a:spcBef>
                <a:spcPts val="0"/>
              </a:spcBef>
              <a:buClr>
                <a:srgbClr val="B71E42"/>
              </a:buClr>
              <a:buSzPct val="100000"/>
              <a:buFont typeface="+mj-lt"/>
              <a:buAutoNum type="arabicPeriod"/>
            </a:pPr>
            <a:endParaRPr lang="en-US" sz="3200" dirty="0">
              <a:solidFill>
                <a:schemeClr val="accent6">
                  <a:lumMod val="40000"/>
                  <a:lumOff val="60000"/>
                </a:schemeClr>
              </a:solidFill>
            </a:endParaRPr>
          </a:p>
          <a:p>
            <a:pPr marL="514350" lvl="0" indent="-514350">
              <a:lnSpc>
                <a:spcPct val="100000"/>
              </a:lnSpc>
              <a:spcBef>
                <a:spcPts val="0"/>
              </a:spcBef>
              <a:buClr>
                <a:srgbClr val="B71E42"/>
              </a:buClr>
              <a:buSzPct val="100000"/>
              <a:buFont typeface="+mj-lt"/>
              <a:buAutoNum type="arabicPeriod"/>
            </a:pPr>
            <a:r>
              <a:rPr lang="en-US" sz="3200" dirty="0">
                <a:solidFill>
                  <a:schemeClr val="accent6">
                    <a:lumMod val="40000"/>
                    <a:lumOff val="60000"/>
                  </a:schemeClr>
                </a:solidFill>
              </a:rPr>
              <a:t>Connect client suicide drivers with </a:t>
            </a:r>
            <a:r>
              <a:rPr lang="en-US" sz="3200" dirty="0">
                <a:solidFill>
                  <a:srgbClr val="FFFF00"/>
                </a:solidFill>
              </a:rPr>
              <a:t>established theories </a:t>
            </a:r>
            <a:r>
              <a:rPr lang="en-US" sz="3200" dirty="0">
                <a:solidFill>
                  <a:schemeClr val="accent6">
                    <a:lumMod val="40000"/>
                    <a:lumOff val="60000"/>
                  </a:schemeClr>
                </a:solidFill>
              </a:rPr>
              <a:t>of suicide</a:t>
            </a:r>
          </a:p>
          <a:p>
            <a:pPr marL="514350" lvl="0" indent="-514350">
              <a:lnSpc>
                <a:spcPct val="100000"/>
              </a:lnSpc>
              <a:spcBef>
                <a:spcPts val="0"/>
              </a:spcBef>
              <a:buClr>
                <a:srgbClr val="B71E42"/>
              </a:buClr>
              <a:buSzPct val="100000"/>
              <a:buFont typeface="+mj-lt"/>
              <a:buAutoNum type="arabicPeriod"/>
            </a:pPr>
            <a:endParaRPr lang="en-US" sz="3200" dirty="0">
              <a:solidFill>
                <a:schemeClr val="accent6">
                  <a:lumMod val="60000"/>
                  <a:lumOff val="40000"/>
                </a:schemeClr>
              </a:solidFill>
            </a:endParaRPr>
          </a:p>
          <a:p>
            <a:pPr marL="514350" lvl="0" indent="-514350">
              <a:lnSpc>
                <a:spcPct val="100000"/>
              </a:lnSpc>
              <a:spcBef>
                <a:spcPts val="0"/>
              </a:spcBef>
              <a:buClr>
                <a:srgbClr val="B71E42"/>
              </a:buClr>
              <a:buSzPct val="100000"/>
              <a:buFont typeface="+mj-lt"/>
              <a:buAutoNum type="arabicPeriod"/>
            </a:pPr>
            <a:r>
              <a:rPr lang="en-US" sz="3200" dirty="0">
                <a:solidFill>
                  <a:schemeClr val="accent6">
                    <a:lumMod val="60000"/>
                    <a:lumOff val="40000"/>
                  </a:schemeClr>
                </a:solidFill>
              </a:rPr>
              <a:t>Develop </a:t>
            </a:r>
            <a:r>
              <a:rPr lang="en-US" sz="3200" dirty="0">
                <a:solidFill>
                  <a:srgbClr val="FFFF00"/>
                </a:solidFill>
              </a:rPr>
              <a:t>co-constructed interventions </a:t>
            </a:r>
            <a:r>
              <a:rPr lang="en-US" sz="3200" dirty="0">
                <a:solidFill>
                  <a:schemeClr val="accent6">
                    <a:lumMod val="60000"/>
                    <a:lumOff val="40000"/>
                  </a:schemeClr>
                </a:solidFill>
              </a:rPr>
              <a:t>that honor clients’ experiences and move them toward </a:t>
            </a:r>
            <a:r>
              <a:rPr lang="en-US" sz="3200" dirty="0">
                <a:solidFill>
                  <a:srgbClr val="FFFF00"/>
                </a:solidFill>
              </a:rPr>
              <a:t>more frequent positive affect </a:t>
            </a:r>
            <a:r>
              <a:rPr lang="en-US" sz="3200" dirty="0">
                <a:solidFill>
                  <a:schemeClr val="accent6">
                    <a:lumMod val="60000"/>
                    <a:lumOff val="40000"/>
                  </a:schemeClr>
                </a:solidFill>
              </a:rPr>
              <a:t>and greater meaning and well-being. </a:t>
            </a:r>
          </a:p>
          <a:p>
            <a:endParaRPr lang="en-US" sz="3200" dirty="0"/>
          </a:p>
          <a:p>
            <a:endParaRPr lang="en-US" sz="3200" dirty="0"/>
          </a:p>
          <a:p>
            <a:endParaRPr lang="en-US" sz="3200" dirty="0"/>
          </a:p>
          <a:p>
            <a:pPr marL="0" indent="0">
              <a:buNone/>
            </a:pPr>
            <a:endParaRPr lang="en-US" dirty="0"/>
          </a:p>
        </p:txBody>
      </p:sp>
      <p:pic>
        <p:nvPicPr>
          <p:cNvPr id="3" name="Picture 2">
            <a:extLst>
              <a:ext uri="{FF2B5EF4-FFF2-40B4-BE49-F238E27FC236}">
                <a16:creationId xmlns:a16="http://schemas.microsoft.com/office/drawing/2014/main" id="{41C42F6D-34EC-43EB-BEC6-B36C656E10AA}"/>
              </a:ext>
            </a:extLst>
          </p:cNvPr>
          <p:cNvPicPr>
            <a:picLocks noChangeAspect="1"/>
          </p:cNvPicPr>
          <p:nvPr/>
        </p:nvPicPr>
        <p:blipFill>
          <a:blip r:embed="rId3"/>
          <a:stretch>
            <a:fillRect/>
          </a:stretch>
        </p:blipFill>
        <p:spPr>
          <a:xfrm>
            <a:off x="9789968" y="0"/>
            <a:ext cx="2402032" cy="1627773"/>
          </a:xfrm>
          <a:prstGeom prst="rect">
            <a:avLst/>
          </a:prstGeom>
        </p:spPr>
      </p:pic>
    </p:spTree>
    <p:extLst>
      <p:ext uri="{BB962C8B-B14F-4D97-AF65-F5344CB8AC3E}">
        <p14:creationId xmlns:p14="http://schemas.microsoft.com/office/powerpoint/2010/main" val="63919653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451579" y="436229"/>
            <a:ext cx="9603275" cy="1040234"/>
          </a:xfrm>
        </p:spPr>
        <p:txBody>
          <a:bodyPr>
            <a:normAutofit/>
          </a:bodyPr>
          <a:lstStyle/>
          <a:p>
            <a:r>
              <a:rPr lang="en-US" sz="5400" b="1" dirty="0">
                <a:solidFill>
                  <a:srgbClr val="FFFF00"/>
                </a:solidFill>
              </a:rPr>
              <a:t>Collaboration</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391887" y="1577130"/>
            <a:ext cx="10907484" cy="5193784"/>
          </a:xfrm>
        </p:spPr>
        <p:txBody>
          <a:bodyPr>
            <a:normAutofit fontScale="92500" lnSpcReduction="10000"/>
          </a:bodyPr>
          <a:lstStyle/>
          <a:p>
            <a:pPr>
              <a:lnSpc>
                <a:spcPct val="150000"/>
              </a:lnSpc>
            </a:pPr>
            <a:r>
              <a:rPr lang="en-US" sz="3200" dirty="0"/>
              <a:t>Embrace your </a:t>
            </a:r>
            <a:r>
              <a:rPr lang="en-US" sz="3200" dirty="0">
                <a:solidFill>
                  <a:srgbClr val="FFFF00"/>
                </a:solidFill>
              </a:rPr>
              <a:t>Beginner’s Mind</a:t>
            </a:r>
          </a:p>
          <a:p>
            <a:pPr lvl="1">
              <a:lnSpc>
                <a:spcPct val="150000"/>
              </a:lnSpc>
              <a:spcBef>
                <a:spcPts val="0"/>
              </a:spcBef>
            </a:pPr>
            <a:r>
              <a:rPr lang="en-US" sz="2800" dirty="0"/>
              <a:t>Let go of preconceptions in the therapeutic </a:t>
            </a:r>
          </a:p>
          <a:p>
            <a:pPr marL="457200" lvl="1" indent="0">
              <a:lnSpc>
                <a:spcPct val="150000"/>
              </a:lnSpc>
              <a:spcBef>
                <a:spcPts val="0"/>
              </a:spcBef>
              <a:buNone/>
            </a:pPr>
            <a:r>
              <a:rPr lang="en-US" sz="2800" dirty="0"/>
              <a:t>encounter. Be collaborative. </a:t>
            </a:r>
            <a:r>
              <a:rPr lang="en-US" sz="2800" dirty="0">
                <a:solidFill>
                  <a:srgbClr val="FFFF00"/>
                </a:solidFill>
              </a:rPr>
              <a:t>Most people who </a:t>
            </a:r>
          </a:p>
          <a:p>
            <a:pPr marL="457200" lvl="1" indent="0">
              <a:lnSpc>
                <a:spcPct val="150000"/>
              </a:lnSpc>
              <a:spcBef>
                <a:spcPts val="0"/>
              </a:spcBef>
              <a:buNone/>
            </a:pPr>
            <a:r>
              <a:rPr lang="en-US" sz="2800" dirty="0">
                <a:solidFill>
                  <a:srgbClr val="FFFF00"/>
                </a:solidFill>
              </a:rPr>
              <a:t>think about suicide are sensitive, intelligent,</a:t>
            </a:r>
          </a:p>
          <a:p>
            <a:pPr marL="457200" lvl="1" indent="0">
              <a:lnSpc>
                <a:spcPct val="150000"/>
              </a:lnSpc>
              <a:spcBef>
                <a:spcPts val="0"/>
              </a:spcBef>
              <a:buNone/>
            </a:pPr>
            <a:r>
              <a:rPr lang="en-US" sz="2800" dirty="0">
                <a:solidFill>
                  <a:srgbClr val="FFFF00"/>
                </a:solidFill>
              </a:rPr>
              <a:t>and the best experts on themselves</a:t>
            </a:r>
            <a:r>
              <a:rPr lang="en-US" sz="2800" dirty="0"/>
              <a:t>.</a:t>
            </a:r>
          </a:p>
          <a:p>
            <a:pPr>
              <a:lnSpc>
                <a:spcPct val="150000"/>
              </a:lnSpc>
            </a:pPr>
            <a:r>
              <a:rPr lang="en-US" sz="3200" dirty="0"/>
              <a:t>Display </a:t>
            </a:r>
            <a:r>
              <a:rPr lang="en-US" sz="3200" dirty="0">
                <a:solidFill>
                  <a:srgbClr val="FFFF00"/>
                </a:solidFill>
              </a:rPr>
              <a:t>Transparency </a:t>
            </a:r>
          </a:p>
          <a:p>
            <a:pPr lvl="1">
              <a:lnSpc>
                <a:spcPct val="150000"/>
              </a:lnSpc>
            </a:pPr>
            <a:r>
              <a:rPr lang="en-US" sz="2800" dirty="0"/>
              <a:t>Regarding your response to SI (listen; address pain; create safety) </a:t>
            </a:r>
          </a:p>
          <a:p>
            <a:pPr>
              <a:lnSpc>
                <a:spcPct val="150000"/>
              </a:lnSpc>
            </a:pPr>
            <a:r>
              <a:rPr lang="en-US" sz="3200" dirty="0"/>
              <a:t>Track and respond empathically to </a:t>
            </a:r>
            <a:r>
              <a:rPr lang="en-US" sz="3200" dirty="0" err="1">
                <a:solidFill>
                  <a:srgbClr val="FFFF00"/>
                </a:solidFill>
              </a:rPr>
              <a:t>Shneidman’s</a:t>
            </a:r>
            <a:r>
              <a:rPr lang="en-US" sz="3200" dirty="0">
                <a:solidFill>
                  <a:srgbClr val="FFFF00"/>
                </a:solidFill>
              </a:rPr>
              <a:t> </a:t>
            </a:r>
            <a:r>
              <a:rPr lang="en-US" sz="3200" dirty="0" err="1">
                <a:solidFill>
                  <a:srgbClr val="FFFF00"/>
                </a:solidFill>
              </a:rPr>
              <a:t>psychache</a:t>
            </a:r>
            <a:endParaRPr lang="en-US" sz="3200" dirty="0">
              <a:solidFill>
                <a:srgbClr val="FFFF00"/>
              </a:solidFill>
            </a:endParaRPr>
          </a:p>
          <a:p>
            <a:pPr>
              <a:lnSpc>
                <a:spcPct val="150000"/>
              </a:lnSpc>
            </a:pPr>
            <a:endParaRPr lang="en-US" sz="3200" dirty="0"/>
          </a:p>
          <a:p>
            <a:endParaRPr lang="en-US" sz="3200" dirty="0"/>
          </a:p>
          <a:p>
            <a:endParaRPr lang="en-US" sz="3200" dirty="0"/>
          </a:p>
          <a:p>
            <a:pPr marL="0" indent="0">
              <a:buNone/>
            </a:pPr>
            <a:endParaRPr lang="en-US" dirty="0"/>
          </a:p>
        </p:txBody>
      </p:sp>
      <p:pic>
        <p:nvPicPr>
          <p:cNvPr id="3" name="Picture 2">
            <a:extLst>
              <a:ext uri="{FF2B5EF4-FFF2-40B4-BE49-F238E27FC236}">
                <a16:creationId xmlns:a16="http://schemas.microsoft.com/office/drawing/2014/main" id="{9B1ECF09-3EDA-4EB6-9B14-8BE555692525}"/>
              </a:ext>
            </a:extLst>
          </p:cNvPr>
          <p:cNvPicPr>
            <a:picLocks noChangeAspect="1"/>
          </p:cNvPicPr>
          <p:nvPr/>
        </p:nvPicPr>
        <p:blipFill>
          <a:blip r:embed="rId3"/>
          <a:stretch>
            <a:fillRect/>
          </a:stretch>
        </p:blipFill>
        <p:spPr>
          <a:xfrm>
            <a:off x="7555274" y="0"/>
            <a:ext cx="4636725" cy="4288971"/>
          </a:xfrm>
          <a:prstGeom prst="rect">
            <a:avLst/>
          </a:prstGeom>
        </p:spPr>
      </p:pic>
    </p:spTree>
    <p:extLst>
      <p:ext uri="{BB962C8B-B14F-4D97-AF65-F5344CB8AC3E}">
        <p14:creationId xmlns:p14="http://schemas.microsoft.com/office/powerpoint/2010/main" val="389064068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077687" y="436229"/>
            <a:ext cx="9977168" cy="1040234"/>
          </a:xfrm>
        </p:spPr>
        <p:txBody>
          <a:bodyPr>
            <a:normAutofit fontScale="90000"/>
          </a:bodyPr>
          <a:lstStyle/>
          <a:p>
            <a:r>
              <a:rPr lang="en-US" sz="5400" b="1" dirty="0">
                <a:solidFill>
                  <a:srgbClr val="FFFF00"/>
                </a:solidFill>
              </a:rPr>
              <a:t>Theoretical and Empirical Foundations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783771" y="1577130"/>
            <a:ext cx="10271083" cy="4682155"/>
          </a:xfrm>
        </p:spPr>
        <p:txBody>
          <a:bodyPr>
            <a:normAutofit lnSpcReduction="10000"/>
          </a:bodyPr>
          <a:lstStyle/>
          <a:p>
            <a:pPr>
              <a:lnSpc>
                <a:spcPct val="150000"/>
              </a:lnSpc>
            </a:pPr>
            <a:r>
              <a:rPr lang="en-US" sz="3200" dirty="0" err="1">
                <a:solidFill>
                  <a:srgbClr val="FFFF00"/>
                </a:solidFill>
              </a:rPr>
              <a:t>Shneidman</a:t>
            </a:r>
            <a:r>
              <a:rPr lang="en-US" sz="3200" dirty="0"/>
              <a:t> – </a:t>
            </a:r>
            <a:r>
              <a:rPr lang="en-US" sz="3200" dirty="0" err="1"/>
              <a:t>Psychache</a:t>
            </a:r>
            <a:r>
              <a:rPr lang="en-US" sz="3200" dirty="0"/>
              <a:t> </a:t>
            </a:r>
          </a:p>
          <a:p>
            <a:pPr>
              <a:lnSpc>
                <a:spcPct val="150000"/>
              </a:lnSpc>
            </a:pPr>
            <a:r>
              <a:rPr lang="en-US" sz="3200" dirty="0">
                <a:solidFill>
                  <a:srgbClr val="FFFF00"/>
                </a:solidFill>
              </a:rPr>
              <a:t>Joiner</a:t>
            </a:r>
            <a:r>
              <a:rPr lang="en-US" sz="3200" dirty="0"/>
              <a:t> – Thwarted belongingness and perceived burdensomeness </a:t>
            </a:r>
          </a:p>
          <a:p>
            <a:pPr>
              <a:lnSpc>
                <a:spcPct val="150000"/>
              </a:lnSpc>
            </a:pPr>
            <a:r>
              <a:rPr lang="en-US" sz="3200" dirty="0">
                <a:solidFill>
                  <a:srgbClr val="FFFF00"/>
                </a:solidFill>
              </a:rPr>
              <a:t>Klonsky and May (and Beck) </a:t>
            </a:r>
            <a:r>
              <a:rPr lang="en-US" sz="3200" dirty="0"/>
              <a:t>– Hopelessness (including </a:t>
            </a:r>
            <a:r>
              <a:rPr lang="en-US" sz="3200" dirty="0" err="1"/>
              <a:t>Shneidman’s</a:t>
            </a:r>
            <a:r>
              <a:rPr lang="en-US" sz="3200" dirty="0"/>
              <a:t> mental constriction) [the </a:t>
            </a:r>
            <a:r>
              <a:rPr lang="en-US" sz="3200" dirty="0">
                <a:solidFill>
                  <a:srgbClr val="00B0F0"/>
                </a:solidFill>
              </a:rPr>
              <a:t>cognitive</a:t>
            </a:r>
            <a:r>
              <a:rPr lang="en-US" sz="3200" dirty="0"/>
              <a:t> dimension]</a:t>
            </a:r>
          </a:p>
          <a:p>
            <a:pPr>
              <a:lnSpc>
                <a:spcPct val="150000"/>
              </a:lnSpc>
            </a:pPr>
            <a:r>
              <a:rPr lang="en-US" sz="3200" dirty="0">
                <a:solidFill>
                  <a:srgbClr val="FFFF00"/>
                </a:solidFill>
              </a:rPr>
              <a:t>ACT for counselors/therapists </a:t>
            </a:r>
            <a:r>
              <a:rPr lang="en-US" sz="3200" dirty="0"/>
              <a:t>and as a therapeutic tool</a:t>
            </a:r>
          </a:p>
          <a:p>
            <a:endParaRPr lang="en-US" sz="3200" dirty="0"/>
          </a:p>
          <a:p>
            <a:endParaRPr lang="en-US" sz="3200" dirty="0"/>
          </a:p>
          <a:p>
            <a:pPr marL="0" indent="0">
              <a:buNone/>
            </a:pPr>
            <a:endParaRPr lang="en-US" dirty="0"/>
          </a:p>
        </p:txBody>
      </p:sp>
    </p:spTree>
    <p:extLst>
      <p:ext uri="{BB962C8B-B14F-4D97-AF65-F5344CB8AC3E}">
        <p14:creationId xmlns:p14="http://schemas.microsoft.com/office/powerpoint/2010/main" val="331378813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451579" y="620785"/>
            <a:ext cx="8824535" cy="1232969"/>
          </a:xfrm>
        </p:spPr>
        <p:txBody>
          <a:bodyPr>
            <a:normAutofit/>
          </a:bodyPr>
          <a:lstStyle/>
          <a:p>
            <a:pPr algn="ctr"/>
            <a:r>
              <a:rPr lang="en-US" sz="5400" b="1" dirty="0" err="1">
                <a:solidFill>
                  <a:schemeClr val="accent3"/>
                </a:solidFill>
              </a:rPr>
              <a:t>Psychache</a:t>
            </a:r>
            <a:r>
              <a:rPr lang="en-US" sz="5400" b="1" dirty="0">
                <a:solidFill>
                  <a:schemeClr val="accent3"/>
                </a:solidFill>
              </a:rPr>
              <a:t> - Strategies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358219" y="2181138"/>
            <a:ext cx="11252143" cy="4286774"/>
          </a:xfrm>
        </p:spPr>
        <p:txBody>
          <a:bodyPr>
            <a:normAutofit/>
          </a:bodyPr>
          <a:lstStyle/>
          <a:p>
            <a:pPr>
              <a:spcBef>
                <a:spcPts val="1800"/>
              </a:spcBef>
            </a:pPr>
            <a:r>
              <a:rPr lang="en-US" sz="3200" b="1" dirty="0">
                <a:solidFill>
                  <a:srgbClr val="FFC000"/>
                </a:solidFill>
              </a:rPr>
              <a:t>ACT</a:t>
            </a:r>
            <a:r>
              <a:rPr lang="en-US" sz="3200" dirty="0"/>
              <a:t> acceptance and willingness</a:t>
            </a:r>
            <a:endParaRPr lang="en-US" sz="3200" b="1" dirty="0">
              <a:solidFill>
                <a:srgbClr val="FFC000"/>
              </a:solidFill>
            </a:endParaRPr>
          </a:p>
          <a:p>
            <a:pPr>
              <a:spcBef>
                <a:spcPts val="1800"/>
              </a:spcBef>
            </a:pPr>
            <a:r>
              <a:rPr lang="en-US" sz="3200" b="1" dirty="0">
                <a:solidFill>
                  <a:srgbClr val="FFC000"/>
                </a:solidFill>
              </a:rPr>
              <a:t>Explore unique distress “trigger?” </a:t>
            </a:r>
            <a:r>
              <a:rPr lang="en-US" sz="3200" dirty="0"/>
              <a:t>– </a:t>
            </a:r>
            <a:r>
              <a:rPr lang="en-US" sz="3200" dirty="0" err="1"/>
              <a:t>Jobes’s</a:t>
            </a:r>
            <a:r>
              <a:rPr lang="en-US" sz="3200" dirty="0"/>
              <a:t> “That one thing question” helps tailor your treatment to clients’ suicide driver(s)</a:t>
            </a:r>
          </a:p>
          <a:p>
            <a:pPr>
              <a:spcBef>
                <a:spcPts val="1800"/>
              </a:spcBef>
            </a:pPr>
            <a:r>
              <a:rPr lang="en-US" sz="3200" dirty="0"/>
              <a:t>Use individualized </a:t>
            </a:r>
            <a:r>
              <a:rPr lang="en-US" sz="3200" b="1" dirty="0">
                <a:solidFill>
                  <a:srgbClr val="FFC000"/>
                </a:solidFill>
              </a:rPr>
              <a:t>insomnia interventions</a:t>
            </a:r>
            <a:r>
              <a:rPr lang="en-US" sz="3200" dirty="0"/>
              <a:t>: Three Good Things, Imagery Rehearsal Therapy, CBT-I [Sleep hygiene]</a:t>
            </a:r>
          </a:p>
        </p:txBody>
      </p:sp>
      <p:pic>
        <p:nvPicPr>
          <p:cNvPr id="3" name="Picture 2">
            <a:extLst>
              <a:ext uri="{FF2B5EF4-FFF2-40B4-BE49-F238E27FC236}">
                <a16:creationId xmlns:a16="http://schemas.microsoft.com/office/drawing/2014/main" id="{81AF5068-8131-47BA-A590-64EF8F820432}"/>
              </a:ext>
            </a:extLst>
          </p:cNvPr>
          <p:cNvPicPr>
            <a:picLocks noChangeAspect="1"/>
          </p:cNvPicPr>
          <p:nvPr/>
        </p:nvPicPr>
        <p:blipFill>
          <a:blip r:embed="rId3"/>
          <a:stretch>
            <a:fillRect/>
          </a:stretch>
        </p:blipFill>
        <p:spPr>
          <a:xfrm>
            <a:off x="10410522" y="1"/>
            <a:ext cx="1781478" cy="1470010"/>
          </a:xfrm>
          <a:prstGeom prst="rect">
            <a:avLst/>
          </a:prstGeom>
        </p:spPr>
      </p:pic>
      <p:pic>
        <p:nvPicPr>
          <p:cNvPr id="4" name="Picture 3">
            <a:extLst>
              <a:ext uri="{FF2B5EF4-FFF2-40B4-BE49-F238E27FC236}">
                <a16:creationId xmlns:a16="http://schemas.microsoft.com/office/drawing/2014/main" id="{0B684E78-9DD6-4479-89EA-90C6A93CF045}"/>
              </a:ext>
            </a:extLst>
          </p:cNvPr>
          <p:cNvPicPr>
            <a:picLocks noChangeAspect="1"/>
          </p:cNvPicPr>
          <p:nvPr/>
        </p:nvPicPr>
        <p:blipFill>
          <a:blip r:embed="rId4"/>
          <a:stretch>
            <a:fillRect/>
          </a:stretch>
        </p:blipFill>
        <p:spPr>
          <a:xfrm>
            <a:off x="0" y="0"/>
            <a:ext cx="1317171" cy="1404982"/>
          </a:xfrm>
          <a:prstGeom prst="rect">
            <a:avLst/>
          </a:prstGeom>
        </p:spPr>
      </p:pic>
    </p:spTree>
    <p:extLst>
      <p:ext uri="{BB962C8B-B14F-4D97-AF65-F5344CB8AC3E}">
        <p14:creationId xmlns:p14="http://schemas.microsoft.com/office/powerpoint/2010/main" val="4003924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E5EFAF-CDB7-4013-8CE2-A4C850448525}"/>
              </a:ext>
            </a:extLst>
          </p:cNvPr>
          <p:cNvSpPr>
            <a:spLocks noGrp="1"/>
          </p:cNvSpPr>
          <p:nvPr>
            <p:ph type="title"/>
          </p:nvPr>
        </p:nvSpPr>
        <p:spPr>
          <a:xfrm>
            <a:off x="648930" y="133438"/>
            <a:ext cx="5616217" cy="1118419"/>
          </a:xfrm>
        </p:spPr>
        <p:txBody>
          <a:bodyPr>
            <a:normAutofit/>
          </a:bodyPr>
          <a:lstStyle/>
          <a:p>
            <a:r>
              <a:rPr lang="en-US" sz="5400" b="1" dirty="0">
                <a:solidFill>
                  <a:schemeClr val="accent3"/>
                </a:solidFill>
              </a:rPr>
              <a:t>ACT</a:t>
            </a:r>
          </a:p>
        </p:txBody>
      </p:sp>
      <p:sp>
        <p:nvSpPr>
          <p:cNvPr id="1033"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1035" name="Freeform: Shape 1034">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1026" name="Picture 2" descr="The Hexaflex model of ACT for psychological flexibility and inflexibility |  Download Scientific Diagram">
            <a:extLst>
              <a:ext uri="{FF2B5EF4-FFF2-40B4-BE49-F238E27FC236}">
                <a16:creationId xmlns:a16="http://schemas.microsoft.com/office/drawing/2014/main" id="{E06A9407-73F8-DA4C-BA40-7FDA61EBFCF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10567" y="1777181"/>
            <a:ext cx="5873781" cy="5080819"/>
          </a:xfrm>
          <a:prstGeom prst="rect">
            <a:avLst/>
          </a:prstGeom>
          <a:noFill/>
          <a:effectLst/>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7CAC919B-645A-445D-904F-D14361AB28B6}"/>
              </a:ext>
            </a:extLst>
          </p:cNvPr>
          <p:cNvSpPr>
            <a:spLocks noGrp="1"/>
          </p:cNvSpPr>
          <p:nvPr>
            <p:ph idx="1"/>
          </p:nvPr>
        </p:nvSpPr>
        <p:spPr>
          <a:xfrm>
            <a:off x="293914" y="1251857"/>
            <a:ext cx="5971233" cy="5472705"/>
          </a:xfrm>
        </p:spPr>
        <p:txBody>
          <a:bodyPr>
            <a:noAutofit/>
          </a:bodyPr>
          <a:lstStyle/>
          <a:p>
            <a:pPr>
              <a:lnSpc>
                <a:spcPct val="90000"/>
              </a:lnSpc>
            </a:pPr>
            <a:r>
              <a:rPr lang="en-US" sz="2100" dirty="0">
                <a:solidFill>
                  <a:srgbClr val="FFFFFF"/>
                </a:solidFill>
              </a:rPr>
              <a:t>Suicide ideation as experiential avoidance (and/or extreme attempt at control)</a:t>
            </a:r>
          </a:p>
          <a:p>
            <a:pPr lvl="1">
              <a:lnSpc>
                <a:spcPct val="90000"/>
              </a:lnSpc>
            </a:pPr>
            <a:r>
              <a:rPr lang="en-US" sz="2100" dirty="0">
                <a:solidFill>
                  <a:srgbClr val="FFFFFF"/>
                </a:solidFill>
              </a:rPr>
              <a:t>Unwanted internal experiences: hopelessness, burdensomeness</a:t>
            </a:r>
          </a:p>
          <a:p>
            <a:pPr>
              <a:lnSpc>
                <a:spcPct val="90000"/>
              </a:lnSpc>
            </a:pPr>
            <a:r>
              <a:rPr lang="en-US" sz="2100" dirty="0">
                <a:solidFill>
                  <a:srgbClr val="FFFFFF"/>
                </a:solidFill>
              </a:rPr>
              <a:t>ACT in suicide treatment</a:t>
            </a:r>
          </a:p>
          <a:p>
            <a:pPr>
              <a:lnSpc>
                <a:spcPct val="90000"/>
              </a:lnSpc>
            </a:pPr>
            <a:r>
              <a:rPr lang="en-US" sz="2100" dirty="0">
                <a:solidFill>
                  <a:srgbClr val="FFFFFF"/>
                </a:solidFill>
              </a:rPr>
              <a:t>Research supports the theoretical applicability of ACT to suicide prevention based on associations between ACT processes and suicide-related outcomes </a:t>
            </a:r>
          </a:p>
          <a:p>
            <a:pPr lvl="1">
              <a:lnSpc>
                <a:spcPct val="90000"/>
              </a:lnSpc>
            </a:pPr>
            <a:r>
              <a:rPr lang="en-US" sz="2100" dirty="0">
                <a:solidFill>
                  <a:srgbClr val="FFFFFF"/>
                </a:solidFill>
              </a:rPr>
              <a:t>Experiential Avoidance: DeBeer et al., 2017; </a:t>
            </a:r>
            <a:r>
              <a:rPr lang="en-US" sz="2100" dirty="0" err="1">
                <a:solidFill>
                  <a:srgbClr val="FFFFFF"/>
                </a:solidFill>
              </a:rPr>
              <a:t>Zvolensky</a:t>
            </a:r>
            <a:r>
              <a:rPr lang="en-US" sz="2100" dirty="0">
                <a:solidFill>
                  <a:srgbClr val="FFFFFF"/>
                </a:solidFill>
              </a:rPr>
              <a:t> et al., 2016 </a:t>
            </a:r>
          </a:p>
          <a:p>
            <a:pPr lvl="1">
              <a:lnSpc>
                <a:spcPct val="90000"/>
              </a:lnSpc>
            </a:pPr>
            <a:r>
              <a:rPr lang="en-US" sz="2100" dirty="0">
                <a:solidFill>
                  <a:srgbClr val="FFFFFF"/>
                </a:solidFill>
              </a:rPr>
              <a:t>Mindfulness: </a:t>
            </a:r>
            <a:r>
              <a:rPr lang="en-US" sz="2100" dirty="0" err="1">
                <a:solidFill>
                  <a:srgbClr val="FFFFFF"/>
                </a:solidFill>
              </a:rPr>
              <a:t>Chesin</a:t>
            </a:r>
            <a:r>
              <a:rPr lang="en-US" sz="2100" dirty="0">
                <a:solidFill>
                  <a:srgbClr val="FFFFFF"/>
                </a:solidFill>
              </a:rPr>
              <a:t> &amp; </a:t>
            </a:r>
            <a:r>
              <a:rPr lang="en-US" sz="2100" dirty="0" err="1">
                <a:solidFill>
                  <a:srgbClr val="FFFFFF"/>
                </a:solidFill>
              </a:rPr>
              <a:t>Jeglic</a:t>
            </a:r>
            <a:r>
              <a:rPr lang="en-US" sz="2100" dirty="0">
                <a:solidFill>
                  <a:srgbClr val="FFFFFF"/>
                </a:solidFill>
              </a:rPr>
              <a:t>, 2016</a:t>
            </a:r>
          </a:p>
          <a:p>
            <a:pPr lvl="1">
              <a:lnSpc>
                <a:spcPct val="90000"/>
              </a:lnSpc>
            </a:pPr>
            <a:r>
              <a:rPr lang="en-US" sz="2100" dirty="0">
                <a:solidFill>
                  <a:srgbClr val="FFFFFF"/>
                </a:solidFill>
              </a:rPr>
              <a:t>Values and Committed Action: Bahraini et al., 2013; Monteith et al., 2015</a:t>
            </a:r>
          </a:p>
        </p:txBody>
      </p:sp>
    </p:spTree>
    <p:extLst>
      <p:ext uri="{BB962C8B-B14F-4D97-AF65-F5344CB8AC3E}">
        <p14:creationId xmlns:p14="http://schemas.microsoft.com/office/powerpoint/2010/main" val="112556964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marL="514350" indent="-514350">
              <a:lnSpc>
                <a:spcPct val="100000"/>
              </a:lnSpc>
              <a:buFont typeface="Courier New" panose="020B0604020202020204" pitchFamily="34" charset="0"/>
              <a:buChar char="o"/>
            </a:pPr>
            <a:r>
              <a:rPr lang="en-US" sz="3200">
                <a:solidFill>
                  <a:srgbClr val="000000"/>
                </a:solidFill>
              </a:rPr>
              <a:t>“If we could somehow </a:t>
            </a:r>
            <a:r>
              <a:rPr lang="en-US" sz="3200" b="1">
                <a:solidFill>
                  <a:schemeClr val="accent2"/>
                </a:solidFill>
              </a:rPr>
              <a:t>magically change</a:t>
            </a:r>
            <a:r>
              <a:rPr lang="en-US" sz="3200">
                <a:solidFill>
                  <a:srgbClr val="000000"/>
                </a:solidFill>
              </a:rPr>
              <a:t> just one thing in your life that would eliminate your suicidal risk all together, what would </a:t>
            </a:r>
            <a:r>
              <a:rPr lang="en-US" sz="3200"/>
              <a:t>that be?” (Jobes, 2016, p. 63) </a:t>
            </a:r>
            <a:endParaRPr lang="en-US" sz="3200">
              <a:solidFill>
                <a:srgbClr val="000000"/>
              </a:solidFill>
            </a:endParaRPr>
          </a:p>
          <a:p>
            <a:pPr marL="514350" indent="-514350">
              <a:lnSpc>
                <a:spcPct val="100000"/>
              </a:lnSpc>
              <a:buFont typeface="Courier New" panose="020B0604020202020204" pitchFamily="34" charset="0"/>
              <a:buChar char="o"/>
            </a:pPr>
            <a:r>
              <a:rPr lang="en-US" sz="3200"/>
              <a:t>This question </a:t>
            </a:r>
            <a:r>
              <a:rPr lang="en-US" sz="3200" b="1">
                <a:solidFill>
                  <a:schemeClr val="accent2"/>
                </a:solidFill>
              </a:rPr>
              <a:t>points you</a:t>
            </a:r>
            <a:r>
              <a:rPr lang="en-US" sz="3200"/>
              <a:t> and the client toward a treatment focus</a:t>
            </a:r>
          </a:p>
          <a:p>
            <a:pPr marL="514350" indent="-514350">
              <a:lnSpc>
                <a:spcPct val="100000"/>
              </a:lnSpc>
              <a:buFont typeface="Courier New" panose="020B0604020202020204" pitchFamily="34" charset="0"/>
              <a:buChar char="o"/>
            </a:pPr>
            <a:r>
              <a:rPr lang="en-US" sz="3200"/>
              <a:t>It</a:t>
            </a:r>
            <a:r>
              <a:rPr lang="en-US" sz="3200">
                <a:solidFill>
                  <a:srgbClr val="000000"/>
                </a:solidFill>
              </a:rPr>
              <a:t> also may </a:t>
            </a:r>
            <a:r>
              <a:rPr lang="en-US" sz="3200" b="1">
                <a:solidFill>
                  <a:schemeClr val="accent2"/>
                </a:solidFill>
              </a:rPr>
              <a:t>reveal</a:t>
            </a:r>
            <a:r>
              <a:rPr lang="en-US" sz="3200">
                <a:solidFill>
                  <a:srgbClr val="000000"/>
                </a:solidFill>
              </a:rPr>
              <a:t> irrational expectations</a:t>
            </a:r>
            <a:endParaRPr lang="en-US" sz="3200"/>
          </a:p>
          <a:p>
            <a:pPr marL="457200" indent="-457200">
              <a:lnSpc>
                <a:spcPct val="100000"/>
              </a:lnSpc>
              <a:buFont typeface="Courier New" panose="020B0604020202020204" pitchFamily="34" charset="0"/>
              <a:buChar char="o"/>
            </a:pPr>
            <a:endParaRPr lang="en-US" b="1" u="sng">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endParaRPr lang="en-US" sz="8800" b="0" dirty="0">
              <a:solidFill>
                <a:schemeClr val="accent6"/>
              </a:solidFill>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err="1">
                <a:solidFill>
                  <a:srgbClr val="C17529"/>
                </a:solidFill>
                <a:latin typeface="Segoe UI"/>
                <a:cs typeface="Segoe UI"/>
              </a:rPr>
              <a:t>Psychache</a:t>
            </a:r>
            <a:r>
              <a:rPr kumimoji="0" lang="en-US" sz="4400" b="1" i="0" u="none" strike="noStrike" kern="1200" cap="none" spc="0" normalizeH="0" baseline="0" noProof="0" dirty="0">
                <a:ln>
                  <a:noFill/>
                </a:ln>
                <a:solidFill>
                  <a:srgbClr val="C17529"/>
                </a:solidFill>
                <a:effectLst/>
                <a:uLnTx/>
                <a:uFillTx/>
                <a:latin typeface="Segoe UI"/>
                <a:ea typeface="+mn-ea"/>
                <a:cs typeface="Segoe UI"/>
              </a:rPr>
              <a:t>:</a:t>
            </a:r>
            <a:endParaRPr kumimoji="0" lang="en-US" sz="4400" b="0" i="0" u="none" strike="noStrike" kern="1200" cap="none" spc="0" normalizeH="0" baseline="0" noProof="0" dirty="0">
              <a:ln>
                <a:noFill/>
              </a:ln>
              <a:solidFill>
                <a:srgbClr val="C17529"/>
              </a:solidFill>
              <a:effectLst/>
              <a:uLnTx/>
              <a:uFillTx/>
              <a:latin typeface="Segoe UI"/>
              <a:ea typeface="+mn-ea"/>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17529"/>
                </a:solidFill>
                <a:effectLst/>
                <a:uLnTx/>
                <a:uFillTx/>
                <a:latin typeface="Segoe UI"/>
                <a:ea typeface="+mn-ea"/>
                <a:cs typeface="Segoe UI"/>
              </a:rPr>
              <a:t>That One Thing (1/2)</a:t>
            </a:r>
            <a:endParaRPr kumimoji="0" lang="en-US" sz="1800" b="0" i="0" u="none" strike="noStrike" kern="1200" cap="none" spc="0" normalizeH="0" baseline="0" noProof="0" dirty="0">
              <a:ln>
                <a:noFill/>
              </a:ln>
              <a:solidFill>
                <a:srgbClr val="C17529"/>
              </a:solidFill>
              <a:effectLst/>
              <a:uLnTx/>
              <a:uFillTx/>
              <a:latin typeface="Arial Nova"/>
              <a:ea typeface="+mn-ea"/>
              <a:cs typeface="+mn-cs"/>
            </a:endParaRPr>
          </a:p>
        </p:txBody>
      </p:sp>
      <p:pic>
        <p:nvPicPr>
          <p:cNvPr id="7" name="Picture 6" descr="White arrows going to the red target">
            <a:extLst>
              <a:ext uri="{FF2B5EF4-FFF2-40B4-BE49-F238E27FC236}">
                <a16:creationId xmlns:a16="http://schemas.microsoft.com/office/drawing/2014/main" id="{CAA09DA8-19DD-5219-FE08-59BA26C12346}"/>
              </a:ext>
            </a:extLst>
          </p:cNvPr>
          <p:cNvPicPr>
            <a:picLocks noChangeAspect="1"/>
          </p:cNvPicPr>
          <p:nvPr/>
        </p:nvPicPr>
        <p:blipFill>
          <a:blip r:embed="rId3"/>
          <a:stretch>
            <a:fillRect/>
          </a:stretch>
        </p:blipFill>
        <p:spPr>
          <a:xfrm>
            <a:off x="8369242" y="110262"/>
            <a:ext cx="2452626" cy="1635084"/>
          </a:xfrm>
          <a:prstGeom prst="rect">
            <a:avLst/>
          </a:prstGeom>
        </p:spPr>
      </p:pic>
    </p:spTree>
    <p:extLst>
      <p:ext uri="{BB962C8B-B14F-4D97-AF65-F5344CB8AC3E}">
        <p14:creationId xmlns:p14="http://schemas.microsoft.com/office/powerpoint/2010/main" val="3460405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sz="3200">
                <a:solidFill>
                  <a:srgbClr val="000000"/>
                </a:solidFill>
                <a:latin typeface="Arial Nova"/>
                <a:cs typeface="Calibri"/>
              </a:rPr>
              <a:t>Possible “irrational” responses:</a:t>
            </a:r>
            <a:endParaRPr lang="en-US"/>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“My mother would be alive”</a:t>
            </a:r>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“I wouldn’t have been sexually abused as a child”</a:t>
            </a:r>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“There would be no more hate”</a:t>
            </a:r>
          </a:p>
          <a:p>
            <a:pPr marL="457200" indent="-457200">
              <a:lnSpc>
                <a:spcPct val="100000"/>
              </a:lnSpc>
              <a:buFont typeface="Courier New" panose="020B0604020202020204" pitchFamily="34" charset="0"/>
              <a:buChar char="o"/>
            </a:pPr>
            <a:endParaRPr lang="en-US" sz="3200">
              <a:solidFill>
                <a:srgbClr val="000000"/>
              </a:solidFill>
              <a:latin typeface="Arial Nova"/>
              <a:cs typeface="Calibri"/>
            </a:endParaRPr>
          </a:p>
          <a:p>
            <a:pPr>
              <a:lnSpc>
                <a:spcPct val="100000"/>
              </a:lnSpc>
            </a:pPr>
            <a:r>
              <a:rPr lang="en-US" sz="3200">
                <a:solidFill>
                  <a:schemeClr val="accent2"/>
                </a:solidFill>
                <a:latin typeface="Arial Nova"/>
                <a:cs typeface="Calibri"/>
              </a:rPr>
              <a:t>What are the treatment targets linked to these responses?</a:t>
            </a:r>
            <a:endParaRPr lang="en-US">
              <a:solidFill>
                <a:schemeClr val="accent2"/>
              </a:solidFill>
            </a:endParaRPr>
          </a:p>
          <a:p>
            <a:pPr marL="457200" indent="-457200">
              <a:lnSpc>
                <a:spcPct val="100000"/>
              </a:lnSpc>
              <a:buFont typeface="Courier New" panose="020B0604020202020204" pitchFamily="34" charset="0"/>
              <a:buChar char="o"/>
            </a:pPr>
            <a:endParaRPr lang="en-US" b="1" u="sng">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endParaRPr lang="en-US" sz="8800" b="0" dirty="0">
              <a:solidFill>
                <a:schemeClr val="accent6"/>
              </a:solidFill>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err="1">
                <a:solidFill>
                  <a:srgbClr val="C17529"/>
                </a:solidFill>
                <a:latin typeface="Arial Nova"/>
              </a:rPr>
              <a:t>Psychache</a:t>
            </a:r>
            <a:r>
              <a:rPr kumimoji="0" lang="en-US" sz="4400" b="1" i="0" u="none" strike="noStrike" kern="1200" cap="none" spc="0" normalizeH="0" baseline="0" noProof="0" dirty="0">
                <a:ln>
                  <a:noFill/>
                </a:ln>
                <a:solidFill>
                  <a:srgbClr val="C17529"/>
                </a:solidFill>
                <a:effectLst/>
                <a:uLnTx/>
                <a:uFillTx/>
                <a:latin typeface="Arial Nova"/>
                <a:ea typeface="+mn-ea"/>
                <a:cs typeface="+mn-cs"/>
              </a:rPr>
              <a:t>:</a:t>
            </a:r>
            <a:endParaRPr kumimoji="0" lang="en-US" sz="4400" b="0" i="0" u="none" strike="noStrike" kern="1200" cap="none" spc="0" normalizeH="0" baseline="0" noProof="0" dirty="0">
              <a:ln>
                <a:noFill/>
              </a:ln>
              <a:solidFill>
                <a:srgbClr val="C17529"/>
              </a:solidFill>
              <a:effectLst/>
              <a:uLnTx/>
              <a:uFillTx/>
              <a:latin typeface="Arial Nov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17529"/>
                </a:solidFill>
                <a:effectLst/>
                <a:uLnTx/>
                <a:uFillTx/>
                <a:latin typeface="Arial Nova"/>
                <a:ea typeface="+mn-ea"/>
                <a:cs typeface="+mn-cs"/>
              </a:rPr>
              <a:t>That One Thing (2/2)</a:t>
            </a:r>
            <a:endParaRPr kumimoji="0" lang="en-US" sz="4400" b="0" i="0" u="none" strike="noStrike" kern="1200" cap="none" spc="0" normalizeH="0" baseline="0" noProof="0" dirty="0">
              <a:ln>
                <a:noFill/>
              </a:ln>
              <a:solidFill>
                <a:srgbClr val="C17529"/>
              </a:solidFill>
              <a:effectLst/>
              <a:uLnTx/>
              <a:uFillTx/>
              <a:latin typeface="Arial Nova"/>
              <a:ea typeface="+mn-ea"/>
              <a:cs typeface="+mn-cs"/>
            </a:endParaRPr>
          </a:p>
        </p:txBody>
      </p:sp>
      <p:pic>
        <p:nvPicPr>
          <p:cNvPr id="6" name="Picture 5" descr="White arrows going to the red target">
            <a:extLst>
              <a:ext uri="{FF2B5EF4-FFF2-40B4-BE49-F238E27FC236}">
                <a16:creationId xmlns:a16="http://schemas.microsoft.com/office/drawing/2014/main" id="{CA920900-B800-5D7A-849F-FF49DECE7D88}"/>
              </a:ext>
            </a:extLst>
          </p:cNvPr>
          <p:cNvPicPr>
            <a:picLocks noChangeAspect="1"/>
          </p:cNvPicPr>
          <p:nvPr/>
        </p:nvPicPr>
        <p:blipFill>
          <a:blip r:embed="rId3"/>
          <a:stretch>
            <a:fillRect/>
          </a:stretch>
        </p:blipFill>
        <p:spPr>
          <a:xfrm>
            <a:off x="8263408" y="82040"/>
            <a:ext cx="2452626" cy="1635084"/>
          </a:xfrm>
          <a:prstGeom prst="rect">
            <a:avLst/>
          </a:prstGeom>
        </p:spPr>
      </p:pic>
    </p:spTree>
    <p:extLst>
      <p:ext uri="{BB962C8B-B14F-4D97-AF65-F5344CB8AC3E}">
        <p14:creationId xmlns:p14="http://schemas.microsoft.com/office/powerpoint/2010/main" val="280147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451579" y="794552"/>
            <a:ext cx="9603275" cy="1265980"/>
          </a:xfrm>
        </p:spPr>
        <p:txBody>
          <a:bodyPr>
            <a:normAutofit/>
          </a:bodyPr>
          <a:lstStyle/>
          <a:p>
            <a:r>
              <a:rPr lang="en-US" sz="5400" b="1" dirty="0" err="1">
                <a:solidFill>
                  <a:srgbClr val="FFC000"/>
                </a:solidFill>
              </a:rPr>
              <a:t>Psychache</a:t>
            </a:r>
            <a:r>
              <a:rPr lang="en-US" sz="5400" dirty="0"/>
              <a:t>: </a:t>
            </a:r>
            <a:r>
              <a:rPr lang="en-US" sz="5400" b="1" dirty="0"/>
              <a:t>Three Good Things</a:t>
            </a:r>
            <a:endParaRPr lang="en-US" sz="5400" b="1" dirty="0">
              <a:solidFill>
                <a:srgbClr val="FFC000"/>
              </a:solidFill>
            </a:endParaRP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78094" y="2148397"/>
            <a:ext cx="4633645" cy="3915052"/>
          </a:xfrm>
        </p:spPr>
        <p:txBody>
          <a:bodyPr>
            <a:normAutofit/>
          </a:bodyPr>
          <a:lstStyle/>
          <a:p>
            <a:r>
              <a:rPr lang="en-US" sz="3600" dirty="0"/>
              <a:t>Survey</a:t>
            </a:r>
          </a:p>
          <a:p>
            <a:endParaRPr lang="en-US" sz="3600" dirty="0"/>
          </a:p>
          <a:p>
            <a:r>
              <a:rPr lang="en-US" sz="3600" dirty="0"/>
              <a:t>Rumination about the past and future is </a:t>
            </a:r>
            <a:r>
              <a:rPr lang="en-US" sz="3600" b="1" dirty="0">
                <a:solidFill>
                  <a:srgbClr val="FFC000"/>
                </a:solidFill>
              </a:rPr>
              <a:t>all-natural</a:t>
            </a:r>
            <a:r>
              <a:rPr lang="en-US" sz="3600" dirty="0"/>
              <a:t>, but not helpful</a:t>
            </a:r>
          </a:p>
          <a:p>
            <a:pPr marL="0" indent="0">
              <a:buNone/>
            </a:pPr>
            <a:endParaRPr lang="en-US" dirty="0"/>
          </a:p>
        </p:txBody>
      </p:sp>
      <p:pic>
        <p:nvPicPr>
          <p:cNvPr id="3" name="Picture 2">
            <a:extLst>
              <a:ext uri="{FF2B5EF4-FFF2-40B4-BE49-F238E27FC236}">
                <a16:creationId xmlns:a16="http://schemas.microsoft.com/office/drawing/2014/main" id="{FF87B529-A263-4FAF-B1F7-22E753F27BAE}"/>
              </a:ext>
            </a:extLst>
          </p:cNvPr>
          <p:cNvPicPr>
            <a:picLocks noChangeAspect="1"/>
          </p:cNvPicPr>
          <p:nvPr/>
        </p:nvPicPr>
        <p:blipFill>
          <a:blip r:embed="rId3"/>
          <a:stretch>
            <a:fillRect/>
          </a:stretch>
        </p:blipFill>
        <p:spPr>
          <a:xfrm>
            <a:off x="5311739" y="1895629"/>
            <a:ext cx="6880261" cy="4962371"/>
          </a:xfrm>
          <a:prstGeom prst="rect">
            <a:avLst/>
          </a:prstGeom>
        </p:spPr>
      </p:pic>
    </p:spTree>
    <p:extLst>
      <p:ext uri="{BB962C8B-B14F-4D97-AF65-F5344CB8AC3E}">
        <p14:creationId xmlns:p14="http://schemas.microsoft.com/office/powerpoint/2010/main" val="394704810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7146" y="326571"/>
            <a:ext cx="10222153" cy="1527183"/>
          </a:xfrm>
        </p:spPr>
        <p:txBody>
          <a:bodyPr>
            <a:normAutofit fontScale="90000"/>
          </a:bodyPr>
          <a:lstStyle/>
          <a:p>
            <a:r>
              <a:rPr lang="en-US" sz="4800" b="1" dirty="0" err="1">
                <a:solidFill>
                  <a:schemeClr val="accent2"/>
                </a:solidFill>
              </a:rPr>
              <a:t>Psychache</a:t>
            </a:r>
            <a:r>
              <a:rPr lang="en-US" sz="4800" b="1" dirty="0">
                <a:solidFill>
                  <a:schemeClr val="accent2"/>
                </a:solidFill>
              </a:rPr>
              <a:t>: Insomnia and </a:t>
            </a:r>
            <a:br>
              <a:rPr lang="en-US" sz="4800" b="1" dirty="0">
                <a:solidFill>
                  <a:schemeClr val="accent2"/>
                </a:solidFill>
              </a:rPr>
            </a:br>
            <a:r>
              <a:rPr lang="en-US" sz="4800" b="1" dirty="0">
                <a:solidFill>
                  <a:schemeClr val="accent2"/>
                </a:solidFill>
              </a:rPr>
              <a:t>Three Good Things</a:t>
            </a:r>
          </a:p>
        </p:txBody>
      </p:sp>
      <p:sp>
        <p:nvSpPr>
          <p:cNvPr id="3" name="Content Placeholder 2"/>
          <p:cNvSpPr>
            <a:spLocks noGrp="1"/>
          </p:cNvSpPr>
          <p:nvPr>
            <p:ph idx="1"/>
          </p:nvPr>
        </p:nvSpPr>
        <p:spPr>
          <a:xfrm>
            <a:off x="1015069" y="2038525"/>
            <a:ext cx="10658664" cy="4102216"/>
          </a:xfrm>
        </p:spPr>
        <p:txBody>
          <a:bodyPr>
            <a:noAutofit/>
          </a:bodyPr>
          <a:lstStyle/>
          <a:p>
            <a:r>
              <a:rPr lang="en-US" sz="3200" dirty="0"/>
              <a:t>Seligman’s signature technique</a:t>
            </a:r>
          </a:p>
          <a:p>
            <a:pPr lvl="1"/>
            <a:r>
              <a:rPr lang="en-US" sz="2800" dirty="0"/>
              <a:t>Before you go to sleep (or right now) </a:t>
            </a:r>
          </a:p>
          <a:p>
            <a:pPr lvl="1"/>
            <a:r>
              <a:rPr lang="en-US" sz="2800" dirty="0"/>
              <a:t>Write down (or think about) three good things that happened during the day (or last 24 hours)</a:t>
            </a:r>
          </a:p>
          <a:p>
            <a:pPr lvl="1"/>
            <a:r>
              <a:rPr lang="en-US" sz="2800" dirty="0"/>
              <a:t>Then track down in your mind </a:t>
            </a:r>
            <a:r>
              <a:rPr lang="en-US" sz="2800" b="1" dirty="0">
                <a:solidFill>
                  <a:schemeClr val="accent2"/>
                </a:solidFill>
              </a:rPr>
              <a:t>“Why” those things happened</a:t>
            </a:r>
          </a:p>
          <a:p>
            <a:pPr lvl="1"/>
            <a:r>
              <a:rPr lang="en-US" sz="2800" dirty="0"/>
              <a:t>Seligman: After a week, you’ll want to keep doing it (JSF: Maybe)</a:t>
            </a:r>
          </a:p>
        </p:txBody>
      </p:sp>
      <p:pic>
        <p:nvPicPr>
          <p:cNvPr id="5" name="Picture 4">
            <a:extLst>
              <a:ext uri="{FF2B5EF4-FFF2-40B4-BE49-F238E27FC236}">
                <a16:creationId xmlns:a16="http://schemas.microsoft.com/office/drawing/2014/main" id="{50D5D62C-4636-40DF-B486-61D3594652B2}"/>
              </a:ext>
            </a:extLst>
          </p:cNvPr>
          <p:cNvPicPr>
            <a:picLocks noChangeAspect="1"/>
          </p:cNvPicPr>
          <p:nvPr/>
        </p:nvPicPr>
        <p:blipFill>
          <a:blip r:embed="rId3"/>
          <a:stretch>
            <a:fillRect/>
          </a:stretch>
        </p:blipFill>
        <p:spPr>
          <a:xfrm>
            <a:off x="10003971" y="1"/>
            <a:ext cx="2188029" cy="2828230"/>
          </a:xfrm>
          <a:prstGeom prst="rect">
            <a:avLst/>
          </a:prstGeom>
        </p:spPr>
      </p:pic>
    </p:spTree>
    <p:extLst>
      <p:ext uri="{BB962C8B-B14F-4D97-AF65-F5344CB8AC3E}">
        <p14:creationId xmlns:p14="http://schemas.microsoft.com/office/powerpoint/2010/main" val="3666977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B5C35-DEC6-4D8B-AE96-69194F4E8873}"/>
              </a:ext>
            </a:extLst>
          </p:cNvPr>
          <p:cNvSpPr>
            <a:spLocks noGrp="1"/>
          </p:cNvSpPr>
          <p:nvPr>
            <p:ph type="title"/>
          </p:nvPr>
        </p:nvSpPr>
        <p:spPr>
          <a:xfrm>
            <a:off x="838200" y="903514"/>
            <a:ext cx="10515600" cy="787174"/>
          </a:xfrm>
        </p:spPr>
        <p:txBody>
          <a:bodyPr>
            <a:noAutofit/>
          </a:bodyPr>
          <a:lstStyle/>
          <a:p>
            <a:r>
              <a:rPr lang="en-US" sz="6000" b="1" dirty="0"/>
              <a:t>Happiness is an Activating Word</a:t>
            </a:r>
            <a:br>
              <a:rPr lang="en-US" sz="6000" b="1" dirty="0"/>
            </a:br>
            <a:endParaRPr lang="en-US" sz="6000" dirty="0"/>
          </a:p>
        </p:txBody>
      </p:sp>
      <p:sp>
        <p:nvSpPr>
          <p:cNvPr id="3" name="Content Placeholder 2">
            <a:extLst>
              <a:ext uri="{FF2B5EF4-FFF2-40B4-BE49-F238E27FC236}">
                <a16:creationId xmlns:a16="http://schemas.microsoft.com/office/drawing/2014/main" id="{473DED1E-AD08-49BC-ACC1-D711F8D41005}"/>
              </a:ext>
            </a:extLst>
          </p:cNvPr>
          <p:cNvSpPr>
            <a:spLocks noGrp="1"/>
          </p:cNvSpPr>
          <p:nvPr>
            <p:ph idx="1"/>
          </p:nvPr>
        </p:nvSpPr>
        <p:spPr/>
        <p:txBody>
          <a:bodyPr>
            <a:normAutofit/>
          </a:bodyPr>
          <a:lstStyle/>
          <a:p>
            <a:pPr marL="0" indent="0" algn="ctr">
              <a:buNone/>
            </a:pPr>
            <a:r>
              <a:rPr lang="en-US" sz="4800" b="1" dirty="0">
                <a:solidFill>
                  <a:srgbClr val="00B050"/>
                </a:solidFill>
              </a:rPr>
              <a:t>We do not do toxic positivity</a:t>
            </a:r>
            <a:endParaRPr lang="en-US" sz="4800" dirty="0"/>
          </a:p>
        </p:txBody>
      </p:sp>
      <p:pic>
        <p:nvPicPr>
          <p:cNvPr id="4" name="Picture 3">
            <a:extLst>
              <a:ext uri="{FF2B5EF4-FFF2-40B4-BE49-F238E27FC236}">
                <a16:creationId xmlns:a16="http://schemas.microsoft.com/office/drawing/2014/main" id="{4CAAE9C9-EBBE-42DC-93E7-B3D1F8262E5C}"/>
              </a:ext>
            </a:extLst>
          </p:cNvPr>
          <p:cNvPicPr>
            <a:picLocks noChangeAspect="1"/>
          </p:cNvPicPr>
          <p:nvPr/>
        </p:nvPicPr>
        <p:blipFill>
          <a:blip r:embed="rId3"/>
          <a:stretch>
            <a:fillRect/>
          </a:stretch>
        </p:blipFill>
        <p:spPr>
          <a:xfrm>
            <a:off x="141755" y="2720803"/>
            <a:ext cx="4462659" cy="2334970"/>
          </a:xfrm>
          <a:prstGeom prst="rect">
            <a:avLst/>
          </a:prstGeom>
        </p:spPr>
      </p:pic>
      <p:pic>
        <p:nvPicPr>
          <p:cNvPr id="5" name="Picture 4">
            <a:extLst>
              <a:ext uri="{FF2B5EF4-FFF2-40B4-BE49-F238E27FC236}">
                <a16:creationId xmlns:a16="http://schemas.microsoft.com/office/drawing/2014/main" id="{88C2AB98-2E03-47B1-AC10-F166E02772FB}"/>
              </a:ext>
            </a:extLst>
          </p:cNvPr>
          <p:cNvPicPr>
            <a:picLocks noChangeAspect="1"/>
          </p:cNvPicPr>
          <p:nvPr/>
        </p:nvPicPr>
        <p:blipFill>
          <a:blip r:embed="rId4"/>
          <a:stretch>
            <a:fillRect/>
          </a:stretch>
        </p:blipFill>
        <p:spPr>
          <a:xfrm>
            <a:off x="8610073" y="2551352"/>
            <a:ext cx="3081184" cy="4311862"/>
          </a:xfrm>
          <a:prstGeom prst="rect">
            <a:avLst/>
          </a:prstGeom>
        </p:spPr>
      </p:pic>
      <p:pic>
        <p:nvPicPr>
          <p:cNvPr id="6" name="Picture 5">
            <a:extLst>
              <a:ext uri="{FF2B5EF4-FFF2-40B4-BE49-F238E27FC236}">
                <a16:creationId xmlns:a16="http://schemas.microsoft.com/office/drawing/2014/main" id="{E7B4357F-5C5F-43FB-A271-3892B6F9C310}"/>
              </a:ext>
            </a:extLst>
          </p:cNvPr>
          <p:cNvPicPr>
            <a:picLocks noChangeAspect="1"/>
          </p:cNvPicPr>
          <p:nvPr/>
        </p:nvPicPr>
        <p:blipFill>
          <a:blip r:embed="rId5"/>
          <a:stretch>
            <a:fillRect/>
          </a:stretch>
        </p:blipFill>
        <p:spPr>
          <a:xfrm>
            <a:off x="4467506" y="3327652"/>
            <a:ext cx="3979807" cy="2480471"/>
          </a:xfrm>
          <a:prstGeom prst="rect">
            <a:avLst/>
          </a:prstGeom>
        </p:spPr>
      </p:pic>
    </p:spTree>
    <p:extLst>
      <p:ext uri="{BB962C8B-B14F-4D97-AF65-F5344CB8AC3E}">
        <p14:creationId xmlns:p14="http://schemas.microsoft.com/office/powerpoint/2010/main" val="1055965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ow to) Stay on The F*****G Bus – Working with ACT">
            <a:extLst>
              <a:ext uri="{FF2B5EF4-FFF2-40B4-BE49-F238E27FC236}">
                <a16:creationId xmlns:a16="http://schemas.microsoft.com/office/drawing/2014/main" id="{6D045E0B-F66C-356E-8288-7F6690FCF6FD}"/>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451" r="1"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0C2A36-C88A-47ED-A8E4-4333997F3086}"/>
              </a:ext>
            </a:extLst>
          </p:cNvPr>
          <p:cNvSpPr>
            <a:spLocks noGrp="1"/>
          </p:cNvSpPr>
          <p:nvPr>
            <p:ph type="title"/>
          </p:nvPr>
        </p:nvSpPr>
        <p:spPr>
          <a:xfrm>
            <a:off x="1276350" y="4981575"/>
            <a:ext cx="3228976" cy="860426"/>
          </a:xfrm>
          <a:prstGeom prst="rect">
            <a:avLst/>
          </a:prstGeom>
          <a:noFill/>
          <a:ln w="174625" cap="sq" cmpd="thinThick">
            <a:noFill/>
            <a:miter lim="800000"/>
          </a:ln>
        </p:spPr>
        <p:txBody>
          <a:bodyPr vert="horz" lIns="91440" tIns="45720" rIns="91440" bIns="45720" rtlCol="0" anchor="ctr">
            <a:normAutofit/>
          </a:bodyPr>
          <a:lstStyle/>
          <a:p>
            <a:pPr algn="r"/>
            <a:r>
              <a:rPr lang="en-US" sz="2400">
                <a:solidFill>
                  <a:srgbClr val="FFFFFF"/>
                </a:solidFill>
              </a:rPr>
              <a:t>Accepting your client’s suicidal thoughts</a:t>
            </a:r>
          </a:p>
        </p:txBody>
      </p:sp>
      <p:cxnSp>
        <p:nvCxnSpPr>
          <p:cNvPr id="2057" name="Straight Connector 2056">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0512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83772" y="436229"/>
            <a:ext cx="10564998" cy="1040234"/>
          </a:xfrm>
        </p:spPr>
        <p:txBody>
          <a:bodyPr>
            <a:normAutofit/>
          </a:bodyPr>
          <a:lstStyle/>
          <a:p>
            <a:r>
              <a:rPr lang="en-US" sz="5400" b="1" dirty="0">
                <a:solidFill>
                  <a:srgbClr val="FFFF00"/>
                </a:solidFill>
              </a:rPr>
              <a:t>Belongingness and Burdensomeness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217715" y="1577130"/>
            <a:ext cx="9818914" cy="5280870"/>
          </a:xfrm>
        </p:spPr>
        <p:txBody>
          <a:bodyPr>
            <a:normAutofit lnSpcReduction="10000"/>
          </a:bodyPr>
          <a:lstStyle/>
          <a:p>
            <a:r>
              <a:rPr lang="en-US" sz="3200" dirty="0"/>
              <a:t>In a friendly, normalizing, non-pathologizing way, </a:t>
            </a:r>
            <a:r>
              <a:rPr lang="en-US" sz="3200" dirty="0">
                <a:solidFill>
                  <a:srgbClr val="FFFF00"/>
                </a:solidFill>
              </a:rPr>
              <a:t>be like Adler and Rogers </a:t>
            </a:r>
            <a:r>
              <a:rPr lang="en-US" sz="3200" dirty="0"/>
              <a:t>and track, reflect, acknowledge distress with empathic responding . . . </a:t>
            </a:r>
            <a:r>
              <a:rPr lang="en-US" sz="3200" dirty="0">
                <a:solidFill>
                  <a:srgbClr val="FFFF00"/>
                </a:solidFill>
              </a:rPr>
              <a:t>AND</a:t>
            </a:r>
          </a:p>
          <a:p>
            <a:endParaRPr lang="en-US" sz="3200" dirty="0"/>
          </a:p>
          <a:p>
            <a:r>
              <a:rPr lang="en-US" sz="3200" dirty="0"/>
              <a:t>Remember </a:t>
            </a:r>
            <a:r>
              <a:rPr lang="en-US" sz="3200" dirty="0">
                <a:solidFill>
                  <a:srgbClr val="FFFF00"/>
                </a:solidFill>
              </a:rPr>
              <a:t>thwarted belongingness </a:t>
            </a:r>
            <a:r>
              <a:rPr lang="en-US" sz="3200" dirty="0"/>
              <a:t>is about dynamics like: (a) anticipated </a:t>
            </a:r>
            <a:r>
              <a:rPr lang="en-US" sz="3200" dirty="0">
                <a:solidFill>
                  <a:srgbClr val="FFFF00"/>
                </a:solidFill>
              </a:rPr>
              <a:t>rejection</a:t>
            </a:r>
            <a:r>
              <a:rPr lang="en-US" sz="3200" dirty="0"/>
              <a:t>, (b) fear of </a:t>
            </a:r>
            <a:r>
              <a:rPr lang="en-US" sz="3200" dirty="0">
                <a:solidFill>
                  <a:srgbClr val="FFFF00"/>
                </a:solidFill>
              </a:rPr>
              <a:t>abandonment</a:t>
            </a:r>
            <a:r>
              <a:rPr lang="en-US" sz="3200" dirty="0"/>
              <a:t>, (c) activated </a:t>
            </a:r>
            <a:r>
              <a:rPr lang="en-US" sz="3200" dirty="0">
                <a:solidFill>
                  <a:srgbClr val="FFFF00"/>
                </a:solidFill>
              </a:rPr>
              <a:t>deep cognitive schema </a:t>
            </a:r>
            <a:r>
              <a:rPr lang="en-US" sz="3200" dirty="0"/>
              <a:t>around being unlovable, defective, shame, etc., (d) </a:t>
            </a:r>
            <a:r>
              <a:rPr lang="en-US" sz="3200" dirty="0">
                <a:solidFill>
                  <a:srgbClr val="FFFF00"/>
                </a:solidFill>
              </a:rPr>
              <a:t>forgiveness</a:t>
            </a:r>
            <a:r>
              <a:rPr lang="en-US" sz="3200" dirty="0"/>
              <a:t> of self/others</a:t>
            </a:r>
          </a:p>
          <a:p>
            <a:endParaRPr lang="en-US" sz="3200" dirty="0"/>
          </a:p>
          <a:p>
            <a:r>
              <a:rPr lang="en-US" sz="3200" dirty="0"/>
              <a:t>Interpersonal </a:t>
            </a:r>
            <a:r>
              <a:rPr lang="en-US" sz="3200" dirty="0">
                <a:solidFill>
                  <a:srgbClr val="FFFF00"/>
                </a:solidFill>
              </a:rPr>
              <a:t>patterns REPEAT </a:t>
            </a:r>
            <a:r>
              <a:rPr lang="en-US" sz="3200" dirty="0"/>
              <a:t>[repetition compulsion]</a:t>
            </a:r>
          </a:p>
          <a:p>
            <a:endParaRPr lang="en-US" sz="3200" dirty="0"/>
          </a:p>
          <a:p>
            <a:pPr marL="0" indent="0">
              <a:buNone/>
            </a:pPr>
            <a:endParaRPr lang="en-US" dirty="0"/>
          </a:p>
        </p:txBody>
      </p:sp>
      <p:pic>
        <p:nvPicPr>
          <p:cNvPr id="3" name="Picture 2">
            <a:extLst>
              <a:ext uri="{FF2B5EF4-FFF2-40B4-BE49-F238E27FC236}">
                <a16:creationId xmlns:a16="http://schemas.microsoft.com/office/drawing/2014/main" id="{ED81F4B5-F032-47B3-B17C-322538324F77}"/>
              </a:ext>
            </a:extLst>
          </p:cNvPr>
          <p:cNvPicPr>
            <a:picLocks noChangeAspect="1"/>
          </p:cNvPicPr>
          <p:nvPr/>
        </p:nvPicPr>
        <p:blipFill>
          <a:blip r:embed="rId3"/>
          <a:stretch>
            <a:fillRect/>
          </a:stretch>
        </p:blipFill>
        <p:spPr>
          <a:xfrm>
            <a:off x="9930188" y="3994503"/>
            <a:ext cx="2261812" cy="1286367"/>
          </a:xfrm>
          <a:prstGeom prst="rect">
            <a:avLst/>
          </a:prstGeom>
        </p:spPr>
      </p:pic>
    </p:spTree>
    <p:extLst>
      <p:ext uri="{BB962C8B-B14F-4D97-AF65-F5344CB8AC3E}">
        <p14:creationId xmlns:p14="http://schemas.microsoft.com/office/powerpoint/2010/main" val="176700532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783771" y="999068"/>
            <a:ext cx="11005458" cy="645284"/>
          </a:xfrm>
        </p:spPr>
        <p:txBody>
          <a:bodyPr/>
          <a:lstStyle/>
          <a:p>
            <a:r>
              <a:rPr lang="en-US" dirty="0"/>
              <a:t>Case Vignette: Chase's Social Universe</a:t>
            </a:r>
          </a:p>
        </p:txBody>
      </p:sp>
      <p:pic>
        <p:nvPicPr>
          <p:cNvPr id="3" name="Picture 2" descr="A diagram of a family&#10;&#10;Description automatically generated">
            <a:extLst>
              <a:ext uri="{FF2B5EF4-FFF2-40B4-BE49-F238E27FC236}">
                <a16:creationId xmlns:a16="http://schemas.microsoft.com/office/drawing/2014/main" id="{7B1EB55D-67E7-3166-1EC6-53D536999369}"/>
              </a:ext>
            </a:extLst>
          </p:cNvPr>
          <p:cNvPicPr>
            <a:picLocks noChangeAspect="1"/>
          </p:cNvPicPr>
          <p:nvPr/>
        </p:nvPicPr>
        <p:blipFill rotWithShape="1">
          <a:blip r:embed="rId3"/>
          <a:srcRect r="217" b="19250"/>
          <a:stretch/>
        </p:blipFill>
        <p:spPr>
          <a:xfrm>
            <a:off x="1864074" y="2127872"/>
            <a:ext cx="4231926" cy="4558647"/>
          </a:xfrm>
          <a:prstGeom prst="rect">
            <a:avLst/>
          </a:prstGeom>
        </p:spPr>
      </p:pic>
      <p:pic>
        <p:nvPicPr>
          <p:cNvPr id="2" name="Picture 1">
            <a:extLst>
              <a:ext uri="{FF2B5EF4-FFF2-40B4-BE49-F238E27FC236}">
                <a16:creationId xmlns:a16="http://schemas.microsoft.com/office/drawing/2014/main" id="{EAD92B6F-BFD1-4B97-8D79-BA1B78842A7E}"/>
              </a:ext>
            </a:extLst>
          </p:cNvPr>
          <p:cNvPicPr>
            <a:picLocks noChangeAspect="1"/>
          </p:cNvPicPr>
          <p:nvPr/>
        </p:nvPicPr>
        <p:blipFill>
          <a:blip r:embed="rId4"/>
          <a:stretch>
            <a:fillRect/>
          </a:stretch>
        </p:blipFill>
        <p:spPr>
          <a:xfrm>
            <a:off x="8918164" y="4407196"/>
            <a:ext cx="3273836" cy="2450804"/>
          </a:xfrm>
          <a:prstGeom prst="rect">
            <a:avLst/>
          </a:prstGeom>
        </p:spPr>
      </p:pic>
    </p:spTree>
    <p:extLst>
      <p:ext uri="{BB962C8B-B14F-4D97-AF65-F5344CB8AC3E}">
        <p14:creationId xmlns:p14="http://schemas.microsoft.com/office/powerpoint/2010/main" val="2964327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1077687" y="436229"/>
            <a:ext cx="9977168" cy="1040234"/>
          </a:xfrm>
        </p:spPr>
        <p:txBody>
          <a:bodyPr>
            <a:normAutofit/>
          </a:bodyPr>
          <a:lstStyle/>
          <a:p>
            <a:pPr algn="ctr"/>
            <a:r>
              <a:rPr lang="en-US" sz="5400" b="1" dirty="0">
                <a:solidFill>
                  <a:srgbClr val="FFFF00"/>
                </a:solidFill>
              </a:rPr>
              <a:t>Hopelessness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783771" y="1577130"/>
            <a:ext cx="10271083" cy="4682155"/>
          </a:xfrm>
        </p:spPr>
        <p:txBody>
          <a:bodyPr>
            <a:normAutofit lnSpcReduction="10000"/>
          </a:bodyPr>
          <a:lstStyle/>
          <a:p>
            <a:pPr>
              <a:lnSpc>
                <a:spcPct val="150000"/>
              </a:lnSpc>
            </a:pPr>
            <a:r>
              <a:rPr lang="en-US" sz="3200" dirty="0">
                <a:solidFill>
                  <a:srgbClr val="FFFF00"/>
                </a:solidFill>
              </a:rPr>
              <a:t>Build a continuum from the bottom up</a:t>
            </a:r>
          </a:p>
          <a:p>
            <a:pPr marL="685800" lvl="2">
              <a:lnSpc>
                <a:spcPct val="150000"/>
              </a:lnSpc>
              <a:spcBef>
                <a:spcPts val="1000"/>
              </a:spcBef>
            </a:pPr>
            <a:r>
              <a:rPr lang="en-US" sz="2800" dirty="0"/>
              <a:t>What’s the worst idea you’ve ever tried?</a:t>
            </a:r>
          </a:p>
          <a:p>
            <a:pPr>
              <a:lnSpc>
                <a:spcPct val="150000"/>
              </a:lnSpc>
            </a:pPr>
            <a:endParaRPr lang="en-US" sz="3200" dirty="0">
              <a:solidFill>
                <a:srgbClr val="FFFF00"/>
              </a:solidFill>
            </a:endParaRPr>
          </a:p>
          <a:p>
            <a:pPr>
              <a:lnSpc>
                <a:spcPct val="150000"/>
              </a:lnSpc>
            </a:pPr>
            <a:r>
              <a:rPr lang="en-US" sz="3200" dirty="0">
                <a:solidFill>
                  <a:srgbClr val="FFFF00"/>
                </a:solidFill>
              </a:rPr>
              <a:t>Watch for and move toward HOPE</a:t>
            </a:r>
          </a:p>
          <a:p>
            <a:pPr marL="685800" lvl="2">
              <a:lnSpc>
                <a:spcPct val="150000"/>
              </a:lnSpc>
              <a:spcBef>
                <a:spcPts val="1000"/>
              </a:spcBef>
            </a:pPr>
            <a:r>
              <a:rPr lang="en-US" sz="2800" dirty="0"/>
              <a:t>Tommie – What’s happening when you’re NOT thinking about suicide?</a:t>
            </a:r>
          </a:p>
          <a:p>
            <a:pPr marL="0" indent="0">
              <a:buNone/>
            </a:pPr>
            <a:endParaRPr lang="en-US" sz="3200" dirty="0"/>
          </a:p>
          <a:p>
            <a:pPr marL="0" indent="0">
              <a:buNone/>
            </a:pPr>
            <a:endParaRPr lang="en-US" dirty="0"/>
          </a:p>
        </p:txBody>
      </p:sp>
    </p:spTree>
    <p:extLst>
      <p:ext uri="{BB962C8B-B14F-4D97-AF65-F5344CB8AC3E}">
        <p14:creationId xmlns:p14="http://schemas.microsoft.com/office/powerpoint/2010/main" val="147810147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9" name="Rectangle 308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0" name="Rectangle 308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Rectangle 309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7" name="Freeform: Shape 308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B36A51C-188A-4280-B1ED-43DD859E083A}"/>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a:solidFill>
                  <a:srgbClr val="FFFFFF"/>
                </a:solidFill>
                <a:latin typeface="+mj-lt"/>
                <a:ea typeface="+mj-ea"/>
                <a:cs typeface="+mj-cs"/>
              </a:rPr>
              <a:t>Reorient toward values/purpose</a:t>
            </a:r>
          </a:p>
        </p:txBody>
      </p:sp>
      <p:sp>
        <p:nvSpPr>
          <p:cNvPr id="3" name="Content Placeholder 2">
            <a:extLst>
              <a:ext uri="{FF2B5EF4-FFF2-40B4-BE49-F238E27FC236}">
                <a16:creationId xmlns:a16="http://schemas.microsoft.com/office/drawing/2014/main" id="{914A7B2F-E155-404F-A594-59877E4C6AEA}"/>
              </a:ext>
            </a:extLst>
          </p:cNvPr>
          <p:cNvSpPr>
            <a:spLocks noGrp="1"/>
          </p:cNvSpPr>
          <p:nvPr>
            <p:ph idx="1"/>
          </p:nvPr>
        </p:nvSpPr>
        <p:spPr>
          <a:xfrm>
            <a:off x="660042" y="806824"/>
            <a:ext cx="2919738" cy="1494117"/>
          </a:xfrm>
        </p:spPr>
        <p:txBody>
          <a:bodyPr vert="horz" lIns="91440" tIns="45720" rIns="91440" bIns="45720" rtlCol="0" anchor="b">
            <a:normAutofit/>
          </a:bodyPr>
          <a:lstStyle/>
          <a:p>
            <a:pPr marL="0" indent="0">
              <a:buNone/>
            </a:pPr>
            <a:r>
              <a:rPr lang="en-US" sz="2000" kern="1200">
                <a:solidFill>
                  <a:srgbClr val="FFFFFF"/>
                </a:solidFill>
                <a:latin typeface="+mn-lt"/>
                <a:ea typeface="+mn-ea"/>
                <a:cs typeface="+mn-cs"/>
              </a:rPr>
              <a:t>“He who has a why to live can bear almost any how” - Friedrich Nietzsche</a:t>
            </a:r>
          </a:p>
        </p:txBody>
      </p:sp>
      <p:pic>
        <p:nvPicPr>
          <p:cNvPr id="3074" name="Picture 2" descr="The ACT Matrix vs. The Choice Point | Similarities, Differences, and  Harmony? — Therapy through the ACT Matrix">
            <a:extLst>
              <a:ext uri="{FF2B5EF4-FFF2-40B4-BE49-F238E27FC236}">
                <a16:creationId xmlns:a16="http://schemas.microsoft.com/office/drawing/2014/main" id="{D8A46BCD-6572-6852-3D2F-6085360B446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02428" y="484509"/>
            <a:ext cx="7225748" cy="5888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076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E3FE20C6-8769-4BCA-B47C-9B7AB8589CA4}"/>
              </a:ext>
            </a:extLst>
          </p:cNvPr>
          <p:cNvSpPr>
            <a:spLocks noGrp="1"/>
          </p:cNvSpPr>
          <p:nvPr>
            <p:ph type="title"/>
          </p:nvPr>
        </p:nvSpPr>
        <p:spPr>
          <a:xfrm>
            <a:off x="203200" y="584200"/>
            <a:ext cx="11684000" cy="914400"/>
          </a:xfrm>
        </p:spPr>
        <p:txBody>
          <a:bodyPr/>
          <a:lstStyle/>
          <a:p>
            <a:pPr algn="ctr" eaLnBrk="1" hangingPunct="1">
              <a:defRPr/>
            </a:pPr>
            <a:br>
              <a:rPr lang="en-US" altLang="en-US" sz="4800" dirty="0">
                <a:solidFill>
                  <a:srgbClr val="FFC000"/>
                </a:solidFill>
                <a:latin typeface="Calibri" panose="020F0502020204030204" pitchFamily="34" charset="0"/>
                <a:cs typeface="Calibri" panose="020F0502020204030204" pitchFamily="34" charset="0"/>
              </a:rPr>
            </a:br>
            <a:r>
              <a:rPr lang="en-US" altLang="en-US" sz="4800" dirty="0">
                <a:solidFill>
                  <a:srgbClr val="FFC000"/>
                </a:solidFill>
                <a:latin typeface="Calibri" panose="020F0502020204030204" pitchFamily="34" charset="0"/>
                <a:cs typeface="Calibri" panose="020F0502020204030204" pitchFamily="34" charset="0"/>
              </a:rPr>
              <a:t>Alternatives to Suicide</a:t>
            </a:r>
            <a:endParaRPr lang="en-US" altLang="en-US" sz="4800" b="1" dirty="0">
              <a:solidFill>
                <a:srgbClr val="FFC000"/>
              </a:solidFill>
              <a:latin typeface="Calibri" panose="020F0502020204030204" pitchFamily="34" charset="0"/>
              <a:cs typeface="Calibri" panose="020F0502020204030204" pitchFamily="34" charset="0"/>
            </a:endParaRPr>
          </a:p>
        </p:txBody>
      </p:sp>
      <p:sp>
        <p:nvSpPr>
          <p:cNvPr id="30723" name="Content Placeholder 2">
            <a:extLst>
              <a:ext uri="{FF2B5EF4-FFF2-40B4-BE49-F238E27FC236}">
                <a16:creationId xmlns:a16="http://schemas.microsoft.com/office/drawing/2014/main" id="{38BF3504-F16B-4A10-841C-9F428B5D1788}"/>
              </a:ext>
            </a:extLst>
          </p:cNvPr>
          <p:cNvSpPr>
            <a:spLocks noGrp="1"/>
          </p:cNvSpPr>
          <p:nvPr>
            <p:ph idx="4294967295"/>
          </p:nvPr>
        </p:nvSpPr>
        <p:spPr>
          <a:xfrm>
            <a:off x="914400" y="1803400"/>
            <a:ext cx="9245600" cy="5054600"/>
          </a:xfrm>
        </p:spPr>
        <p:txBody>
          <a:bodyPr/>
          <a:lstStyle/>
          <a:p>
            <a:pPr marL="457189" lvl="1" indent="-457189" eaLnBrk="1" fontAlgn="auto" hangingPunct="1">
              <a:lnSpc>
                <a:spcPct val="90000"/>
              </a:lnSpc>
              <a:buFont typeface="Wingdings" panose="05000000000000000000" pitchFamily="2" charset="2"/>
              <a:buChar char="Ø"/>
              <a:defRPr/>
            </a:pPr>
            <a:r>
              <a:rPr lang="en-US" altLang="en-US" sz="3733" dirty="0" err="1">
                <a:solidFill>
                  <a:srgbClr val="FF0000"/>
                </a:solidFill>
                <a:latin typeface="Calibri" panose="020F0502020204030204" pitchFamily="34" charset="0"/>
                <a:cs typeface="Calibri" panose="020F0502020204030204" pitchFamily="34" charset="0"/>
              </a:rPr>
              <a:t>Shneidman</a:t>
            </a:r>
            <a:r>
              <a:rPr lang="en-US" altLang="en-US" sz="3733" dirty="0">
                <a:latin typeface="Calibri" panose="020F0502020204030204" pitchFamily="34" charset="0"/>
                <a:cs typeface="Calibri" panose="020F0502020204030204" pitchFamily="34" charset="0"/>
              </a:rPr>
              <a:t> Story – combatting mental constriction</a:t>
            </a:r>
          </a:p>
          <a:p>
            <a:pPr marL="457189" lvl="1" indent="-457189" eaLnBrk="1" fontAlgn="auto" hangingPunct="1">
              <a:lnSpc>
                <a:spcPct val="90000"/>
              </a:lnSpc>
              <a:buFont typeface="Wingdings" panose="05000000000000000000" pitchFamily="2" charset="2"/>
              <a:buChar char="Ø"/>
              <a:defRPr/>
            </a:pPr>
            <a:endParaRPr lang="en-US" altLang="en-US" sz="3733" dirty="0">
              <a:latin typeface="Calibri" panose="020F0502020204030204" pitchFamily="34" charset="0"/>
              <a:cs typeface="Calibri" panose="020F0502020204030204" pitchFamily="34" charset="0"/>
            </a:endParaRPr>
          </a:p>
          <a:p>
            <a:pPr marL="457189" lvl="1" indent="-457189" eaLnBrk="1" fontAlgn="auto" hangingPunct="1">
              <a:lnSpc>
                <a:spcPct val="90000"/>
              </a:lnSpc>
              <a:buFont typeface="Wingdings" panose="05000000000000000000" pitchFamily="2" charset="2"/>
              <a:buChar char="Ø"/>
              <a:defRPr/>
            </a:pPr>
            <a:r>
              <a:rPr lang="en-US" altLang="en-US" sz="3733" dirty="0">
                <a:latin typeface="Calibri" panose="020F0502020204030204" pitchFamily="34" charset="0"/>
                <a:cs typeface="Calibri" panose="020F0502020204030204" pitchFamily="34" charset="0"/>
              </a:rPr>
              <a:t>Kay Clips from psychotherapy.net</a:t>
            </a:r>
          </a:p>
          <a:p>
            <a:pPr marL="457189" lvl="1" indent="-457189" eaLnBrk="1" fontAlgn="auto" hangingPunct="1">
              <a:lnSpc>
                <a:spcPct val="90000"/>
              </a:lnSpc>
              <a:buFont typeface="Wingdings" panose="05000000000000000000" pitchFamily="2" charset="2"/>
              <a:buChar char="Ø"/>
              <a:defRPr/>
            </a:pPr>
            <a:endParaRPr lang="en-US" altLang="en-US" sz="3733" dirty="0">
              <a:latin typeface="Calibri" panose="020F0502020204030204" pitchFamily="34" charset="0"/>
              <a:cs typeface="Calibri" panose="020F0502020204030204" pitchFamily="34" charset="0"/>
            </a:endParaRPr>
          </a:p>
          <a:p>
            <a:pPr marL="457189" lvl="1" indent="-457189" eaLnBrk="1" fontAlgn="auto" hangingPunct="1">
              <a:lnSpc>
                <a:spcPct val="90000"/>
              </a:lnSpc>
              <a:buFont typeface="Wingdings" panose="05000000000000000000" pitchFamily="2" charset="2"/>
              <a:buChar char="Ø"/>
              <a:defRPr/>
            </a:pPr>
            <a:r>
              <a:rPr lang="en-US" altLang="en-US" sz="3733" dirty="0">
                <a:solidFill>
                  <a:srgbClr val="FF0000"/>
                </a:solidFill>
                <a:latin typeface="Calibri" panose="020F0502020204030204" pitchFamily="34" charset="0"/>
                <a:cs typeface="Calibri" panose="020F0502020204030204" pitchFamily="34" charset="0"/>
              </a:rPr>
              <a:t>JSF Story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779EF45-7CC0-45A7-9FBA-788608BA18E0}"/>
              </a:ext>
            </a:extLst>
          </p:cNvPr>
          <p:cNvSpPr>
            <a:spLocks noGrp="1"/>
          </p:cNvSpPr>
          <p:nvPr>
            <p:ph type="subTitle" idx="1"/>
          </p:nvPr>
        </p:nvSpPr>
        <p:spPr>
          <a:xfrm>
            <a:off x="914400" y="348344"/>
            <a:ext cx="5775634" cy="1436914"/>
          </a:xfrm>
        </p:spPr>
        <p:txBody>
          <a:bodyPr/>
          <a:lstStyle/>
          <a:p>
            <a:r>
              <a:rPr kumimoji="0" lang="en-US" altLang="en-US" sz="7200" b="1" i="0" u="none" strike="noStrike" kern="1200" cap="none" spc="0" normalizeH="0" baseline="0" noProof="0" dirty="0">
                <a:ln>
                  <a:noFill/>
                </a:ln>
                <a:effectLst/>
                <a:uLnTx/>
                <a:uFillTx/>
                <a:latin typeface="Century Gothic" panose="020B0502020202020204"/>
                <a:ea typeface="+mj-ea"/>
                <a:cs typeface="+mj-cs"/>
              </a:rPr>
              <a:t>Summary</a:t>
            </a:r>
            <a:endParaRPr lang="en-US" dirty="0"/>
          </a:p>
        </p:txBody>
      </p:sp>
      <p:sp>
        <p:nvSpPr>
          <p:cNvPr id="3" name="Text Placeholder 2">
            <a:extLst>
              <a:ext uri="{FF2B5EF4-FFF2-40B4-BE49-F238E27FC236}">
                <a16:creationId xmlns:a16="http://schemas.microsoft.com/office/drawing/2014/main" id="{227EE6FD-97AD-484E-AF6E-B53DE336EDAF}"/>
              </a:ext>
            </a:extLst>
          </p:cNvPr>
          <p:cNvSpPr>
            <a:spLocks noGrp="1"/>
          </p:cNvSpPr>
          <p:nvPr>
            <p:ph type="body" sz="quarter" idx="14"/>
          </p:nvPr>
        </p:nvSpPr>
        <p:spPr>
          <a:xfrm>
            <a:off x="424544" y="2079171"/>
            <a:ext cx="10232570" cy="3430980"/>
          </a:xfrm>
        </p:spPr>
        <p:txBody>
          <a:bodyPr>
            <a:normAutofit/>
          </a:bodyPr>
          <a:lstStyle/>
          <a:p>
            <a:pPr marL="342900" indent="-342900">
              <a:buFont typeface="Arial" panose="020B0604020202020204" pitchFamily="34" charset="0"/>
              <a:buChar char="•"/>
            </a:pPr>
            <a:r>
              <a:rPr lang="en-US" altLang="en-US" sz="2400" b="1" dirty="0"/>
              <a:t>Theory and research merge to help us co-construct interventions for unique clients</a:t>
            </a:r>
          </a:p>
          <a:p>
            <a:pPr marL="342900" indent="-342900">
              <a:buFont typeface="Arial" panose="020B0604020202020204" pitchFamily="34" charset="0"/>
              <a:buChar char="•"/>
            </a:pPr>
            <a:r>
              <a:rPr lang="en-US" altLang="en-US" b="1" dirty="0" err="1"/>
              <a:t>Psychache</a:t>
            </a:r>
            <a:r>
              <a:rPr lang="en-US" altLang="en-US" b="1" dirty="0"/>
              <a:t> – Insomnia + 3-step ECT</a:t>
            </a:r>
          </a:p>
          <a:p>
            <a:pPr marL="342900" indent="-342900">
              <a:buFont typeface="Arial" panose="020B0604020202020204" pitchFamily="34" charset="0"/>
              <a:buChar char="•"/>
            </a:pPr>
            <a:r>
              <a:rPr lang="en-US" altLang="en-US" b="1" dirty="0"/>
              <a:t>Belongingness – Therapeutic relationship + Social Universe</a:t>
            </a:r>
          </a:p>
          <a:p>
            <a:pPr marL="342900" indent="-342900">
              <a:buFont typeface="Arial" panose="020B0604020202020204" pitchFamily="34" charset="0"/>
              <a:buChar char="•"/>
            </a:pPr>
            <a:r>
              <a:rPr lang="en-US" altLang="en-US" b="1" dirty="0"/>
              <a:t>Hopelessness – Bottom-up + Alternatives to Suicide</a:t>
            </a:r>
            <a:endParaRPr lang="en-US" altLang="en-US" sz="2400" b="1" dirty="0"/>
          </a:p>
          <a:p>
            <a:endParaRPr lang="en-US" dirty="0"/>
          </a:p>
        </p:txBody>
      </p:sp>
      <p:pic>
        <p:nvPicPr>
          <p:cNvPr id="5" name="Picture Placeholder 4">
            <a:extLst>
              <a:ext uri="{FF2B5EF4-FFF2-40B4-BE49-F238E27FC236}">
                <a16:creationId xmlns:a16="http://schemas.microsoft.com/office/drawing/2014/main" id="{B7FE4074-FC50-477E-952E-8D8FFF9D9101}"/>
              </a:ext>
            </a:extLst>
          </p:cNvPr>
          <p:cNvPicPr>
            <a:picLocks noGrp="1" noChangeAspect="1"/>
          </p:cNvPicPr>
          <p:nvPr>
            <p:ph type="pic" sz="quarter" idx="15"/>
          </p:nvPr>
        </p:nvPicPr>
        <p:blipFill>
          <a:blip r:embed="rId2"/>
          <a:srcRect l="21" r="21"/>
          <a:stretch>
            <a:fillRect/>
          </a:stretch>
        </p:blipFill>
        <p:spPr>
          <a:xfrm>
            <a:off x="10221232" y="125474"/>
            <a:ext cx="1852613" cy="2444750"/>
          </a:xfrm>
          <a:prstGeom prst="rect">
            <a:avLst/>
          </a:prstGeom>
        </p:spPr>
      </p:pic>
    </p:spTree>
    <p:extLst>
      <p:ext uri="{BB962C8B-B14F-4D97-AF65-F5344CB8AC3E}">
        <p14:creationId xmlns:p14="http://schemas.microsoft.com/office/powerpoint/2010/main" val="2758285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369871" y="452718"/>
            <a:ext cx="9680964" cy="1400530"/>
          </a:xfrm>
        </p:spPr>
        <p:txBody>
          <a:bodyPr>
            <a:normAutofit/>
          </a:bodyPr>
          <a:lstStyle/>
          <a:p>
            <a:r>
              <a:rPr lang="en-US" sz="7200" dirty="0">
                <a:solidFill>
                  <a:srgbClr val="FFC000"/>
                </a:solidFill>
              </a:rPr>
              <a:t>Resources</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29560" y="1853248"/>
            <a:ext cx="8880497" cy="4234043"/>
          </a:xfrm>
        </p:spPr>
        <p:txBody>
          <a:bodyPr>
            <a:noAutofit/>
          </a:bodyPr>
          <a:lstStyle/>
          <a:p>
            <a:pPr>
              <a:lnSpc>
                <a:spcPct val="100000"/>
              </a:lnSpc>
            </a:pPr>
            <a:r>
              <a:rPr lang="en-US" sz="2800" dirty="0"/>
              <a:t>For free stuff, go to:</a:t>
            </a:r>
          </a:p>
          <a:p>
            <a:pPr>
              <a:lnSpc>
                <a:spcPct val="100000"/>
              </a:lnSpc>
            </a:pPr>
            <a:endParaRPr lang="en-US" sz="2800" dirty="0"/>
          </a:p>
          <a:p>
            <a:r>
              <a:rPr lang="en-US" sz="2800" dirty="0">
                <a:solidFill>
                  <a:srgbClr val="FFFF00"/>
                </a:solidFill>
                <a:hlinkClick r:id="rId2">
                  <a:extLst>
                    <a:ext uri="{A12FA001-AC4F-418D-AE19-62706E023703}">
                      <ahyp:hlinkClr xmlns:ahyp="http://schemas.microsoft.com/office/drawing/2018/hyperlinkcolor" val="tx"/>
                    </a:ext>
                  </a:extLst>
                </a:hlinkClick>
              </a:rPr>
              <a:t>https://montanahappinessproject.com/</a:t>
            </a:r>
            <a:r>
              <a:rPr lang="en-US" sz="2800" dirty="0">
                <a:solidFill>
                  <a:srgbClr val="FFFF00"/>
                </a:solidFill>
              </a:rPr>
              <a:t> </a:t>
            </a:r>
          </a:p>
          <a:p>
            <a:endParaRPr lang="en-US" sz="2800" dirty="0"/>
          </a:p>
          <a:p>
            <a:r>
              <a:rPr lang="en-US" sz="2800" dirty="0">
                <a:solidFill>
                  <a:srgbClr val="FFFF00"/>
                </a:solidFill>
                <a:hlinkClick r:id="rId3">
                  <a:extLst>
                    <a:ext uri="{A12FA001-AC4F-418D-AE19-62706E023703}">
                      <ahyp:hlinkClr xmlns:ahyp="http://schemas.microsoft.com/office/drawing/2018/hyperlinkcolor" val="tx"/>
                    </a:ext>
                  </a:extLst>
                </a:hlinkClick>
              </a:rPr>
              <a:t>https://johnsommersflanagan.com/</a:t>
            </a:r>
            <a:r>
              <a:rPr lang="en-US" sz="2800" dirty="0">
                <a:solidFill>
                  <a:srgbClr val="FFFF00"/>
                </a:solidFill>
              </a:rPr>
              <a:t> </a:t>
            </a:r>
          </a:p>
          <a:p>
            <a:endParaRPr lang="en-US" sz="2800" dirty="0">
              <a:solidFill>
                <a:srgbClr val="FFFF00"/>
              </a:solidFill>
            </a:endParaRPr>
          </a:p>
          <a:p>
            <a:r>
              <a:rPr lang="en-US" sz="2800" dirty="0">
                <a:solidFill>
                  <a:srgbClr val="FFFF00"/>
                </a:solidFill>
                <a:hlinkClick r:id="rId4"/>
              </a:rPr>
              <a:t>https://johnsommersflanagan.com/2023/03/05/the-three-step-emotional-change-trick-revisited-again-with-a-side-note-on-plagiarism/</a:t>
            </a:r>
            <a:r>
              <a:rPr lang="en-US" sz="2800" dirty="0">
                <a:solidFill>
                  <a:srgbClr val="FFFF00"/>
                </a:solidFill>
              </a:rPr>
              <a:t> </a:t>
            </a:r>
          </a:p>
          <a:p>
            <a:pPr>
              <a:lnSpc>
                <a:spcPct val="100000"/>
              </a:lnSpc>
            </a:pPr>
            <a:endParaRPr lang="en-US" sz="2800" dirty="0"/>
          </a:p>
          <a:p>
            <a:pPr>
              <a:lnSpc>
                <a:spcPct val="100000"/>
              </a:lnSpc>
            </a:pPr>
            <a:endParaRPr lang="en-US" sz="2800" dirty="0"/>
          </a:p>
          <a:p>
            <a:pPr>
              <a:lnSpc>
                <a:spcPct val="100000"/>
              </a:lnSpc>
            </a:pPr>
            <a:endParaRPr lang="en-US" sz="2400" dirty="0"/>
          </a:p>
          <a:p>
            <a:pPr>
              <a:lnSpc>
                <a:spcPct val="100000"/>
              </a:lnSpc>
            </a:pPr>
            <a:endParaRPr lang="en-US" sz="2400" dirty="0"/>
          </a:p>
        </p:txBody>
      </p:sp>
      <p:pic>
        <p:nvPicPr>
          <p:cNvPr id="5" name="Picture 4">
            <a:extLst>
              <a:ext uri="{FF2B5EF4-FFF2-40B4-BE49-F238E27FC236}">
                <a16:creationId xmlns:a16="http://schemas.microsoft.com/office/drawing/2014/main" id="{CD31143D-E80C-4F03-AE4E-32F9B0325905}"/>
              </a:ext>
            </a:extLst>
          </p:cNvPr>
          <p:cNvPicPr>
            <a:picLocks noChangeAspect="1"/>
          </p:cNvPicPr>
          <p:nvPr/>
        </p:nvPicPr>
        <p:blipFill>
          <a:blip r:embed="rId5"/>
          <a:stretch>
            <a:fillRect/>
          </a:stretch>
        </p:blipFill>
        <p:spPr>
          <a:xfrm rot="5400000">
            <a:off x="9191625" y="428625"/>
            <a:ext cx="3429000" cy="2571750"/>
          </a:xfrm>
          <a:prstGeom prst="rect">
            <a:avLst/>
          </a:prstGeom>
        </p:spPr>
      </p:pic>
    </p:spTree>
    <p:extLst>
      <p:ext uri="{BB962C8B-B14F-4D97-AF65-F5344CB8AC3E}">
        <p14:creationId xmlns:p14="http://schemas.microsoft.com/office/powerpoint/2010/main" val="2668849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702F643-8A63-8440-B5D2-ED9C30F6B0B4}"/>
              </a:ext>
            </a:extLst>
          </p:cNvPr>
          <p:cNvSpPr>
            <a:spLocks noGrp="1"/>
          </p:cNvSpPr>
          <p:nvPr>
            <p:ph type="subTitle" idx="4294967295"/>
          </p:nvPr>
        </p:nvSpPr>
        <p:spPr>
          <a:xfrm>
            <a:off x="914400" y="1246579"/>
            <a:ext cx="5775634" cy="1473200"/>
          </a:xfrm>
          <a:prstGeom prst="rect">
            <a:avLst/>
          </a:prstGeom>
        </p:spPr>
        <p:txBody>
          <a:bodyPr/>
          <a:lstStyle/>
          <a:p>
            <a:pPr marL="0" indent="0">
              <a:buNone/>
            </a:pPr>
            <a:r>
              <a:rPr lang="en-US" sz="4000" dirty="0">
                <a:solidFill>
                  <a:schemeClr val="bg1"/>
                </a:solidFill>
                <a:latin typeface="Source Serif Pro" panose="02040603050405020204" pitchFamily="18" charset="0"/>
                <a:ea typeface="Source Serif Pro" panose="02040603050405020204" pitchFamily="18" charset="0"/>
              </a:rPr>
              <a:t>Books by…</a:t>
            </a:r>
          </a:p>
          <a:p>
            <a:pPr marL="0" indent="0">
              <a:buNone/>
            </a:pPr>
            <a:r>
              <a:rPr lang="en-US" b="1" dirty="0">
                <a:solidFill>
                  <a:schemeClr val="accent3">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John and Rita Sommers-Flanagan</a:t>
            </a:r>
          </a:p>
        </p:txBody>
      </p:sp>
      <p:pic>
        <p:nvPicPr>
          <p:cNvPr id="6" name="Picture Placeholder 5"/>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335" r="2335"/>
          <a:stretch>
            <a:fillRect/>
          </a:stretch>
        </p:blipFill>
        <p:spPr>
          <a:xfrm>
            <a:off x="9424987" y="275029"/>
            <a:ext cx="1852613" cy="2444750"/>
          </a:xfrm>
        </p:spPr>
      </p:pic>
      <p:pic>
        <p:nvPicPr>
          <p:cNvPr id="10" name="Picture 9">
            <a:extLst>
              <a:ext uri="{FF2B5EF4-FFF2-40B4-BE49-F238E27FC236}">
                <a16:creationId xmlns:a16="http://schemas.microsoft.com/office/drawing/2014/main" id="{9B30657B-C646-44C2-86F4-E830A7C83ED1}"/>
              </a:ext>
            </a:extLst>
          </p:cNvPr>
          <p:cNvPicPr>
            <a:picLocks noChangeAspect="1"/>
          </p:cNvPicPr>
          <p:nvPr/>
        </p:nvPicPr>
        <p:blipFill>
          <a:blip r:embed="rId4"/>
          <a:stretch>
            <a:fillRect/>
          </a:stretch>
        </p:blipFill>
        <p:spPr>
          <a:xfrm>
            <a:off x="785670" y="2906486"/>
            <a:ext cx="1868546" cy="2806864"/>
          </a:xfrm>
          <a:prstGeom prst="rect">
            <a:avLst/>
          </a:prstGeom>
        </p:spPr>
      </p:pic>
      <p:pic>
        <p:nvPicPr>
          <p:cNvPr id="14" name="Picture 13">
            <a:extLst>
              <a:ext uri="{FF2B5EF4-FFF2-40B4-BE49-F238E27FC236}">
                <a16:creationId xmlns:a16="http://schemas.microsoft.com/office/drawing/2014/main" id="{1EED0BA7-F74E-48A6-AB4B-96927D5C458E}"/>
              </a:ext>
            </a:extLst>
          </p:cNvPr>
          <p:cNvPicPr>
            <a:picLocks noChangeAspect="1"/>
          </p:cNvPicPr>
          <p:nvPr/>
        </p:nvPicPr>
        <p:blipFill>
          <a:blip r:embed="rId5"/>
          <a:stretch>
            <a:fillRect/>
          </a:stretch>
        </p:blipFill>
        <p:spPr>
          <a:xfrm>
            <a:off x="8677671" y="2895188"/>
            <a:ext cx="2007932" cy="2806864"/>
          </a:xfrm>
          <a:prstGeom prst="rect">
            <a:avLst/>
          </a:prstGeom>
        </p:spPr>
      </p:pic>
      <p:pic>
        <p:nvPicPr>
          <p:cNvPr id="2" name="Picture 1">
            <a:extLst>
              <a:ext uri="{FF2B5EF4-FFF2-40B4-BE49-F238E27FC236}">
                <a16:creationId xmlns:a16="http://schemas.microsoft.com/office/drawing/2014/main" id="{956EBA86-CADD-474B-B77D-B897466135CA}"/>
              </a:ext>
            </a:extLst>
          </p:cNvPr>
          <p:cNvPicPr>
            <a:picLocks noChangeAspect="1"/>
          </p:cNvPicPr>
          <p:nvPr/>
        </p:nvPicPr>
        <p:blipFill>
          <a:blip r:embed="rId6"/>
          <a:stretch>
            <a:fillRect/>
          </a:stretch>
        </p:blipFill>
        <p:spPr>
          <a:xfrm>
            <a:off x="3213813" y="2919596"/>
            <a:ext cx="1962193" cy="2793754"/>
          </a:xfrm>
          <a:prstGeom prst="rect">
            <a:avLst/>
          </a:prstGeom>
        </p:spPr>
      </p:pic>
      <p:pic>
        <p:nvPicPr>
          <p:cNvPr id="4" name="Picture 3">
            <a:extLst>
              <a:ext uri="{FF2B5EF4-FFF2-40B4-BE49-F238E27FC236}">
                <a16:creationId xmlns:a16="http://schemas.microsoft.com/office/drawing/2014/main" id="{04CA7B14-9ECC-41C6-914B-1396696711CC}"/>
              </a:ext>
            </a:extLst>
          </p:cNvPr>
          <p:cNvPicPr>
            <a:picLocks noChangeAspect="1"/>
          </p:cNvPicPr>
          <p:nvPr/>
        </p:nvPicPr>
        <p:blipFill>
          <a:blip r:embed="rId7"/>
          <a:stretch>
            <a:fillRect/>
          </a:stretch>
        </p:blipFill>
        <p:spPr>
          <a:xfrm>
            <a:off x="6012030" y="2930331"/>
            <a:ext cx="1868546" cy="2822577"/>
          </a:xfrm>
          <a:prstGeom prst="rect">
            <a:avLst/>
          </a:prstGeom>
        </p:spPr>
      </p:pic>
    </p:spTree>
    <p:extLst>
      <p:ext uri="{BB962C8B-B14F-4D97-AF65-F5344CB8AC3E}">
        <p14:creationId xmlns:p14="http://schemas.microsoft.com/office/powerpoint/2010/main" val="49195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3776" y="276837"/>
            <a:ext cx="6887986" cy="1291905"/>
          </a:xfrm>
        </p:spPr>
        <p:txBody>
          <a:bodyPr>
            <a:normAutofit fontScale="90000"/>
          </a:bodyPr>
          <a:lstStyle/>
          <a:p>
            <a:pPr algn="ctr"/>
            <a:r>
              <a:rPr lang="en-US" sz="4200" b="1" dirty="0">
                <a:solidFill>
                  <a:schemeClr val="bg1"/>
                </a:solidFill>
              </a:rPr>
              <a:t>Bonus: Sleep Hygiene </a:t>
            </a:r>
            <a:br>
              <a:rPr lang="en-US" sz="4200" b="1" dirty="0">
                <a:solidFill>
                  <a:schemeClr val="bg1"/>
                </a:solidFill>
              </a:rPr>
            </a:br>
            <a:r>
              <a:rPr lang="en-US" sz="4200" b="1" dirty="0">
                <a:solidFill>
                  <a:schemeClr val="bg1"/>
                </a:solidFill>
              </a:rPr>
              <a:t>(Not </a:t>
            </a:r>
            <a:r>
              <a:rPr lang="en-US" sz="4200" b="1">
                <a:solidFill>
                  <a:schemeClr val="bg1"/>
                </a:solidFill>
              </a:rPr>
              <a:t>just showering</a:t>
            </a:r>
            <a:r>
              <a:rPr lang="en-US" sz="4200" b="1">
                <a:solidFill>
                  <a:schemeClr val="bg1"/>
                </a:solidFill>
                <a:sym typeface="Wingdings" panose="05000000000000000000" pitchFamily="2" charset="2"/>
              </a:rPr>
              <a:t></a:t>
            </a:r>
            <a:r>
              <a:rPr lang="en-US" sz="4200" b="1">
                <a:solidFill>
                  <a:schemeClr val="bg1"/>
                </a:solidFill>
              </a:rPr>
              <a:t>)</a:t>
            </a:r>
            <a:endParaRPr lang="en-US" sz="4200" b="1" dirty="0">
              <a:solidFill>
                <a:schemeClr val="bg1"/>
              </a:solidFill>
            </a:endParaRPr>
          </a:p>
        </p:txBody>
      </p:sp>
      <p:sp>
        <p:nvSpPr>
          <p:cNvPr id="3" name="Content Placeholder 2"/>
          <p:cNvSpPr>
            <a:spLocks noGrp="1"/>
          </p:cNvSpPr>
          <p:nvPr>
            <p:ph sz="quarter" idx="13"/>
          </p:nvPr>
        </p:nvSpPr>
        <p:spPr>
          <a:xfrm>
            <a:off x="461395" y="1734532"/>
            <a:ext cx="3405930" cy="4624323"/>
          </a:xfrm>
        </p:spPr>
        <p:txBody>
          <a:bodyPr>
            <a:normAutofit/>
          </a:bodyPr>
          <a:lstStyle/>
          <a:p>
            <a:pPr marL="514350" indent="-514350">
              <a:buClr>
                <a:prstClr val="black"/>
              </a:buClr>
              <a:buFont typeface="+mj-lt"/>
              <a:buAutoNum type="arabicPeriod"/>
            </a:pPr>
            <a:r>
              <a:rPr lang="en-US" sz="2800" b="1" dirty="0">
                <a:solidFill>
                  <a:schemeClr val="bg1"/>
                </a:solidFill>
              </a:rPr>
              <a:t>Routines</a:t>
            </a:r>
          </a:p>
          <a:p>
            <a:pPr marL="514350" lvl="0" indent="-514350">
              <a:buClr>
                <a:prstClr val="black"/>
              </a:buClr>
              <a:buFont typeface="+mj-lt"/>
              <a:buAutoNum type="arabicPeriod"/>
            </a:pPr>
            <a:r>
              <a:rPr lang="en-US" sz="2800" b="1" dirty="0">
                <a:solidFill>
                  <a:schemeClr val="bg1"/>
                </a:solidFill>
              </a:rPr>
              <a:t>Daily exercise</a:t>
            </a:r>
          </a:p>
          <a:p>
            <a:pPr marL="514350" lvl="0" indent="-514350">
              <a:buClr>
                <a:prstClr val="black"/>
              </a:buClr>
              <a:buFont typeface="+mj-lt"/>
              <a:buAutoNum type="arabicPeriod"/>
            </a:pPr>
            <a:r>
              <a:rPr lang="en-US" sz="2800" b="1" dirty="0">
                <a:solidFill>
                  <a:schemeClr val="bg1"/>
                </a:solidFill>
              </a:rPr>
              <a:t>Caffeine curfews</a:t>
            </a:r>
          </a:p>
          <a:p>
            <a:pPr marL="514350" lvl="0" indent="-514350">
              <a:buClr>
                <a:prstClr val="black"/>
              </a:buClr>
              <a:buFont typeface="+mj-lt"/>
              <a:buAutoNum type="arabicPeriod"/>
            </a:pPr>
            <a:r>
              <a:rPr lang="en-US" sz="2800" b="1" dirty="0">
                <a:solidFill>
                  <a:schemeClr val="bg1"/>
                </a:solidFill>
              </a:rPr>
              <a:t>Light and dark and sound and comfort</a:t>
            </a:r>
          </a:p>
          <a:p>
            <a:pPr marL="514350" lvl="0" indent="-514350">
              <a:buClr>
                <a:prstClr val="black"/>
              </a:buClr>
              <a:buFont typeface="+mj-lt"/>
              <a:buAutoNum type="arabicPeriod"/>
            </a:pPr>
            <a:r>
              <a:rPr lang="en-US" sz="2800" b="1" dirty="0">
                <a:solidFill>
                  <a:schemeClr val="bg1"/>
                </a:solidFill>
              </a:rPr>
              <a:t>Beds are for sleeping</a:t>
            </a:r>
          </a:p>
          <a:p>
            <a:pPr lvl="0">
              <a:buClr>
                <a:prstClr val="black"/>
              </a:buClr>
            </a:pPr>
            <a:endParaRPr lang="en-US" dirty="0"/>
          </a:p>
          <a:p>
            <a:endParaRPr lang="en-US" dirty="0"/>
          </a:p>
        </p:txBody>
      </p:sp>
      <p:sp>
        <p:nvSpPr>
          <p:cNvPr id="4" name="Content Placeholder 3">
            <a:extLst>
              <a:ext uri="{FF2B5EF4-FFF2-40B4-BE49-F238E27FC236}">
                <a16:creationId xmlns:a16="http://schemas.microsoft.com/office/drawing/2014/main" id="{749CBB98-D1D3-4A62-AD89-80AB684ABDF1}"/>
              </a:ext>
            </a:extLst>
          </p:cNvPr>
          <p:cNvSpPr>
            <a:spLocks noGrp="1"/>
          </p:cNvSpPr>
          <p:nvPr>
            <p:ph sz="quarter" idx="14"/>
          </p:nvPr>
        </p:nvSpPr>
        <p:spPr>
          <a:xfrm>
            <a:off x="4462943" y="1862356"/>
            <a:ext cx="7197754" cy="3928843"/>
          </a:xfrm>
        </p:spPr>
        <p:txBody>
          <a:bodyPr>
            <a:noAutofit/>
          </a:bodyPr>
          <a:lstStyle/>
          <a:p>
            <a:pPr marL="514350" lvl="0" indent="-514350">
              <a:buClr>
                <a:prstClr val="black"/>
              </a:buClr>
              <a:buFont typeface="+mj-lt"/>
              <a:buAutoNum type="arabicPeriod" startAt="6"/>
            </a:pPr>
            <a:r>
              <a:rPr lang="en-US" sz="2600" b="1" dirty="0">
                <a:solidFill>
                  <a:schemeClr val="bg1"/>
                </a:solidFill>
              </a:rPr>
              <a:t>Limit naps to less than 30 min [coffee naps]</a:t>
            </a:r>
          </a:p>
          <a:p>
            <a:pPr marL="514350" lvl="0" indent="-514350">
              <a:buClr>
                <a:prstClr val="black"/>
              </a:buClr>
              <a:buFont typeface="+mj-lt"/>
              <a:buAutoNum type="arabicPeriod" startAt="6"/>
            </a:pPr>
            <a:r>
              <a:rPr lang="en-US" sz="2600" b="1" dirty="0">
                <a:solidFill>
                  <a:schemeClr val="bg1"/>
                </a:solidFill>
              </a:rPr>
              <a:t>Avoid certain foods</a:t>
            </a:r>
          </a:p>
          <a:p>
            <a:pPr marL="514350" lvl="0" indent="-514350">
              <a:buClr>
                <a:prstClr val="black"/>
              </a:buClr>
              <a:buFont typeface="+mj-lt"/>
              <a:buAutoNum type="arabicPeriod" startAt="6"/>
            </a:pPr>
            <a:r>
              <a:rPr lang="en-US" sz="2600" b="1" dirty="0">
                <a:solidFill>
                  <a:schemeClr val="bg1"/>
                </a:solidFill>
              </a:rPr>
              <a:t>The temperature decline (Bath or shower)</a:t>
            </a:r>
          </a:p>
          <a:p>
            <a:pPr marL="514350" lvl="0" indent="-514350">
              <a:buClr>
                <a:prstClr val="black"/>
              </a:buClr>
              <a:buFont typeface="+mj-lt"/>
              <a:buAutoNum type="arabicPeriod" startAt="6"/>
            </a:pPr>
            <a:r>
              <a:rPr lang="en-US" sz="2600" b="1" dirty="0">
                <a:solidFill>
                  <a:schemeClr val="bg1"/>
                </a:solidFill>
              </a:rPr>
              <a:t>Screen light exposure and Tech in the bedroom?</a:t>
            </a:r>
          </a:p>
          <a:p>
            <a:pPr marL="514350" lvl="0" indent="-514350">
              <a:buClr>
                <a:prstClr val="black"/>
              </a:buClr>
              <a:buFont typeface="+mj-lt"/>
              <a:buAutoNum type="arabicPeriod" startAt="6"/>
            </a:pPr>
            <a:r>
              <a:rPr lang="en-US" sz="2600" b="1" dirty="0">
                <a:solidFill>
                  <a:schemeClr val="bg1"/>
                </a:solidFill>
              </a:rPr>
              <a:t>You will be awake anyway: Make a plan for dealing with troubling thoughts and dreams [3 Good Things; mindfulness meditation]</a:t>
            </a:r>
          </a:p>
        </p:txBody>
      </p:sp>
      <p:pic>
        <p:nvPicPr>
          <p:cNvPr id="5" name="Picture 4">
            <a:extLst>
              <a:ext uri="{FF2B5EF4-FFF2-40B4-BE49-F238E27FC236}">
                <a16:creationId xmlns:a16="http://schemas.microsoft.com/office/drawing/2014/main" id="{5006F538-14C4-4DD1-8426-B5984087EBDD}"/>
              </a:ext>
            </a:extLst>
          </p:cNvPr>
          <p:cNvPicPr>
            <a:picLocks noChangeAspect="1"/>
          </p:cNvPicPr>
          <p:nvPr/>
        </p:nvPicPr>
        <p:blipFill>
          <a:blip r:embed="rId2"/>
          <a:stretch>
            <a:fillRect/>
          </a:stretch>
        </p:blipFill>
        <p:spPr>
          <a:xfrm>
            <a:off x="9722229" y="-1136"/>
            <a:ext cx="2466975" cy="1847850"/>
          </a:xfrm>
          <a:prstGeom prst="rect">
            <a:avLst/>
          </a:prstGeom>
        </p:spPr>
      </p:pic>
    </p:spTree>
    <p:extLst>
      <p:ext uri="{BB962C8B-B14F-4D97-AF65-F5344CB8AC3E}">
        <p14:creationId xmlns:p14="http://schemas.microsoft.com/office/powerpoint/2010/main" val="175238978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4.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5.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8664</TotalTime>
  <Words>1495</Words>
  <Application>Microsoft Office PowerPoint</Application>
  <PresentationFormat>Widescreen</PresentationFormat>
  <Paragraphs>179</Paragraphs>
  <Slides>22</Slides>
  <Notes>18</Notes>
  <HiddenSlides>0</HiddenSlides>
  <MMClips>0</MMClips>
  <ScaleCrop>false</ScaleCrop>
  <HeadingPairs>
    <vt:vector size="6" baseType="variant">
      <vt:variant>
        <vt:lpstr>Fonts Used</vt:lpstr>
      </vt:variant>
      <vt:variant>
        <vt:i4>17</vt:i4>
      </vt:variant>
      <vt:variant>
        <vt:lpstr>Theme</vt:lpstr>
      </vt:variant>
      <vt:variant>
        <vt:i4>6</vt:i4>
      </vt:variant>
      <vt:variant>
        <vt:lpstr>Slide Titles</vt:lpstr>
      </vt:variant>
      <vt:variant>
        <vt:i4>22</vt:i4>
      </vt:variant>
    </vt:vector>
  </HeadingPairs>
  <TitlesOfParts>
    <vt:vector size="45" baseType="lpstr">
      <vt:lpstr>Arial</vt:lpstr>
      <vt:lpstr>Arial Narrow</vt:lpstr>
      <vt:lpstr>Arial Nova</vt:lpstr>
      <vt:lpstr>Calibri</vt:lpstr>
      <vt:lpstr>Calibri Light</vt:lpstr>
      <vt:lpstr>Century Gothic</vt:lpstr>
      <vt:lpstr>Courier New</vt:lpstr>
      <vt:lpstr>Gill Sans MT</vt:lpstr>
      <vt:lpstr>Open Sans</vt:lpstr>
      <vt:lpstr>Open Sans SemiBold</vt:lpstr>
      <vt:lpstr>Segoe UI</vt:lpstr>
      <vt:lpstr>Source Serif Pro</vt:lpstr>
      <vt:lpstr>Source Serif Pro Semibold</vt:lpstr>
      <vt:lpstr>Times New Roman</vt:lpstr>
      <vt:lpstr>Tw Cen MT</vt:lpstr>
      <vt:lpstr>Wingdings</vt:lpstr>
      <vt:lpstr>Wingdings 3</vt:lpstr>
      <vt:lpstr>Office Theme</vt:lpstr>
      <vt:lpstr>Ion</vt:lpstr>
      <vt:lpstr>Droplet</vt:lpstr>
      <vt:lpstr>Theme1</vt:lpstr>
      <vt:lpstr>1_Ion</vt:lpstr>
      <vt:lpstr>Horizon</vt:lpstr>
      <vt:lpstr>Suicide and Happiness  Using Suicide Theories and  Data to Construct Meaningful Interventions </vt:lpstr>
      <vt:lpstr>Gratitude</vt:lpstr>
      <vt:lpstr>Learning Objectives</vt:lpstr>
      <vt:lpstr>Collaboration</vt:lpstr>
      <vt:lpstr>Theoretical and Empirical Foundations</vt:lpstr>
      <vt:lpstr>Psychache - Strategies</vt:lpstr>
      <vt:lpstr>ACT</vt:lpstr>
      <vt:lpstr>PowerPoint Presentation</vt:lpstr>
      <vt:lpstr>PowerPoint Presentation</vt:lpstr>
      <vt:lpstr>Psychache: Three Good Things</vt:lpstr>
      <vt:lpstr>Psychache: Insomnia and  Three Good Things</vt:lpstr>
      <vt:lpstr>Happiness is an Activating Word </vt:lpstr>
      <vt:lpstr>Accepting your client’s suicidal thoughts</vt:lpstr>
      <vt:lpstr>Belongingness and Burdensomeness</vt:lpstr>
      <vt:lpstr>Case Vignette: Chase's Social Universe</vt:lpstr>
      <vt:lpstr>Hopelessness</vt:lpstr>
      <vt:lpstr>Reorient toward values/purpose</vt:lpstr>
      <vt:lpstr> Alternatives to Suicide</vt:lpstr>
      <vt:lpstr>PowerPoint Presentation</vt:lpstr>
      <vt:lpstr>Resources</vt:lpstr>
      <vt:lpstr>PowerPoint Presentation</vt:lpstr>
      <vt:lpstr>Bonus: Sleep Hygiene  (Not just showering)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250</cp:revision>
  <dcterms:created xsi:type="dcterms:W3CDTF">2020-07-24T22:22:05Z</dcterms:created>
  <dcterms:modified xsi:type="dcterms:W3CDTF">2024-07-19T13:05:51Z</dcterms:modified>
</cp:coreProperties>
</file>