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30"/>
  </p:notesMasterIdLst>
  <p:sldIdLst>
    <p:sldId id="335" r:id="rId5"/>
    <p:sldId id="399" r:id="rId6"/>
    <p:sldId id="351" r:id="rId7"/>
    <p:sldId id="374" r:id="rId8"/>
    <p:sldId id="352" r:id="rId9"/>
    <p:sldId id="929" r:id="rId10"/>
    <p:sldId id="385" r:id="rId11"/>
    <p:sldId id="930" r:id="rId12"/>
    <p:sldId id="928" r:id="rId13"/>
    <p:sldId id="936" r:id="rId14"/>
    <p:sldId id="931" r:id="rId15"/>
    <p:sldId id="932" r:id="rId16"/>
    <p:sldId id="934" r:id="rId17"/>
    <p:sldId id="401" r:id="rId18"/>
    <p:sldId id="935" r:id="rId19"/>
    <p:sldId id="391" r:id="rId20"/>
    <p:sldId id="393" r:id="rId21"/>
    <p:sldId id="392" r:id="rId22"/>
    <p:sldId id="376" r:id="rId23"/>
    <p:sldId id="377" r:id="rId24"/>
    <p:sldId id="378" r:id="rId25"/>
    <p:sldId id="386" r:id="rId26"/>
    <p:sldId id="389" r:id="rId27"/>
    <p:sldId id="387" r:id="rId28"/>
    <p:sldId id="38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5575" autoAdjust="0"/>
  </p:normalViewPr>
  <p:slideViewPr>
    <p:cSldViewPr snapToGrid="0">
      <p:cViewPr varScale="1">
        <p:scale>
          <a:sx n="72" d="100"/>
          <a:sy n="72" d="100"/>
        </p:scale>
        <p:origin x="380" y="60"/>
      </p:cViewPr>
      <p:guideLst>
        <p:guide orient="horz" pos="3672"/>
        <p:guide pos="384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37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122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658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7798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585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338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454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320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 userDrawn="1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8" orient="horz" pos="3072" userDrawn="1">
          <p15:clr>
            <a:srgbClr val="FBAE40"/>
          </p15:clr>
        </p15:guide>
        <p15:guide id="13" pos="6384" userDrawn="1">
          <p15:clr>
            <a:srgbClr val="FBAE40"/>
          </p15:clr>
        </p15:guide>
        <p15:guide id="14" orient="horz" pos="3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5600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14" pos="1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541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8064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8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8974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158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74" r:id="rId2"/>
    <p:sldLayoutId id="2147483673" r:id="rId3"/>
    <p:sldLayoutId id="2147483671" r:id="rId4"/>
    <p:sldLayoutId id="2147483678" r:id="rId5"/>
    <p:sldLayoutId id="2147483676" r:id="rId6"/>
    <p:sldLayoutId id="2147483677" r:id="rId7"/>
    <p:sldLayoutId id="2147483660" r:id="rId8"/>
    <p:sldLayoutId id="2147483675" r:id="rId9"/>
    <p:sldLayoutId id="2147483679" r:id="rId10"/>
    <p:sldLayoutId id="2147483680" r:id="rId11"/>
    <p:sldLayoutId id="2147483681" r:id="rId12"/>
    <p:sldLayoutId id="2147483684" r:id="rId1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 userDrawn="1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 userDrawn="1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 userDrawn="1">
          <p15:clr>
            <a:srgbClr val="F26B43"/>
          </p15:clr>
        </p15:guide>
        <p15:guide id="18" orient="horz" pos="3672" userDrawn="1">
          <p15:clr>
            <a:srgbClr val="F26B43"/>
          </p15:clr>
        </p15:guide>
        <p15:guide id="19" pos="3984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hn.sf@mso.umt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press.com/post/johnsommersflanagan.com/2101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johnsommersflanagan.com/2021/03/30/how-to-do-suicide-safety-planning-a-case-example/" TargetMode="Externa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johnsommersflanagan.com/" TargetMode="External"/><Relationship Id="rId2" Type="http://schemas.openxmlformats.org/officeDocument/2006/relationships/hyperlink" Target="https://montanahappinessproject.com/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972" y="5273095"/>
            <a:ext cx="9861698" cy="283740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Strengths-Based Approaches to Managing Patient Suicidality</a:t>
            </a:r>
            <a:br>
              <a:rPr lang="en-US" alt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4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2800" b="0" dirty="0">
                <a:solidFill>
                  <a:prstClr val="white"/>
                </a:solidFill>
                <a:latin typeface="Arial Nova"/>
                <a:ea typeface="+mn-ea"/>
                <a:cs typeface="+mn-cs"/>
              </a:rPr>
            </a:br>
            <a:br>
              <a:rPr lang="en-US" altLang="en-US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en-US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Presented on behalf of </a:t>
            </a:r>
            <a:r>
              <a:rPr lang="en-US" sz="2400" dirty="0" err="1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PacificSource</a:t>
            </a:r>
            <a:r>
              <a:rPr lang="en-US" sz="2400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– July 31, 2024</a:t>
            </a:r>
            <a:br>
              <a:rPr lang="en-US" sz="40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br>
              <a:rPr lang="en-US" sz="40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FF0A3-8F45-BCF1-FEEF-767D1B5A76D5}"/>
              </a:ext>
            </a:extLst>
          </p:cNvPr>
          <p:cNvSpPr txBox="1"/>
          <p:nvPr/>
        </p:nvSpPr>
        <p:spPr>
          <a:xfrm>
            <a:off x="986972" y="2245142"/>
            <a:ext cx="70321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John Sommers-Flanagan, Ph.D. </a:t>
            </a:r>
            <a:b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University of Montana</a:t>
            </a:r>
            <a:b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Department of Counseling</a:t>
            </a:r>
            <a:b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John.sf@mso.umt.edu</a:t>
            </a:r>
            <a:b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Free Resources: https://johnsommersflanagan.com/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A black outline of a state&#10;&#10;Description automatically generated">
            <a:extLst>
              <a:ext uri="{FF2B5EF4-FFF2-40B4-BE49-F238E27FC236}">
                <a16:creationId xmlns:a16="http://schemas.microsoft.com/office/drawing/2014/main" id="{86F0D4BA-D477-066A-A66C-4AE0C1529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72" y="4067872"/>
            <a:ext cx="2035083" cy="20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C57AC-180B-C05A-82E6-C09AF977E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9019" y="943855"/>
            <a:ext cx="6110223" cy="645284"/>
          </a:xfrm>
        </p:spPr>
        <p:txBody>
          <a:bodyPr anchor="b">
            <a:noAutofit/>
          </a:bodyPr>
          <a:lstStyle/>
          <a:p>
            <a:r>
              <a:rPr lang="en-US" sz="4000" dirty="0"/>
              <a:t>Last Time: Assessment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FC67F-D21D-70B5-74F3-98A1DD5A3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19019" y="2524208"/>
            <a:ext cx="5934873" cy="2332729"/>
          </a:xfrm>
        </p:spPr>
        <p:txBody>
          <a:bodyPr lIns="91440" tIns="45720" rIns="91440" bIns="45720" anchor="t">
            <a:noAutofit/>
          </a:bodyPr>
          <a:lstStyle/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r>
              <a:rPr lang="en-US" sz="3200" dirty="0"/>
              <a:t>This time – Interventions</a:t>
            </a:r>
          </a:p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endParaRPr lang="en-US" sz="3200" dirty="0"/>
          </a:p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r>
              <a:rPr lang="en-US" sz="3200" b="1" dirty="0"/>
              <a:t>Caveat</a:t>
            </a:r>
            <a:r>
              <a:rPr lang="en-US" sz="3200" dirty="0"/>
              <a:t>: Good assessment should be therapeutic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B6F43A-B6DF-23BB-DDAC-F060BDFF9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5" r="14275"/>
          <a:stretch/>
        </p:blipFill>
        <p:spPr>
          <a:xfrm>
            <a:off x="20" y="990599"/>
            <a:ext cx="5532484" cy="55325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549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24FA0-0DB4-3942-B6B8-27D09C4F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Gratitude and Introductions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9607A-1079-0440-B136-F827E83999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5567" y="2180167"/>
            <a:ext cx="10274300" cy="4136319"/>
          </a:xfrm>
        </p:spPr>
        <p:txBody>
          <a:bodyPr lIns="0" tIns="0" rIns="0" bIns="0" anchor="t">
            <a:norm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3200" dirty="0"/>
              <a:t>Welcome and thanks again to Trudy and Janae and YOU!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32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3200" dirty="0"/>
              <a:t>Part 3 of a three-part presentation on caring for people who are suicidal</a:t>
            </a:r>
            <a:endParaRPr lang="en-US" sz="3200" b="1" dirty="0">
              <a:solidFill>
                <a:schemeClr val="accent2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32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3200" dirty="0"/>
              <a:t>Today, a very activating video clip, so please practice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chemeClr val="accent2"/>
                </a:solidFill>
              </a:rPr>
              <a:t>positive coping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7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7F85-B014-E54D-AC82-A789515E8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</p:spPr>
        <p:txBody>
          <a:bodyPr anchor="b">
            <a:normAutofit fontScale="90000"/>
          </a:bodyPr>
          <a:lstStyle/>
          <a:p>
            <a:r>
              <a:rPr lang="en-US" sz="4800"/>
              <a:t>Part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7CE19-F795-8240-B223-A5CA7C9DE0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346868"/>
            <a:ext cx="5180189" cy="4115031"/>
          </a:xfrm>
        </p:spPr>
        <p:txBody>
          <a:bodyPr lIns="0" tIns="0" rIns="0" bIns="0" anchor="t">
            <a:noAutofit/>
          </a:bodyPr>
          <a:lstStyle/>
          <a:p>
            <a:r>
              <a:rPr lang="en-US" sz="3600" b="1" dirty="0">
                <a:solidFill>
                  <a:schemeClr val="accent6"/>
                </a:solidFill>
              </a:rPr>
              <a:t>Suicide Intervention and Management Strategies</a:t>
            </a:r>
          </a:p>
          <a:p>
            <a:endParaRPr lang="en-US" sz="3600" b="1" dirty="0">
              <a:solidFill>
                <a:schemeClr val="accent6"/>
              </a:solidFill>
            </a:endParaRPr>
          </a:p>
          <a:p>
            <a:r>
              <a:rPr lang="en-US" sz="3200" dirty="0"/>
              <a:t>Warning: Some slides are “too much”</a:t>
            </a:r>
          </a:p>
          <a:p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B8538D-ABB3-E170-4F6A-FF2256E36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342" y="1322095"/>
            <a:ext cx="5759316" cy="411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05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219089"/>
            <a:ext cx="10802581" cy="4217221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sz="2800" b="1" dirty="0">
                <a:solidFill>
                  <a:srgbClr val="C00000"/>
                </a:solidFill>
              </a:rPr>
              <a:t>Emotional</a:t>
            </a:r>
            <a:r>
              <a:rPr lang="en-US" sz="2800" dirty="0">
                <a:solidFill>
                  <a:schemeClr val="bg2"/>
                </a:solidFill>
              </a:rPr>
              <a:t> [Core: Excruciating distress]</a:t>
            </a:r>
          </a:p>
          <a:p>
            <a:pPr marL="342900" indent="-342900">
              <a:buAutoNum type="arabicPeriod"/>
            </a:pPr>
            <a:r>
              <a:rPr lang="en-US" sz="2800" b="1" dirty="0">
                <a:solidFill>
                  <a:srgbClr val="0070C0"/>
                </a:solidFill>
              </a:rPr>
              <a:t>Cognitive</a:t>
            </a:r>
            <a:r>
              <a:rPr lang="en-US" sz="2800" dirty="0">
                <a:solidFill>
                  <a:schemeClr val="bg2"/>
                </a:solidFill>
              </a:rPr>
              <a:t> or Mental [Mental constriction, “nothing helps”]</a:t>
            </a:r>
          </a:p>
          <a:p>
            <a:pPr marL="342900" indent="-342900">
              <a:buAutoNum type="arabicPeriod"/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Interpersonal</a:t>
            </a:r>
            <a:r>
              <a:rPr lang="en-US" sz="2800" dirty="0">
                <a:solidFill>
                  <a:schemeClr val="bg2"/>
                </a:solidFill>
              </a:rPr>
              <a:t> [Social disconnection or perceived burden]</a:t>
            </a:r>
          </a:p>
          <a:p>
            <a:pPr marL="342900" indent="-342900">
              <a:buAutoNum type="arabicPeriod"/>
            </a:pPr>
            <a:r>
              <a:rPr lang="en-US" sz="2800" b="1" dirty="0">
                <a:solidFill>
                  <a:schemeClr val="tx1">
                    <a:lumMod val="65000"/>
                  </a:schemeClr>
                </a:solidFill>
              </a:rPr>
              <a:t>Physical/Biomedical </a:t>
            </a:r>
            <a:r>
              <a:rPr lang="en-US" sz="2800" dirty="0">
                <a:solidFill>
                  <a:schemeClr val="bg2"/>
                </a:solidFill>
              </a:rPr>
              <a:t>[Agitated, impulsive, ill, and drugs] </a:t>
            </a:r>
          </a:p>
          <a:p>
            <a:pPr marL="342900" indent="-342900">
              <a:buAutoNum type="arabicPeriod"/>
            </a:pPr>
            <a:r>
              <a:rPr lang="en-US" sz="2800" b="1" dirty="0">
                <a:solidFill>
                  <a:srgbClr val="7030A0"/>
                </a:solidFill>
              </a:rPr>
              <a:t>Spiritual/Cultural </a:t>
            </a:r>
            <a:r>
              <a:rPr lang="en-US" sz="2800" dirty="0">
                <a:solidFill>
                  <a:schemeClr val="bg2"/>
                </a:solidFill>
              </a:rPr>
              <a:t>[Meaninglessness or disconnection]</a:t>
            </a:r>
          </a:p>
          <a:p>
            <a:pPr marL="342900" indent="-342900">
              <a:buAutoNum type="arabicPeriod"/>
            </a:pPr>
            <a:r>
              <a:rPr lang="en-US" sz="2800" b="1" dirty="0">
                <a:solidFill>
                  <a:srgbClr val="00B050"/>
                </a:solidFill>
              </a:rPr>
              <a:t>Behavioral </a:t>
            </a:r>
            <a:r>
              <a:rPr lang="en-US" sz="2800" dirty="0">
                <a:solidFill>
                  <a:schemeClr val="bg2"/>
                </a:solidFill>
              </a:rPr>
              <a:t>[Suicide plan/intent, lethal means, desensitization]</a:t>
            </a:r>
          </a:p>
          <a:p>
            <a:pPr marL="342900" indent="-342900">
              <a:buAutoNum type="arabicPeriod"/>
            </a:pPr>
            <a:r>
              <a:rPr lang="en-US" sz="2800" b="1" dirty="0">
                <a:solidFill>
                  <a:schemeClr val="bg2"/>
                </a:solidFill>
              </a:rPr>
              <a:t>Contextual</a:t>
            </a:r>
            <a:r>
              <a:rPr lang="en-US" sz="2800" dirty="0">
                <a:solidFill>
                  <a:schemeClr val="bg2"/>
                </a:solidFill>
              </a:rPr>
              <a:t> [Sociological, political, oppression, and environmental stressors]</a:t>
            </a: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r>
              <a:rPr lang="en-US"/>
              <a:t>Seven Organizing Life Dimensions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8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125248" cy="4299832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Main Treatment Planning Targets:</a:t>
            </a:r>
          </a:p>
          <a:p>
            <a:pPr marL="742950" lvl="1" indent="-342900">
              <a:buAutoNum type="arabicPeriod"/>
            </a:pPr>
            <a:r>
              <a:rPr lang="en-US" sz="3800" dirty="0"/>
              <a:t>Excruciating Distress [</a:t>
            </a:r>
            <a:r>
              <a:rPr lang="en-US" sz="3800" dirty="0" err="1"/>
              <a:t>Psychache</a:t>
            </a:r>
            <a:r>
              <a:rPr lang="en-US" sz="3800" dirty="0"/>
              <a:t>] </a:t>
            </a:r>
          </a:p>
          <a:p>
            <a:pPr marL="742950" lvl="1" indent="-342900">
              <a:buAutoNum type="arabicPeriod"/>
            </a:pPr>
            <a:r>
              <a:rPr lang="en-US" sz="3800" dirty="0"/>
              <a:t>Affect dysregulation</a:t>
            </a:r>
          </a:p>
          <a:p>
            <a:pPr marL="742950" lvl="1" indent="-342900">
              <a:buAutoNum type="arabicPeriod"/>
            </a:pPr>
            <a:r>
              <a:rPr lang="en-US" sz="3800" dirty="0"/>
              <a:t>Acute or chronic shame, guilt, sadness, or anger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AD1F1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(for oppressed individuals and groups, we can conceptualize this as internalized oppression and re-externalize it)</a:t>
            </a:r>
          </a:p>
          <a:p>
            <a:pPr marL="742950" lvl="1" indent="-342900">
              <a:buAutoNum type="arabicPeriod"/>
            </a:pPr>
            <a:endParaRPr lang="en-US" sz="3800" dirty="0"/>
          </a:p>
          <a:p>
            <a:pPr marL="0" indent="0">
              <a:buNone/>
            </a:pPr>
            <a:endParaRPr lang="en-US" sz="28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pPr algn="ctr"/>
            <a:r>
              <a:rPr lang="en-US" sz="5400" dirty="0"/>
              <a:t>Emotional Dimension</a:t>
            </a:r>
          </a:p>
        </p:txBody>
      </p:sp>
    </p:spTree>
    <p:extLst>
      <p:ext uri="{BB962C8B-B14F-4D97-AF65-F5344CB8AC3E}">
        <p14:creationId xmlns:p14="http://schemas.microsoft.com/office/powerpoint/2010/main" val="635875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71" y="2642424"/>
            <a:ext cx="5447930" cy="194213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Label problems and PAIN </a:t>
            </a:r>
            <a:r>
              <a:rPr lang="en-US" sz="3600" b="1" dirty="0">
                <a:solidFill>
                  <a:schemeClr val="accent2"/>
                </a:solidFill>
              </a:rPr>
              <a:t>outside self. 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Put strengths, strategies, and skills </a:t>
            </a:r>
            <a:r>
              <a:rPr lang="en-US" sz="3600" b="1" dirty="0">
                <a:solidFill>
                  <a:schemeClr val="accent2"/>
                </a:solidFill>
              </a:rPr>
              <a:t>inside self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07" y="999068"/>
            <a:ext cx="6249879" cy="645284"/>
          </a:xfrm>
        </p:spPr>
        <p:txBody>
          <a:bodyPr/>
          <a:lstStyle/>
          <a:p>
            <a:r>
              <a:rPr lang="en-US" dirty="0"/>
              <a:t>Emotional: Separate Pain From Self</a:t>
            </a:r>
          </a:p>
        </p:txBody>
      </p:sp>
      <p:pic>
        <p:nvPicPr>
          <p:cNvPr id="3" name="Picture 2" descr="A paper with writing on it&#10;&#10;Description automatically generated">
            <a:extLst>
              <a:ext uri="{FF2B5EF4-FFF2-40B4-BE49-F238E27FC236}">
                <a16:creationId xmlns:a16="http://schemas.microsoft.com/office/drawing/2014/main" id="{3181554E-03FD-7139-C9DF-35F1547DE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" t="2222" r="-148" b="17160"/>
          <a:stretch/>
        </p:blipFill>
        <p:spPr>
          <a:xfrm>
            <a:off x="5942121" y="0"/>
            <a:ext cx="6249879" cy="68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41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125248" cy="1942138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DBT (Linehan): Mindfulness+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Distress tolerance: Just Breathe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Three-step emotional change trick:  </a:t>
            </a:r>
            <a:r>
              <a:rPr lang="en-US" sz="3200" b="1" dirty="0">
                <a:solidFill>
                  <a:schemeClr val="accent2"/>
                </a:solidFill>
                <a:hlinkClick r:id="rId2"/>
              </a:rPr>
              <a:t>https://wordpress.com/post/johnsommersflanagan.com/2101</a:t>
            </a:r>
            <a:r>
              <a:rPr lang="en-US" sz="3200" b="1" dirty="0">
                <a:solidFill>
                  <a:schemeClr val="accent2"/>
                </a:solidFill>
              </a:rPr>
              <a:t>  </a:t>
            </a:r>
          </a:p>
          <a:p>
            <a:pPr marL="0" indent="0">
              <a:buNone/>
            </a:pPr>
            <a:endParaRPr lang="en-US" sz="28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pPr algn="ctr"/>
            <a:r>
              <a:rPr lang="en-US" dirty="0"/>
              <a:t>Emotional: Dysregulation </a:t>
            </a:r>
            <a:br>
              <a:rPr lang="en-US" dirty="0"/>
            </a:br>
            <a:r>
              <a:rPr lang="en-US" dirty="0"/>
              <a:t>and Regulation</a:t>
            </a:r>
          </a:p>
        </p:txBody>
      </p:sp>
    </p:spTree>
    <p:extLst>
      <p:ext uri="{BB962C8B-B14F-4D97-AF65-F5344CB8AC3E}">
        <p14:creationId xmlns:p14="http://schemas.microsoft.com/office/powerpoint/2010/main" val="290153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125248" cy="3766842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Main Treatment Planning Targets:</a:t>
            </a:r>
          </a:p>
          <a:p>
            <a:pPr marL="742950" lvl="1" indent="-342900">
              <a:buAutoNum type="arabicPeriod"/>
            </a:pPr>
            <a:r>
              <a:rPr lang="en-US" sz="3800" dirty="0"/>
              <a:t>Problem-Solving Impairment</a:t>
            </a:r>
          </a:p>
          <a:p>
            <a:pPr marL="742950" lvl="1" indent="-342900">
              <a:buAutoNum type="arabicPeriod"/>
            </a:pPr>
            <a:endParaRPr lang="en-US" sz="3800" dirty="0"/>
          </a:p>
          <a:p>
            <a:pPr marL="742950" lvl="1" indent="-342900">
              <a:buAutoNum type="arabicPeriod"/>
            </a:pPr>
            <a:r>
              <a:rPr lang="en-US" sz="3800" dirty="0"/>
              <a:t>Hopelessness</a:t>
            </a:r>
          </a:p>
          <a:p>
            <a:pPr marL="742950" lvl="1" indent="-342900">
              <a:buAutoNum type="arabicPeriod"/>
            </a:pPr>
            <a:endParaRPr lang="en-US" sz="3800" dirty="0"/>
          </a:p>
          <a:p>
            <a:pPr marL="742950" lvl="1" indent="-342900">
              <a:buAutoNum type="arabicPeriod"/>
            </a:pPr>
            <a:r>
              <a:rPr lang="en-US" sz="3800" dirty="0"/>
              <a:t>Negative Core Beliefs</a:t>
            </a:r>
          </a:p>
          <a:p>
            <a:pPr marL="0" indent="0">
              <a:buNone/>
            </a:pPr>
            <a:endParaRPr lang="en-US" sz="28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612559"/>
            <a:ext cx="10089445" cy="1031793"/>
          </a:xfrm>
        </p:spPr>
        <p:txBody>
          <a:bodyPr/>
          <a:lstStyle/>
          <a:p>
            <a:pPr algn="ctr"/>
            <a:r>
              <a:rPr lang="en-US" sz="5400" dirty="0"/>
              <a:t>Cognitive Dimension</a:t>
            </a:r>
          </a:p>
        </p:txBody>
      </p:sp>
    </p:spTree>
    <p:extLst>
      <p:ext uri="{BB962C8B-B14F-4D97-AF65-F5344CB8AC3E}">
        <p14:creationId xmlns:p14="http://schemas.microsoft.com/office/powerpoint/2010/main" val="1364852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14479"/>
            <a:ext cx="10802581" cy="1942138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Main Treatment Planning Targets:</a:t>
            </a:r>
          </a:p>
          <a:p>
            <a:pPr marL="0" indent="0">
              <a:buNone/>
            </a:pPr>
            <a:endParaRPr lang="en-US" sz="4000" b="1" dirty="0">
              <a:solidFill>
                <a:schemeClr val="accent2"/>
              </a:solidFill>
              <a:latin typeface="Arial Nova"/>
              <a:cs typeface="Calibri"/>
            </a:endParaRPr>
          </a:p>
          <a:p>
            <a:pPr marL="742950" lvl="1" indent="-342900">
              <a:buFont typeface="Wingdings" pitchFamily="2" charset="2"/>
              <a:buAutoNum type="arabicPeriod"/>
            </a:pPr>
            <a:r>
              <a:rPr lang="en-US" sz="3400" dirty="0">
                <a:solidFill>
                  <a:srgbClr val="000000"/>
                </a:solidFill>
                <a:latin typeface="Arial Nova"/>
                <a:cs typeface="Calibri"/>
              </a:rPr>
              <a:t>Unwanted Social Disconnection* </a:t>
            </a:r>
            <a:endParaRPr lang="en-US" sz="3400" dirty="0">
              <a:latin typeface="Arial Nova"/>
              <a:cs typeface="Calibri"/>
            </a:endParaRPr>
          </a:p>
          <a:p>
            <a:pPr marL="742950" lvl="1" indent="-342900">
              <a:buAutoNum type="arabicPeriod"/>
            </a:pPr>
            <a:endParaRPr lang="en-US" sz="3400" dirty="0">
              <a:solidFill>
                <a:srgbClr val="000000"/>
              </a:solidFill>
              <a:latin typeface="Arial Nova"/>
              <a:cs typeface="Calibri"/>
            </a:endParaRPr>
          </a:p>
          <a:p>
            <a:pPr marL="742950" lvl="1" indent="-342900">
              <a:buAutoNum type="arabicPeriod"/>
            </a:pPr>
            <a:r>
              <a:rPr lang="en-US" sz="3400" dirty="0">
                <a:solidFill>
                  <a:srgbClr val="000000"/>
                </a:solidFill>
                <a:latin typeface="Arial Nova"/>
                <a:cs typeface="Calibri"/>
              </a:rPr>
              <a:t>Social Skill Deficits</a:t>
            </a:r>
            <a:endParaRPr lang="en-US" sz="3400" dirty="0"/>
          </a:p>
          <a:p>
            <a:pPr marL="742950" lvl="1" indent="-342900">
              <a:buAutoNum type="arabicPeriod"/>
            </a:pPr>
            <a:endParaRPr lang="en-US" sz="3400" dirty="0">
              <a:solidFill>
                <a:srgbClr val="000000"/>
              </a:solidFill>
              <a:latin typeface="Arial Nova"/>
              <a:cs typeface="Calibri"/>
            </a:endParaRPr>
          </a:p>
          <a:p>
            <a:pPr marL="742950" lvl="1" indent="-342900">
              <a:buAutoNum type="arabicPeriod"/>
            </a:pPr>
            <a:r>
              <a:rPr lang="en-US" sz="3400" dirty="0">
                <a:solidFill>
                  <a:srgbClr val="000000"/>
                </a:solidFill>
                <a:latin typeface="Arial Nova"/>
                <a:cs typeface="Calibri"/>
              </a:rPr>
              <a:t>Social Burden</a:t>
            </a:r>
            <a:endParaRPr lang="en-US" sz="3400" dirty="0"/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pPr algn="ctr"/>
            <a:r>
              <a:rPr lang="en-US" sz="5400" dirty="0"/>
              <a:t>Interpersonal [Social]</a:t>
            </a:r>
          </a:p>
        </p:txBody>
      </p:sp>
    </p:spTree>
    <p:extLst>
      <p:ext uri="{BB962C8B-B14F-4D97-AF65-F5344CB8AC3E}">
        <p14:creationId xmlns:p14="http://schemas.microsoft.com/office/powerpoint/2010/main" val="1209362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125248" cy="4299832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Main Treatment Planning Targets:</a:t>
            </a:r>
          </a:p>
          <a:p>
            <a:pPr marL="1200150" lvl="2" indent="-342900">
              <a:buAutoNum type="arabicPeriod"/>
            </a:pPr>
            <a:r>
              <a:rPr lang="en-US" sz="3800" dirty="0"/>
              <a:t>Arousal-Agitation</a:t>
            </a:r>
          </a:p>
          <a:p>
            <a:pPr marL="1200150" lvl="2" indent="-342900">
              <a:buAutoNum type="arabicPeriod"/>
            </a:pPr>
            <a:endParaRPr lang="en-US" sz="3800" dirty="0"/>
          </a:p>
          <a:p>
            <a:pPr marL="1200150" lvl="2" indent="-342900">
              <a:buAutoNum type="arabicPeriod"/>
            </a:pPr>
            <a:r>
              <a:rPr lang="en-US" sz="3800" dirty="0"/>
              <a:t>Trauma, insomnia, nightmares</a:t>
            </a:r>
          </a:p>
          <a:p>
            <a:pPr marL="1200150" lvl="2" indent="-342900">
              <a:buAutoNum type="arabicPeriod"/>
            </a:pPr>
            <a:endParaRPr lang="en-US" sz="3800" dirty="0"/>
          </a:p>
          <a:p>
            <a:pPr marL="1200150" lvl="2" indent="-342900">
              <a:buAutoNum type="arabicPeriod"/>
            </a:pPr>
            <a:r>
              <a:rPr lang="en-US" sz="3800" dirty="0"/>
              <a:t>Physical symptoms of depression</a:t>
            </a:r>
          </a:p>
          <a:p>
            <a:pPr marL="742950" lvl="1" indent="-342900">
              <a:buAutoNum type="arabicPeriod"/>
            </a:pPr>
            <a:endParaRPr lang="en-US" sz="3800" dirty="0"/>
          </a:p>
          <a:p>
            <a:pPr marL="0" indent="0">
              <a:buNone/>
            </a:pPr>
            <a:endParaRPr lang="en-US" sz="28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pPr algn="ctr"/>
            <a:r>
              <a:rPr lang="en-US" sz="5400" dirty="0"/>
              <a:t>Physical Dimension</a:t>
            </a:r>
          </a:p>
        </p:txBody>
      </p:sp>
    </p:spTree>
    <p:extLst>
      <p:ext uri="{BB962C8B-B14F-4D97-AF65-F5344CB8AC3E}">
        <p14:creationId xmlns:p14="http://schemas.microsoft.com/office/powerpoint/2010/main" val="1511420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125248" cy="3766842"/>
          </a:xfrm>
        </p:spPr>
        <p:txBody>
          <a:bodyPr/>
          <a:lstStyle/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r>
              <a:rPr kumimoji="0" lang="en-US" alt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1:48:01 – 1:54:48</a:t>
            </a:r>
          </a:p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endParaRPr kumimoji="0" lang="en-US" altLang="en-US" sz="4267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r>
              <a:rPr kumimoji="0" lang="en-US" alt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Kobe is a 28-year-old member of the Lakota-Sioux tribe and Iraqi war veteran</a:t>
            </a:r>
          </a:p>
          <a:p>
            <a:pPr marL="0" indent="0">
              <a:buNone/>
            </a:pPr>
            <a:endParaRPr lang="en-US" sz="28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612559"/>
            <a:ext cx="10089445" cy="1031793"/>
          </a:xfrm>
        </p:spPr>
        <p:txBody>
          <a:bodyPr/>
          <a:lstStyle/>
          <a:p>
            <a:pPr algn="ctr"/>
            <a:r>
              <a:rPr lang="en-US" sz="5400" dirty="0"/>
              <a:t>Kobe and Trauma and Culture</a:t>
            </a:r>
          </a:p>
        </p:txBody>
      </p:sp>
    </p:spTree>
    <p:extLst>
      <p:ext uri="{BB962C8B-B14F-4D97-AF65-F5344CB8AC3E}">
        <p14:creationId xmlns:p14="http://schemas.microsoft.com/office/powerpoint/2010/main" val="2162180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125248" cy="3766842"/>
          </a:xfrm>
        </p:spPr>
        <p:txBody>
          <a:bodyPr/>
          <a:lstStyle/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What do we know about Cory in the emotional, cognitive, interpersonal, and other dimensions?</a:t>
            </a:r>
          </a:p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How can we work with Cory on emotions?</a:t>
            </a:r>
          </a:p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What will goal-setting look like with Cory?</a:t>
            </a:r>
          </a:p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891" marR="0" lvl="0" indent="-342891" algn="l" defTabSz="457189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53010"/>
              </a:buClr>
              <a:buSzTx/>
              <a:buFont typeface="Wingdings 3" panose="05040102010807070707" pitchFamily="18" charset="2"/>
              <a:buChar char="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What are your thoughts on his risk level?</a:t>
            </a: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37" y="612559"/>
            <a:ext cx="10919534" cy="1031793"/>
          </a:xfrm>
        </p:spPr>
        <p:txBody>
          <a:bodyPr/>
          <a:lstStyle/>
          <a:p>
            <a:pPr algn="ctr"/>
            <a:br>
              <a:rPr lang="en-US" sz="5400" dirty="0"/>
            </a:br>
            <a:r>
              <a:rPr lang="en-US" sz="5400" dirty="0"/>
              <a:t>Kobe Debrief – Chat Time</a:t>
            </a:r>
          </a:p>
        </p:txBody>
      </p:sp>
    </p:spTree>
    <p:extLst>
      <p:ext uri="{BB962C8B-B14F-4D97-AF65-F5344CB8AC3E}">
        <p14:creationId xmlns:p14="http://schemas.microsoft.com/office/powerpoint/2010/main" val="4049906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8658F6-ACED-4ABB-A012-E12F11BF9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8575" y="2826040"/>
            <a:ext cx="3710866" cy="3649173"/>
          </a:xfrm>
        </p:spPr>
        <p:txBody>
          <a:bodyPr/>
          <a:lstStyle/>
          <a:p>
            <a:r>
              <a:rPr lang="en-US" b="1" dirty="0"/>
              <a:t>PTSD and Alcohol Abuse</a:t>
            </a:r>
            <a:r>
              <a:rPr lang="en-US" dirty="0"/>
              <a:t>: War trauma; intergenerational trauma; alcohol use for numbing</a:t>
            </a:r>
          </a:p>
          <a:p>
            <a:r>
              <a:rPr lang="en-US" sz="1900" b="1" dirty="0">
                <a:solidFill>
                  <a:srgbClr val="C00000"/>
                </a:solidFill>
              </a:rPr>
              <a:t>Emotional</a:t>
            </a:r>
            <a:r>
              <a:rPr lang="en-US" sz="1900" dirty="0"/>
              <a:t>: Shame, anger, nightmares</a:t>
            </a:r>
          </a:p>
          <a:p>
            <a:r>
              <a:rPr lang="en-US" sz="1900" b="1" dirty="0">
                <a:solidFill>
                  <a:srgbClr val="0070C0"/>
                </a:solidFill>
              </a:rPr>
              <a:t>Cognitive</a:t>
            </a:r>
            <a:r>
              <a:rPr lang="en-US" sz="1900" dirty="0"/>
              <a:t>: Mental constriction</a:t>
            </a:r>
          </a:p>
          <a:p>
            <a:r>
              <a:rPr lang="en-US" sz="1900" b="1" dirty="0">
                <a:solidFill>
                  <a:schemeClr val="tx2">
                    <a:lumMod val="50000"/>
                  </a:schemeClr>
                </a:solidFill>
              </a:rPr>
              <a:t>Interpersonal</a:t>
            </a:r>
            <a:r>
              <a:rPr lang="en-US" sz="1900" dirty="0"/>
              <a:t>: Social disengagement</a:t>
            </a:r>
          </a:p>
          <a:p>
            <a:r>
              <a:rPr lang="en-US" sz="2000" b="1" dirty="0">
                <a:solidFill>
                  <a:srgbClr val="7030A0"/>
                </a:solidFill>
              </a:rPr>
              <a:t>Cultural/Spiritual</a:t>
            </a:r>
            <a:r>
              <a:rPr lang="en-US" sz="2000" dirty="0"/>
              <a:t>: Tribal disconnection</a:t>
            </a:r>
          </a:p>
          <a:p>
            <a:r>
              <a:rPr lang="en-US" sz="1900" b="1" dirty="0">
                <a:solidFill>
                  <a:srgbClr val="00B050"/>
                </a:solidFill>
              </a:rPr>
              <a:t>Behavioral</a:t>
            </a:r>
            <a:r>
              <a:rPr lang="en-US" sz="1900" dirty="0"/>
              <a:t>: Destructive impulses [no intent + reasons for living]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7BD3A29-94E8-4054-9459-BCADA04981E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2607491"/>
            <a:ext cx="3706058" cy="3867722"/>
          </a:xfrm>
        </p:spPr>
        <p:txBody>
          <a:bodyPr/>
          <a:lstStyle/>
          <a:p>
            <a:r>
              <a:rPr lang="en-US" sz="1900" b="1" dirty="0">
                <a:solidFill>
                  <a:srgbClr val="0070C0"/>
                </a:solidFill>
              </a:rPr>
              <a:t>Cognitive</a:t>
            </a:r>
            <a:r>
              <a:rPr lang="en-US" sz="1900" dirty="0"/>
              <a:t>: Stay focused on collectivist goals</a:t>
            </a:r>
          </a:p>
          <a:p>
            <a:r>
              <a:rPr lang="en-US" sz="1900" b="1" dirty="0">
                <a:solidFill>
                  <a:srgbClr val="C00000"/>
                </a:solidFill>
              </a:rPr>
              <a:t>Emotional</a:t>
            </a:r>
            <a:r>
              <a:rPr lang="en-US" sz="1900" dirty="0"/>
              <a:t>: Increase positive affect; engage in trauma work*; practice culturally accepted shame/anger expression </a:t>
            </a:r>
          </a:p>
          <a:p>
            <a:r>
              <a:rPr lang="en-US" sz="1900" b="1" dirty="0">
                <a:solidFill>
                  <a:schemeClr val="tx2">
                    <a:lumMod val="50000"/>
                  </a:schemeClr>
                </a:solidFill>
              </a:rPr>
              <a:t>Interpersonal</a:t>
            </a:r>
            <a:r>
              <a:rPr lang="en-US" sz="1900" dirty="0"/>
              <a:t>: Increase meaningful local and tribal community interactions</a:t>
            </a:r>
          </a:p>
          <a:p>
            <a:r>
              <a:rPr lang="en-US" sz="2000" b="1" dirty="0">
                <a:solidFill>
                  <a:srgbClr val="7030A0"/>
                </a:solidFill>
              </a:rPr>
              <a:t>Cultural/Spiritual </a:t>
            </a:r>
            <a:r>
              <a:rPr lang="en-US" sz="1900" dirty="0"/>
              <a:t>: Re-establish sense of social/community identity</a:t>
            </a:r>
          </a:p>
          <a:p>
            <a:r>
              <a:rPr lang="en-US" sz="1900" b="1" dirty="0">
                <a:solidFill>
                  <a:srgbClr val="00B050"/>
                </a:solidFill>
              </a:rPr>
              <a:t>Behavioral</a:t>
            </a:r>
            <a:r>
              <a:rPr lang="en-US" sz="1900" dirty="0"/>
              <a:t>: Enact safety plan as needed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CC1E773-FB80-4F84-B5F1-8A2E55CE8D7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00579" y="2826041"/>
            <a:ext cx="3554591" cy="3867722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Cognitive</a:t>
            </a:r>
            <a:r>
              <a:rPr lang="en-US" dirty="0"/>
              <a:t>: Collectivist goal-setting [in-session]</a:t>
            </a:r>
          </a:p>
          <a:p>
            <a:r>
              <a:rPr lang="en-US" b="1" dirty="0">
                <a:solidFill>
                  <a:srgbClr val="C00000"/>
                </a:solidFill>
              </a:rPr>
              <a:t>Emotional</a:t>
            </a:r>
            <a:r>
              <a:rPr lang="en-US" dirty="0"/>
              <a:t>: Reframe talking about emotions as a strength he can share [this will take time]; use IRT</a:t>
            </a:r>
          </a:p>
          <a:p>
            <a:pPr marL="285750" lvl="1" indent="-285750">
              <a:spcBef>
                <a:spcPts val="1000"/>
              </a:spcBef>
              <a:buFont typeface="Wingdings" pitchFamily="2" charset="2"/>
              <a:buChar char="§"/>
            </a:pPr>
            <a:r>
              <a:rPr lang="en-US" sz="1800" b="1" dirty="0">
                <a:solidFill>
                  <a:schemeClr val="tx2">
                    <a:lumMod val="50000"/>
                  </a:schemeClr>
                </a:solidFill>
              </a:rPr>
              <a:t>Interpersonal</a:t>
            </a:r>
            <a:r>
              <a:rPr lang="en-US" sz="1800" dirty="0"/>
              <a:t>: Weekly contact with niece via telephone. Build community at UM</a:t>
            </a:r>
          </a:p>
          <a:p>
            <a:pPr marL="285750" lvl="1" indent="-285750">
              <a:spcBef>
                <a:spcPts val="1000"/>
              </a:spcBef>
              <a:buFont typeface="Wingdings" pitchFamily="2" charset="2"/>
              <a:buChar char="§"/>
            </a:pPr>
            <a:r>
              <a:rPr lang="en-US" sz="1800" b="1" dirty="0">
                <a:solidFill>
                  <a:srgbClr val="7030A0"/>
                </a:solidFill>
              </a:rPr>
              <a:t>Cultural/Spiritual</a:t>
            </a:r>
            <a:r>
              <a:rPr lang="en-US" sz="1800" dirty="0"/>
              <a:t>: Brainstorm and enact tribal connections </a:t>
            </a:r>
          </a:p>
          <a:p>
            <a:pPr marL="285750" lvl="1" indent="-285750">
              <a:spcBef>
                <a:spcPts val="1000"/>
              </a:spcBef>
              <a:buFont typeface="Wingdings" pitchFamily="2" charset="2"/>
              <a:buChar char="§"/>
            </a:pPr>
            <a:r>
              <a:rPr lang="en-US" sz="1800" b="1" dirty="0">
                <a:solidFill>
                  <a:srgbClr val="00B050"/>
                </a:solidFill>
              </a:rPr>
              <a:t>Behavioral</a:t>
            </a:r>
            <a:r>
              <a:rPr lang="en-US" sz="1800" dirty="0"/>
              <a:t>: Addictions counseling; collaborative safety plan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7922971-F089-4A0B-A257-32C3B8E07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999068"/>
            <a:ext cx="10174919" cy="645284"/>
          </a:xfrm>
        </p:spPr>
        <p:txBody>
          <a:bodyPr/>
          <a:lstStyle/>
          <a:p>
            <a:r>
              <a:rPr lang="en-US" dirty="0"/>
              <a:t>Case Formulation and Planning - Cory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58A9D0-9E0A-49B7-8DDA-0BFFB5E64E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8575" y="2121764"/>
            <a:ext cx="3866225" cy="470516"/>
          </a:xfrm>
        </p:spPr>
        <p:txBody>
          <a:bodyPr/>
          <a:lstStyle/>
          <a:p>
            <a:r>
              <a:rPr lang="en-US" sz="2000" dirty="0"/>
              <a:t>Problems or Chief Distress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EBB090-0806-4D5B-946C-0AE9A70FE7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58888" y="2121764"/>
            <a:ext cx="3322774" cy="645284"/>
          </a:xfrm>
        </p:spPr>
        <p:txBody>
          <a:bodyPr/>
          <a:lstStyle/>
          <a:p>
            <a:r>
              <a:rPr lang="en-US" sz="2000" dirty="0"/>
              <a:t>Interventions [to Move Toward Goals]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0FF4010-E1FC-460F-88A1-AEA808FC3B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121764"/>
            <a:ext cx="3554591" cy="470516"/>
          </a:xfrm>
        </p:spPr>
        <p:txBody>
          <a:bodyPr/>
          <a:lstStyle/>
          <a:p>
            <a:r>
              <a:rPr lang="en-US" sz="2000" dirty="0"/>
              <a:t>Collaborative Goals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D12E55-57BC-4D68-863A-18CD4F80F1B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140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125248" cy="1942138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Main Treatment Planning Targets:</a:t>
            </a:r>
          </a:p>
          <a:p>
            <a:pPr marL="742950" lvl="1" indent="-342900">
              <a:buAutoNum type="arabicPeriod"/>
            </a:pPr>
            <a:r>
              <a:rPr lang="en-US" sz="3800" dirty="0"/>
              <a:t>Cultural/Spiritual Disconnection</a:t>
            </a:r>
          </a:p>
          <a:p>
            <a:pPr marL="742950" lvl="1" indent="-342900">
              <a:buAutoNum type="arabicPeriod"/>
            </a:pPr>
            <a:endParaRPr lang="en-US" sz="3800" dirty="0"/>
          </a:p>
          <a:p>
            <a:pPr marL="742950" lvl="1" indent="-342900">
              <a:buAutoNum type="arabicPeriod"/>
            </a:pPr>
            <a:r>
              <a:rPr lang="en-US" sz="3800" dirty="0"/>
              <a:t>Meaninglessness</a:t>
            </a:r>
          </a:p>
          <a:p>
            <a:pPr marL="742950" lvl="1" indent="-342900">
              <a:buAutoNum type="arabicPeriod"/>
            </a:pPr>
            <a:endParaRPr lang="en-US" sz="3800" dirty="0"/>
          </a:p>
          <a:p>
            <a:pPr marL="742950" lvl="1" indent="-342900">
              <a:buAutoNum type="arabicPeriod"/>
            </a:pPr>
            <a:r>
              <a:rPr lang="en-US" sz="3800" dirty="0"/>
              <a:t>Shame (Emotional)</a:t>
            </a:r>
          </a:p>
          <a:p>
            <a:pPr marL="0" indent="0">
              <a:buNone/>
            </a:pPr>
            <a:endParaRPr lang="en-US" sz="28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r>
              <a:rPr lang="en-US" dirty="0"/>
              <a:t>Cultural and Spiritual</a:t>
            </a:r>
          </a:p>
        </p:txBody>
      </p:sp>
    </p:spTree>
    <p:extLst>
      <p:ext uri="{BB962C8B-B14F-4D97-AF65-F5344CB8AC3E}">
        <p14:creationId xmlns:p14="http://schemas.microsoft.com/office/powerpoint/2010/main" val="1214611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125248" cy="1942138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Main Treatment Planning Targets:</a:t>
            </a:r>
          </a:p>
          <a:p>
            <a:pPr marL="742950" lvl="1" indent="-342900">
              <a:buAutoNum type="arabicPeriod"/>
            </a:pPr>
            <a:r>
              <a:rPr lang="en-US" sz="3800" dirty="0"/>
              <a:t>Suicide Desensitization</a:t>
            </a:r>
          </a:p>
          <a:p>
            <a:pPr marL="742950" lvl="1" indent="-342900">
              <a:buAutoNum type="arabicPeriod"/>
            </a:pPr>
            <a:endParaRPr lang="en-US" sz="3800" dirty="0"/>
          </a:p>
          <a:p>
            <a:pPr marL="742950" lvl="1" indent="-342900">
              <a:buAutoNum type="arabicPeriod"/>
            </a:pPr>
            <a:r>
              <a:rPr lang="en-US" sz="3800" dirty="0"/>
              <a:t>Lethal Means</a:t>
            </a:r>
          </a:p>
          <a:p>
            <a:pPr marL="742950" lvl="1" indent="-342900">
              <a:buAutoNum type="arabicPeriod"/>
            </a:pPr>
            <a:endParaRPr lang="en-US" sz="3800" dirty="0"/>
          </a:p>
          <a:p>
            <a:pPr marL="742950" lvl="1" indent="-342900">
              <a:buAutoNum type="arabicPeriod"/>
            </a:pPr>
            <a:r>
              <a:rPr lang="en-US" sz="3800" dirty="0"/>
              <a:t>Suicide Intent and Planning</a:t>
            </a:r>
          </a:p>
          <a:p>
            <a:pPr marL="0" indent="0">
              <a:buNone/>
            </a:pPr>
            <a:endParaRPr lang="en-US" sz="28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r>
              <a:rPr lang="en-US" dirty="0"/>
              <a:t>Behavioral</a:t>
            </a:r>
          </a:p>
        </p:txBody>
      </p:sp>
    </p:spTree>
    <p:extLst>
      <p:ext uri="{BB962C8B-B14F-4D97-AF65-F5344CB8AC3E}">
        <p14:creationId xmlns:p14="http://schemas.microsoft.com/office/powerpoint/2010/main" val="576392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5756" y="1827205"/>
            <a:ext cx="10559452" cy="19421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Follow the Stanley and Brown SPI protocol – or whatever your agency is using​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When you safety plan, be explicitly collaborative and compassionate​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To read a safety planning example with a 21-year-old: </a:t>
            </a:r>
            <a:r>
              <a:rPr lang="en-US" sz="2800" dirty="0">
                <a:hlinkClick r:id="rId2"/>
              </a:rPr>
              <a:t>https://johnsommersflanagan.com/2021/03/30/how-to-do-suicide-safety-planning-a-case-example/ </a:t>
            </a:r>
            <a:endParaRPr lang="en-US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r>
              <a:rPr lang="en-US" dirty="0"/>
              <a:t>Safety Planning </a:t>
            </a:r>
          </a:p>
        </p:txBody>
      </p:sp>
    </p:spTree>
    <p:extLst>
      <p:ext uri="{BB962C8B-B14F-4D97-AF65-F5344CB8AC3E}">
        <p14:creationId xmlns:p14="http://schemas.microsoft.com/office/powerpoint/2010/main" val="2422014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5756" y="1827205"/>
            <a:ext cx="10559452" cy="19421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How Can I Make My Environment Safe?**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My Unique Warning Signs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My internal Coping Strategies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People and Settings that Provide Support and Distraction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Who Can I Ask for Help?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Professionals or Agencies I Can Contact for Support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/>
              <a:t>How I Can Make My Environment Even Safer?</a:t>
            </a:r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r>
              <a:rPr lang="en-US" dirty="0"/>
              <a:t>Safety Planning (with Kennedy)</a:t>
            </a:r>
          </a:p>
        </p:txBody>
      </p:sp>
    </p:spTree>
    <p:extLst>
      <p:ext uri="{BB962C8B-B14F-4D97-AF65-F5344CB8AC3E}">
        <p14:creationId xmlns:p14="http://schemas.microsoft.com/office/powerpoint/2010/main" val="3763748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092090"/>
            <a:ext cx="10802581" cy="1942138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Main Treatment Planning Targets:</a:t>
            </a:r>
          </a:p>
          <a:p>
            <a:pPr marL="342900" indent="-342900">
              <a:buAutoNum type="arabicPeriod"/>
            </a:pPr>
            <a:r>
              <a:rPr lang="en-US" sz="2800" dirty="0"/>
              <a:t>Poverty (April 2020 example; resources)</a:t>
            </a:r>
          </a:p>
          <a:p>
            <a:pPr marL="342900" indent="-342900">
              <a:buAutoNum type="arabicPeriod"/>
            </a:pPr>
            <a:r>
              <a:rPr lang="en-US" sz="2800" dirty="0"/>
              <a:t>Neighborhood violence (safety)</a:t>
            </a:r>
          </a:p>
          <a:p>
            <a:pPr marL="342900" indent="-342900">
              <a:buAutoNum type="arabicPeriod"/>
            </a:pPr>
            <a:r>
              <a:rPr lang="en-US" sz="2800" dirty="0"/>
              <a:t>Racism—perceived systemic oppression (affirmation/acceptance)</a:t>
            </a:r>
          </a:p>
          <a:p>
            <a:pPr marL="342900" indent="-342900">
              <a:buAutoNum type="arabicPeriod"/>
            </a:pPr>
            <a:endParaRPr lang="en-US" sz="28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</a:rPr>
              <a:t>Also: urban, rural, school, government, society, culture, situational triggers, toxic environments, unemployment, MH resources, bootstrap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r>
              <a:rPr lang="en-US"/>
              <a:t>Contextual Dimension</a:t>
            </a:r>
          </a:p>
        </p:txBody>
      </p:sp>
    </p:spTree>
    <p:extLst>
      <p:ext uri="{BB962C8B-B14F-4D97-AF65-F5344CB8AC3E}">
        <p14:creationId xmlns:p14="http://schemas.microsoft.com/office/powerpoint/2010/main" val="1955732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3F371C-E4D8-9739-BF6E-4B9BD6E8A2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3423" y="2431344"/>
            <a:ext cx="9821332" cy="2989263"/>
          </a:xfrm>
        </p:spPr>
        <p:txBody>
          <a:bodyPr lIns="0" tIns="0" rIns="0" bIns="0" anchor="t"/>
          <a:lstStyle/>
          <a:p>
            <a:pPr>
              <a:lnSpc>
                <a:spcPct val="100000"/>
              </a:lnSpc>
            </a:pPr>
            <a:r>
              <a:rPr lang="en-US" dirty="0"/>
              <a:t>At age 82, in an interview with the Los Angeles Times (Stein, 1986),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>
                <a:solidFill>
                  <a:schemeClr val="accent2"/>
                </a:solidFill>
              </a:rPr>
              <a:t>B. F. Skinner </a:t>
            </a:r>
            <a:r>
              <a:rPr lang="en-US" dirty="0">
                <a:solidFill>
                  <a:srgbClr val="000000"/>
                </a:solidFill>
              </a:rPr>
              <a:t>said</a:t>
            </a:r>
            <a:r>
              <a:rPr lang="en-US" dirty="0"/>
              <a:t>: </a:t>
            </a:r>
            <a:endParaRPr lang="en-US"/>
          </a:p>
          <a:p>
            <a:pPr>
              <a:lnSpc>
                <a:spcPct val="100000"/>
              </a:lnSpc>
            </a:pPr>
            <a:endParaRPr lang="en-US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accent2"/>
                </a:solidFill>
              </a:rPr>
              <a:t>“I have to tell people that they are not responsible for their behavior.</a:t>
            </a:r>
            <a:r>
              <a:rPr lang="en-US" dirty="0"/>
              <a:t> They’re not creating it; they’re not initiating anything. It’s all found somewhere else.”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F41440-F4D9-6904-3D2E-8130CE4C7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EF18FCA-51E5-B0BF-BA0B-B1C9FCBCC86C}"/>
              </a:ext>
            </a:extLst>
          </p:cNvPr>
          <p:cNvSpPr txBox="1">
            <a:spLocks/>
          </p:cNvSpPr>
          <p:nvPr/>
        </p:nvSpPr>
        <p:spPr>
          <a:xfrm>
            <a:off x="2439811" y="1048457"/>
            <a:ext cx="10089445" cy="645284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/>
              <a:t>Re-Externalizing the External</a:t>
            </a:r>
          </a:p>
        </p:txBody>
      </p:sp>
    </p:spTree>
    <p:extLst>
      <p:ext uri="{BB962C8B-B14F-4D97-AF65-F5344CB8AC3E}">
        <p14:creationId xmlns:p14="http://schemas.microsoft.com/office/powerpoint/2010/main" val="2510027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29241-5517-094D-8365-77164D73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2219090"/>
            <a:ext cx="10802581" cy="1942138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Courier New" pitchFamily="2" charset="2"/>
              <a:buChar char="o"/>
            </a:pPr>
            <a:r>
              <a:rPr lang="en-US" sz="2800" dirty="0"/>
              <a:t>Empathic Commiseration and affirmation</a:t>
            </a:r>
          </a:p>
          <a:p>
            <a:pPr marL="457200" indent="-457200">
              <a:lnSpc>
                <a:spcPct val="100000"/>
              </a:lnSpc>
              <a:buFont typeface="Courier New" pitchFamily="2" charset="2"/>
              <a:buChar char="o"/>
            </a:pPr>
            <a:r>
              <a:rPr lang="en-US" sz="2800" b="1" dirty="0">
                <a:solidFill>
                  <a:schemeClr val="accent2"/>
                </a:solidFill>
              </a:rPr>
              <a:t>Use externalization: </a:t>
            </a:r>
            <a:r>
              <a:rPr lang="en-US" sz="2800" dirty="0"/>
              <a:t>Put the pattern and problem outside the patients and team with them to address the distress (Skinner; narrative treatments)</a:t>
            </a:r>
          </a:p>
          <a:p>
            <a:pPr marL="457200" indent="-457200">
              <a:lnSpc>
                <a:spcPct val="100000"/>
              </a:lnSpc>
              <a:buFont typeface="Courier New" pitchFamily="2" charset="2"/>
              <a:buChar char="o"/>
            </a:pPr>
            <a:r>
              <a:rPr lang="en-US" sz="2800" dirty="0"/>
              <a:t>Discernment and Goal-Setting</a:t>
            </a:r>
          </a:p>
          <a:p>
            <a:pPr marL="457200" indent="-457200">
              <a:lnSpc>
                <a:spcPct val="100000"/>
              </a:lnSpc>
              <a:buFont typeface="Courier New" pitchFamily="2" charset="2"/>
              <a:buChar char="o"/>
            </a:pPr>
            <a:r>
              <a:rPr lang="en-US" sz="2800" dirty="0"/>
              <a:t>Opportunity Ameliorates (clinician advocacy for opportunity)</a:t>
            </a:r>
          </a:p>
          <a:p>
            <a:pPr marL="457200" indent="-457200">
              <a:lnSpc>
                <a:spcPct val="100000"/>
              </a:lnSpc>
              <a:buFont typeface="Courier New" pitchFamily="2" charset="2"/>
              <a:buChar char="o"/>
            </a:pPr>
            <a:r>
              <a:rPr lang="en-US" sz="2800" dirty="0"/>
              <a:t>Building hope from the bottom up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Courier New" pitchFamily="2" charset="2"/>
              <a:buChar char="o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4A840E-9000-7441-BEB7-FFEE48A4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755" y="999068"/>
            <a:ext cx="10089445" cy="645284"/>
          </a:xfrm>
        </p:spPr>
        <p:txBody>
          <a:bodyPr/>
          <a:lstStyle/>
          <a:p>
            <a:r>
              <a:rPr lang="en-US"/>
              <a:t>Social Justice and Therapeutic Tools</a:t>
            </a:r>
          </a:p>
        </p:txBody>
      </p:sp>
    </p:spTree>
    <p:extLst>
      <p:ext uri="{BB962C8B-B14F-4D97-AF65-F5344CB8AC3E}">
        <p14:creationId xmlns:p14="http://schemas.microsoft.com/office/powerpoint/2010/main" val="4234744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C57AC-180B-C05A-82E6-C09AF977E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</p:spPr>
        <p:txBody>
          <a:bodyPr anchor="b">
            <a:normAutofit/>
          </a:bodyPr>
          <a:lstStyle/>
          <a:p>
            <a:r>
              <a:rPr lang="en-US" dirty="0"/>
              <a:t>In Closing: Q &amp; 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FC67F-D21D-70B5-74F3-98A1DD5A3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5484470" cy="2332729"/>
          </a:xfrm>
        </p:spPr>
        <p:txBody>
          <a:bodyPr lIns="91440" tIns="45720" rIns="91440" bIns="45720" anchor="t">
            <a:noAutofit/>
          </a:bodyPr>
          <a:lstStyle/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r>
              <a:rPr lang="en-US" sz="2800" dirty="0"/>
              <a:t>What do you want to remember?</a:t>
            </a:r>
          </a:p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endParaRPr lang="en-US" sz="2800" dirty="0"/>
          </a:p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r>
              <a:rPr lang="en-US" sz="2800" dirty="0"/>
              <a:t>What can you implement soon?</a:t>
            </a:r>
          </a:p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endParaRPr lang="en-US" sz="2800" dirty="0"/>
          </a:p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r>
              <a:rPr lang="en-US" sz="2800" b="1" dirty="0">
                <a:solidFill>
                  <a:schemeClr val="accent2"/>
                </a:solidFill>
              </a:rPr>
              <a:t>Thanks for being you . . .</a:t>
            </a:r>
          </a:p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endParaRPr lang="en-US" sz="2800" dirty="0"/>
          </a:p>
          <a:p>
            <a:pPr marL="285750" indent="-285750">
              <a:lnSpc>
                <a:spcPct val="90000"/>
              </a:lnSpc>
              <a:buFont typeface="Courier New" panose="020B0604020202020204" pitchFamily="34" charset="0"/>
              <a:buChar char="o"/>
            </a:pPr>
            <a:r>
              <a:rPr lang="en-US" sz="2800" dirty="0"/>
              <a:t>Monitor and take care of yourself and your colleagues</a:t>
            </a:r>
          </a:p>
        </p:txBody>
      </p:sp>
      <p:pic>
        <p:nvPicPr>
          <p:cNvPr id="6" name="Picture 5" descr="Person with idea concept">
            <a:extLst>
              <a:ext uri="{FF2B5EF4-FFF2-40B4-BE49-F238E27FC236}">
                <a16:creationId xmlns:a16="http://schemas.microsoft.com/office/drawing/2014/main" id="{1DB6F43A-B6DF-23BB-DDAC-F060BDFF93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44" r="10407" b="1"/>
          <a:stretch/>
        </p:blipFill>
        <p:spPr>
          <a:xfrm>
            <a:off x="20" y="990600"/>
            <a:ext cx="4837156" cy="4837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0015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FBA20B-83C4-D167-8F8C-7438037E2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Free Resources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25C3D-101C-743F-8AAD-0841D95ED8BC}"/>
              </a:ext>
            </a:extLst>
          </p:cNvPr>
          <p:cNvSpPr txBox="1"/>
          <p:nvPr/>
        </p:nvSpPr>
        <p:spPr>
          <a:xfrm>
            <a:off x="1027289" y="2325511"/>
            <a:ext cx="912142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>
                <a:solidFill>
                  <a:schemeClr val="accent6"/>
                </a:solidFill>
                <a:cs typeface="Arial"/>
                <a:hlinkClick r:id="rId2"/>
              </a:rPr>
              <a:t>https://montanahappinessproject.com/</a:t>
            </a:r>
            <a:endParaRPr lang="en-US" sz="4000" dirty="0">
              <a:solidFill>
                <a:schemeClr val="accent6"/>
              </a:solidFill>
            </a:endParaRPr>
          </a:p>
          <a:p>
            <a:endParaRPr lang="en-US" sz="4000" dirty="0">
              <a:solidFill>
                <a:schemeClr val="accent6"/>
              </a:solidFill>
              <a:cs typeface="Arial"/>
            </a:endParaRPr>
          </a:p>
          <a:p>
            <a:r>
              <a:rPr lang="en-US" sz="4000" dirty="0">
                <a:solidFill>
                  <a:schemeClr val="accent6"/>
                </a:solidFill>
                <a:cs typeface="Arial"/>
                <a:hlinkClick r:id="rId3"/>
              </a:rPr>
              <a:t>https://johnsommersflanagan.com/  </a:t>
            </a:r>
            <a:endParaRPr lang="en-US" sz="4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08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90D7A1-2E57-6670-EE52-A25B69F4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Books</a:t>
            </a:r>
          </a:p>
        </p:txBody>
      </p:sp>
      <p:pic>
        <p:nvPicPr>
          <p:cNvPr id="8" name="Picture 7" descr="A book cover with text and images&#10;&#10;Description automatically generated">
            <a:extLst>
              <a:ext uri="{FF2B5EF4-FFF2-40B4-BE49-F238E27FC236}">
                <a16:creationId xmlns:a16="http://schemas.microsoft.com/office/drawing/2014/main" id="{3101D47B-5776-57E0-1C59-79779B3A5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89" y="2142038"/>
            <a:ext cx="6341532" cy="44436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76E042-9E6F-A368-8264-9636B2F8E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066" y="2119287"/>
            <a:ext cx="3448756" cy="45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2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90D7A1-2E57-6670-EE52-A25B69F4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 up and Check-in</a:t>
            </a:r>
          </a:p>
        </p:txBody>
      </p:sp>
      <p:pic>
        <p:nvPicPr>
          <p:cNvPr id="2" name="Picture 1" descr="C:\Users\john.sf\Pictures\Pit Smell.jpg">
            <a:extLst>
              <a:ext uri="{FF2B5EF4-FFF2-40B4-BE49-F238E27FC236}">
                <a16:creationId xmlns:a16="http://schemas.microsoft.com/office/drawing/2014/main" id="{BB349BF9-136F-7640-8F61-C7EA17DCC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099" y="1986907"/>
            <a:ext cx="5972889" cy="466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181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3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2EAE1"/>
      </a:accent1>
      <a:accent2>
        <a:srgbClr val="AD1F1F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811717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2F651C-E5DA-470F-A6A6-D70E9A5EBF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4273A0-A4DF-47AA-BF1F-8758123399CE}">
  <ds:schemaRefs>
    <ds:schemaRef ds:uri="71af3243-3dd4-4a8d-8c0d-dd76da1f02a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D975AF8-B1C6-436B-A274-2C3ADC7798ED}">
  <ds:schemaRefs>
    <ds:schemaRef ds:uri="16c05727-aa75-4e4a-9b5f-8a80a1165891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2743</TotalTime>
  <Words>955</Words>
  <Application>Microsoft Office PowerPoint</Application>
  <PresentationFormat>Widescreen</PresentationFormat>
  <Paragraphs>173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Nova</vt:lpstr>
      <vt:lpstr>Calibri</vt:lpstr>
      <vt:lpstr>Courier New</vt:lpstr>
      <vt:lpstr>Wingdings</vt:lpstr>
      <vt:lpstr>Wingdings 3</vt:lpstr>
      <vt:lpstr>Theme1</vt:lpstr>
      <vt:lpstr>Strengths-Based Approaches to Managing Patient Suicidality        Presented on behalf of PacificSource – July 31, 2024  </vt:lpstr>
      <vt:lpstr>Last Time: Assessment </vt:lpstr>
      <vt:lpstr>Gratitude and Introductions</vt:lpstr>
      <vt:lpstr>Part 3</vt:lpstr>
      <vt:lpstr>Seven Organizing Life Dimensions</vt:lpstr>
      <vt:lpstr>Emotional Dimension</vt:lpstr>
      <vt:lpstr>Emotional: Separate Pain From Self</vt:lpstr>
      <vt:lpstr>Emotional: Dysregulation  and Regulation</vt:lpstr>
      <vt:lpstr>Cognitive Dimension</vt:lpstr>
      <vt:lpstr>Interpersonal [Social]</vt:lpstr>
      <vt:lpstr>Physical Dimension</vt:lpstr>
      <vt:lpstr>Kobe and Trauma and Culture</vt:lpstr>
      <vt:lpstr> Kobe Debrief – Chat Time</vt:lpstr>
      <vt:lpstr>Case Formulation and Planning - Cory</vt:lpstr>
      <vt:lpstr>Cultural and Spiritual</vt:lpstr>
      <vt:lpstr>Behavioral</vt:lpstr>
      <vt:lpstr>Safety Planning </vt:lpstr>
      <vt:lpstr>Safety Planning (with Kennedy)</vt:lpstr>
      <vt:lpstr>Contextual Dimension</vt:lpstr>
      <vt:lpstr>PowerPoint Presentation</vt:lpstr>
      <vt:lpstr>Social Justice and Therapeutic Tools</vt:lpstr>
      <vt:lpstr>In Closing: Q &amp; R</vt:lpstr>
      <vt:lpstr>Free Resources</vt:lpstr>
      <vt:lpstr>Books</vt:lpstr>
      <vt:lpstr>Check up and Check-in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Strengths-Based Approach to Suicide Assessment and Treatment with Culturally Oppressed Groups  Presented on behalf of WVU – December 8, 2023</dc:title>
  <dc:creator>Jeanice Robins</dc:creator>
  <cp:lastModifiedBy>Sommers-Flanagan, John</cp:lastModifiedBy>
  <cp:revision>164</cp:revision>
  <dcterms:created xsi:type="dcterms:W3CDTF">2023-12-07T16:54:21Z</dcterms:created>
  <dcterms:modified xsi:type="dcterms:W3CDTF">2024-07-30T22:29:10Z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