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4" r:id="rId5"/>
  </p:sldMasterIdLst>
  <p:notesMasterIdLst>
    <p:notesMasterId r:id="rId37"/>
  </p:notesMasterIdLst>
  <p:handoutMasterIdLst>
    <p:handoutMasterId r:id="rId38"/>
  </p:handoutMasterIdLst>
  <p:sldIdLst>
    <p:sldId id="256" r:id="rId6"/>
    <p:sldId id="257" r:id="rId7"/>
    <p:sldId id="270" r:id="rId8"/>
    <p:sldId id="258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80" r:id="rId17"/>
    <p:sldId id="279" r:id="rId18"/>
    <p:sldId id="337" r:id="rId19"/>
    <p:sldId id="339" r:id="rId20"/>
    <p:sldId id="294" r:id="rId21"/>
    <p:sldId id="292" r:id="rId22"/>
    <p:sldId id="296" r:id="rId23"/>
    <p:sldId id="333" r:id="rId24"/>
    <p:sldId id="293" r:id="rId25"/>
    <p:sldId id="298" r:id="rId26"/>
    <p:sldId id="295" r:id="rId27"/>
    <p:sldId id="297" r:id="rId28"/>
    <p:sldId id="341" r:id="rId29"/>
    <p:sldId id="342" r:id="rId30"/>
    <p:sldId id="340" r:id="rId31"/>
    <p:sldId id="336" r:id="rId32"/>
    <p:sldId id="331" r:id="rId33"/>
    <p:sldId id="338" r:id="rId34"/>
    <p:sldId id="265" r:id="rId35"/>
    <p:sldId id="30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447F50-B691-4E00-E82A-CF4B1AC3354D}" v="279" dt="2024-01-15T17:20:28.740"/>
    <p1510:client id="{5BEB93E4-A9DA-315A-9816-5E30057D48BC}" v="354" dt="2024-01-15T18:20:34.101"/>
  </p1510:revLst>
</p1510:revInfo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F1168E-2A9D-4C61-A705-163E801E133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C1E152E-0E1B-47B3-9F6C-A759CEE6520B}">
      <dgm:prSet/>
      <dgm:spPr/>
      <dgm:t>
        <a:bodyPr/>
        <a:lstStyle/>
        <a:p>
          <a:r>
            <a:rPr lang="en-US"/>
            <a:t>•</a:t>
          </a:r>
          <a:r>
            <a:rPr lang="en-US" b="1"/>
            <a:t>Did you participate fully?</a:t>
          </a:r>
          <a:endParaRPr lang="en-US"/>
        </a:p>
      </dgm:t>
    </dgm:pt>
    <dgm:pt modelId="{0DEB9964-97D8-48F8-A46B-9B9FAE7DB3BE}" type="parTrans" cxnId="{EF058AF8-EDC3-4810-ADEF-006536D84AA5}">
      <dgm:prSet/>
      <dgm:spPr/>
      <dgm:t>
        <a:bodyPr/>
        <a:lstStyle/>
        <a:p>
          <a:endParaRPr lang="en-US"/>
        </a:p>
      </dgm:t>
    </dgm:pt>
    <dgm:pt modelId="{5650D770-96F8-498A-B578-7C95AC67DB46}" type="sibTrans" cxnId="{EF058AF8-EDC3-4810-ADEF-006536D84AA5}">
      <dgm:prSet/>
      <dgm:spPr/>
      <dgm:t>
        <a:bodyPr/>
        <a:lstStyle/>
        <a:p>
          <a:endParaRPr lang="en-US"/>
        </a:p>
      </dgm:t>
    </dgm:pt>
    <dgm:pt modelId="{6F853BDB-9C86-4C91-A32A-00FD43B5A8AD}">
      <dgm:prSet/>
      <dgm:spPr/>
      <dgm:t>
        <a:bodyPr/>
        <a:lstStyle/>
        <a:p>
          <a:r>
            <a:rPr lang="en-US"/>
            <a:t>•</a:t>
          </a:r>
          <a:r>
            <a:rPr lang="en-US" b="1"/>
            <a:t>Did you hold back?</a:t>
          </a:r>
          <a:endParaRPr lang="en-US"/>
        </a:p>
      </dgm:t>
    </dgm:pt>
    <dgm:pt modelId="{7A3BC7FF-D4DB-4BEB-9566-04010DF7C87E}" type="parTrans" cxnId="{76C1BA94-D774-44D3-9727-0E1DFA9E8CA9}">
      <dgm:prSet/>
      <dgm:spPr/>
      <dgm:t>
        <a:bodyPr/>
        <a:lstStyle/>
        <a:p>
          <a:endParaRPr lang="en-US"/>
        </a:p>
      </dgm:t>
    </dgm:pt>
    <dgm:pt modelId="{D6AD72BF-0D21-4089-A635-2053299C5CB7}" type="sibTrans" cxnId="{76C1BA94-D774-44D3-9727-0E1DFA9E8CA9}">
      <dgm:prSet/>
      <dgm:spPr/>
      <dgm:t>
        <a:bodyPr/>
        <a:lstStyle/>
        <a:p>
          <a:endParaRPr lang="en-US"/>
        </a:p>
      </dgm:t>
    </dgm:pt>
    <dgm:pt modelId="{03D42557-5E78-4B54-B07F-1799C8DE194F}">
      <dgm:prSet/>
      <dgm:spPr/>
      <dgm:t>
        <a:bodyPr/>
        <a:lstStyle/>
        <a:p>
          <a:r>
            <a:rPr lang="en-US"/>
            <a:t>•</a:t>
          </a:r>
          <a:r>
            <a:rPr lang="en-US" b="1"/>
            <a:t>Did you notice others taking the lead?</a:t>
          </a:r>
          <a:endParaRPr lang="en-US"/>
        </a:p>
      </dgm:t>
    </dgm:pt>
    <dgm:pt modelId="{5C805ECE-4D78-4953-9028-B285580F5D11}" type="parTrans" cxnId="{6D88E799-458E-4951-9F88-E3CF96EBF218}">
      <dgm:prSet/>
      <dgm:spPr/>
      <dgm:t>
        <a:bodyPr/>
        <a:lstStyle/>
        <a:p>
          <a:endParaRPr lang="en-US"/>
        </a:p>
      </dgm:t>
    </dgm:pt>
    <dgm:pt modelId="{8701C085-92ED-4096-9A1E-58AAEA0C937D}" type="sibTrans" cxnId="{6D88E799-458E-4951-9F88-E3CF96EBF218}">
      <dgm:prSet/>
      <dgm:spPr/>
      <dgm:t>
        <a:bodyPr/>
        <a:lstStyle/>
        <a:p>
          <a:endParaRPr lang="en-US"/>
        </a:p>
      </dgm:t>
    </dgm:pt>
    <dgm:pt modelId="{6D1EDF1D-442C-4E41-9DB3-2DA23790634A}">
      <dgm:prSet/>
      <dgm:spPr/>
      <dgm:t>
        <a:bodyPr/>
        <a:lstStyle/>
        <a:p>
          <a:r>
            <a:rPr lang="en-US"/>
            <a:t>•</a:t>
          </a:r>
          <a:r>
            <a:rPr lang="en-US" b="1"/>
            <a:t>Did you want to jump in and be more engaged or did you like sitting back more passively?</a:t>
          </a:r>
          <a:endParaRPr lang="en-US"/>
        </a:p>
      </dgm:t>
    </dgm:pt>
    <dgm:pt modelId="{D3ACC83C-1D13-414B-8D82-71139164B105}" type="parTrans" cxnId="{3E75FD30-B0E5-436B-9E60-F54E8FB12133}">
      <dgm:prSet/>
      <dgm:spPr/>
      <dgm:t>
        <a:bodyPr/>
        <a:lstStyle/>
        <a:p>
          <a:endParaRPr lang="en-US"/>
        </a:p>
      </dgm:t>
    </dgm:pt>
    <dgm:pt modelId="{993F8B2C-8DEE-4F2E-8A90-30E4F9C458C2}" type="sibTrans" cxnId="{3E75FD30-B0E5-436B-9E60-F54E8FB12133}">
      <dgm:prSet/>
      <dgm:spPr/>
      <dgm:t>
        <a:bodyPr/>
        <a:lstStyle/>
        <a:p>
          <a:endParaRPr lang="en-US"/>
        </a:p>
      </dgm:t>
    </dgm:pt>
    <dgm:pt modelId="{23CCCD91-873A-4CA0-9DC8-67C1D3B21049}" type="pres">
      <dgm:prSet presAssocID="{58F1168E-2A9D-4C61-A705-163E801E1338}" presName="linear" presStyleCnt="0">
        <dgm:presLayoutVars>
          <dgm:animLvl val="lvl"/>
          <dgm:resizeHandles val="exact"/>
        </dgm:presLayoutVars>
      </dgm:prSet>
      <dgm:spPr/>
    </dgm:pt>
    <dgm:pt modelId="{2D224B0E-9E3D-4F97-83FC-AD784FDF0D47}" type="pres">
      <dgm:prSet presAssocID="{7C1E152E-0E1B-47B3-9F6C-A759CEE6520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1E04D54-7856-4164-8833-F95095D6A829}" type="pres">
      <dgm:prSet presAssocID="{5650D770-96F8-498A-B578-7C95AC67DB46}" presName="spacer" presStyleCnt="0"/>
      <dgm:spPr/>
    </dgm:pt>
    <dgm:pt modelId="{238288DC-0C11-4252-BC3B-7387E83D1494}" type="pres">
      <dgm:prSet presAssocID="{6F853BDB-9C86-4C91-A32A-00FD43B5A8A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96F4707-F9A4-4F98-8116-65F38AF5F7DF}" type="pres">
      <dgm:prSet presAssocID="{D6AD72BF-0D21-4089-A635-2053299C5CB7}" presName="spacer" presStyleCnt="0"/>
      <dgm:spPr/>
    </dgm:pt>
    <dgm:pt modelId="{58CB2910-EA2E-4492-8AEC-6CAA567EBAE1}" type="pres">
      <dgm:prSet presAssocID="{03D42557-5E78-4B54-B07F-1799C8DE194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5A9B31A-21AE-4885-A77D-6E304AABE019}" type="pres">
      <dgm:prSet presAssocID="{8701C085-92ED-4096-9A1E-58AAEA0C937D}" presName="spacer" presStyleCnt="0"/>
      <dgm:spPr/>
    </dgm:pt>
    <dgm:pt modelId="{724B8501-5FBA-4492-8B79-E54DBD3FDE29}" type="pres">
      <dgm:prSet presAssocID="{6D1EDF1D-442C-4E41-9DB3-2DA23790634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E75FD30-B0E5-436B-9E60-F54E8FB12133}" srcId="{58F1168E-2A9D-4C61-A705-163E801E1338}" destId="{6D1EDF1D-442C-4E41-9DB3-2DA23790634A}" srcOrd="3" destOrd="0" parTransId="{D3ACC83C-1D13-414B-8D82-71139164B105}" sibTransId="{993F8B2C-8DEE-4F2E-8A90-30E4F9C458C2}"/>
    <dgm:cxn modelId="{11ACB483-E459-4CD0-9649-E308C55299D9}" type="presOf" srcId="{03D42557-5E78-4B54-B07F-1799C8DE194F}" destId="{58CB2910-EA2E-4492-8AEC-6CAA567EBAE1}" srcOrd="0" destOrd="0" presId="urn:microsoft.com/office/officeart/2005/8/layout/vList2"/>
    <dgm:cxn modelId="{76C1BA94-D774-44D3-9727-0E1DFA9E8CA9}" srcId="{58F1168E-2A9D-4C61-A705-163E801E1338}" destId="{6F853BDB-9C86-4C91-A32A-00FD43B5A8AD}" srcOrd="1" destOrd="0" parTransId="{7A3BC7FF-D4DB-4BEB-9566-04010DF7C87E}" sibTransId="{D6AD72BF-0D21-4089-A635-2053299C5CB7}"/>
    <dgm:cxn modelId="{6D88E799-458E-4951-9F88-E3CF96EBF218}" srcId="{58F1168E-2A9D-4C61-A705-163E801E1338}" destId="{03D42557-5E78-4B54-B07F-1799C8DE194F}" srcOrd="2" destOrd="0" parTransId="{5C805ECE-4D78-4953-9028-B285580F5D11}" sibTransId="{8701C085-92ED-4096-9A1E-58AAEA0C937D}"/>
    <dgm:cxn modelId="{52C79CA7-A611-4C8B-B4BE-930602536CD0}" type="presOf" srcId="{6D1EDF1D-442C-4E41-9DB3-2DA23790634A}" destId="{724B8501-5FBA-4492-8B79-E54DBD3FDE29}" srcOrd="0" destOrd="0" presId="urn:microsoft.com/office/officeart/2005/8/layout/vList2"/>
    <dgm:cxn modelId="{FB59E0AB-13C3-4311-B506-261A64A66829}" type="presOf" srcId="{6F853BDB-9C86-4C91-A32A-00FD43B5A8AD}" destId="{238288DC-0C11-4252-BC3B-7387E83D1494}" srcOrd="0" destOrd="0" presId="urn:microsoft.com/office/officeart/2005/8/layout/vList2"/>
    <dgm:cxn modelId="{850955C5-A243-4FC4-8548-9F14AB1C0469}" type="presOf" srcId="{58F1168E-2A9D-4C61-A705-163E801E1338}" destId="{23CCCD91-873A-4CA0-9DC8-67C1D3B21049}" srcOrd="0" destOrd="0" presId="urn:microsoft.com/office/officeart/2005/8/layout/vList2"/>
    <dgm:cxn modelId="{B55EB3EB-FDD7-45B9-B632-0C190F09DA24}" type="presOf" srcId="{7C1E152E-0E1B-47B3-9F6C-A759CEE6520B}" destId="{2D224B0E-9E3D-4F97-83FC-AD784FDF0D47}" srcOrd="0" destOrd="0" presId="urn:microsoft.com/office/officeart/2005/8/layout/vList2"/>
    <dgm:cxn modelId="{EF058AF8-EDC3-4810-ADEF-006536D84AA5}" srcId="{58F1168E-2A9D-4C61-A705-163E801E1338}" destId="{7C1E152E-0E1B-47B3-9F6C-A759CEE6520B}" srcOrd="0" destOrd="0" parTransId="{0DEB9964-97D8-48F8-A46B-9B9FAE7DB3BE}" sibTransId="{5650D770-96F8-498A-B578-7C95AC67DB46}"/>
    <dgm:cxn modelId="{D93B9730-F587-41EC-9CAD-250652E5E768}" type="presParOf" srcId="{23CCCD91-873A-4CA0-9DC8-67C1D3B21049}" destId="{2D224B0E-9E3D-4F97-83FC-AD784FDF0D47}" srcOrd="0" destOrd="0" presId="urn:microsoft.com/office/officeart/2005/8/layout/vList2"/>
    <dgm:cxn modelId="{051AC96E-0B51-4D25-A9FE-C8DB8E2A9BC0}" type="presParOf" srcId="{23CCCD91-873A-4CA0-9DC8-67C1D3B21049}" destId="{A1E04D54-7856-4164-8833-F95095D6A829}" srcOrd="1" destOrd="0" presId="urn:microsoft.com/office/officeart/2005/8/layout/vList2"/>
    <dgm:cxn modelId="{7097E3C3-88BB-43B7-9065-C0D15763DF0F}" type="presParOf" srcId="{23CCCD91-873A-4CA0-9DC8-67C1D3B21049}" destId="{238288DC-0C11-4252-BC3B-7387E83D1494}" srcOrd="2" destOrd="0" presId="urn:microsoft.com/office/officeart/2005/8/layout/vList2"/>
    <dgm:cxn modelId="{AF9A9118-EA7F-482F-A737-8375E45C3208}" type="presParOf" srcId="{23CCCD91-873A-4CA0-9DC8-67C1D3B21049}" destId="{F96F4707-F9A4-4F98-8116-65F38AF5F7DF}" srcOrd="3" destOrd="0" presId="urn:microsoft.com/office/officeart/2005/8/layout/vList2"/>
    <dgm:cxn modelId="{5ED7ECB1-AA05-40EE-9557-FB82B959A318}" type="presParOf" srcId="{23CCCD91-873A-4CA0-9DC8-67C1D3B21049}" destId="{58CB2910-EA2E-4492-8AEC-6CAA567EBAE1}" srcOrd="4" destOrd="0" presId="urn:microsoft.com/office/officeart/2005/8/layout/vList2"/>
    <dgm:cxn modelId="{858B9674-817B-4F16-8419-18B598BBE335}" type="presParOf" srcId="{23CCCD91-873A-4CA0-9DC8-67C1D3B21049}" destId="{55A9B31A-21AE-4885-A77D-6E304AABE019}" srcOrd="5" destOrd="0" presId="urn:microsoft.com/office/officeart/2005/8/layout/vList2"/>
    <dgm:cxn modelId="{D44135EC-DD45-4382-AFBE-C8918552FEA7}" type="presParOf" srcId="{23CCCD91-873A-4CA0-9DC8-67C1D3B21049}" destId="{724B8501-5FBA-4492-8B79-E54DBD3FDE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224B0E-9E3D-4F97-83FC-AD784FDF0D47}">
      <dsp:nvSpPr>
        <dsp:cNvPr id="0" name=""/>
        <dsp:cNvSpPr/>
      </dsp:nvSpPr>
      <dsp:spPr>
        <a:xfrm>
          <a:off x="0" y="294407"/>
          <a:ext cx="5110570" cy="6753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</a:t>
          </a:r>
          <a:r>
            <a:rPr lang="en-US" sz="1700" b="1" kern="1200"/>
            <a:t>Did you participate fully?</a:t>
          </a:r>
          <a:endParaRPr lang="en-US" sz="1700" kern="1200"/>
        </a:p>
      </dsp:txBody>
      <dsp:txXfrm>
        <a:off x="32967" y="327374"/>
        <a:ext cx="5044636" cy="609393"/>
      </dsp:txXfrm>
    </dsp:sp>
    <dsp:sp modelId="{238288DC-0C11-4252-BC3B-7387E83D1494}">
      <dsp:nvSpPr>
        <dsp:cNvPr id="0" name=""/>
        <dsp:cNvSpPr/>
      </dsp:nvSpPr>
      <dsp:spPr>
        <a:xfrm>
          <a:off x="0" y="1018695"/>
          <a:ext cx="5110570" cy="6753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</a:t>
          </a:r>
          <a:r>
            <a:rPr lang="en-US" sz="1700" b="1" kern="1200"/>
            <a:t>Did you hold back?</a:t>
          </a:r>
          <a:endParaRPr lang="en-US" sz="1700" kern="1200"/>
        </a:p>
      </dsp:txBody>
      <dsp:txXfrm>
        <a:off x="32967" y="1051662"/>
        <a:ext cx="5044636" cy="609393"/>
      </dsp:txXfrm>
    </dsp:sp>
    <dsp:sp modelId="{58CB2910-EA2E-4492-8AEC-6CAA567EBAE1}">
      <dsp:nvSpPr>
        <dsp:cNvPr id="0" name=""/>
        <dsp:cNvSpPr/>
      </dsp:nvSpPr>
      <dsp:spPr>
        <a:xfrm>
          <a:off x="0" y="1742983"/>
          <a:ext cx="5110570" cy="6753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</a:t>
          </a:r>
          <a:r>
            <a:rPr lang="en-US" sz="1700" b="1" kern="1200"/>
            <a:t>Did you notice others taking the lead?</a:t>
          </a:r>
          <a:endParaRPr lang="en-US" sz="1700" kern="1200"/>
        </a:p>
      </dsp:txBody>
      <dsp:txXfrm>
        <a:off x="32967" y="1775950"/>
        <a:ext cx="5044636" cy="609393"/>
      </dsp:txXfrm>
    </dsp:sp>
    <dsp:sp modelId="{724B8501-5FBA-4492-8B79-E54DBD3FDE29}">
      <dsp:nvSpPr>
        <dsp:cNvPr id="0" name=""/>
        <dsp:cNvSpPr/>
      </dsp:nvSpPr>
      <dsp:spPr>
        <a:xfrm>
          <a:off x="0" y="2467270"/>
          <a:ext cx="5110570" cy="6753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</a:t>
          </a:r>
          <a:r>
            <a:rPr lang="en-US" sz="1700" b="1" kern="1200"/>
            <a:t>Did you want to jump in and be more engaged or did you like sitting back more passively?</a:t>
          </a:r>
          <a:endParaRPr lang="en-US" sz="1700" kern="1200"/>
        </a:p>
      </dsp:txBody>
      <dsp:txXfrm>
        <a:off x="32967" y="2500237"/>
        <a:ext cx="5044636" cy="609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022A2D-42FA-4553-8772-8DAE87B769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D895D-FAE0-4BCC-A867-FF4B70D9BF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8A188-91E3-4091-B70E-E1E6D807C522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4706EC-595E-4FD0-9EC4-968864CC93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699D8E-A980-43D3-BFB9-0812FFA36A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EE72E-E5A5-44ED-A736-DB8D8EE9B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74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02412-B176-4E06-823F-C66FEB3E21FB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42FC2-A162-47B3-989B-571A6241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2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C47B699-08C0-4851-8BAE-384C14E4E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66050" y="1079500"/>
            <a:ext cx="3884962" cy="2138400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84917A2-B37A-4655-9D10-50C6FD698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6051" y="4113213"/>
            <a:ext cx="3884961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 i="1"/>
            </a:lvl1pPr>
          </a:lstStyle>
          <a:p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8EE5317-4FED-4CB5-85EE-6DAD46C28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438531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22C5EA6D-CE5E-44F2-95E5-1E87F504AD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8" y="539750"/>
            <a:ext cx="6670675" cy="57594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24714057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0C1D561-971B-43DB-A5A7-63A887A0C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4426782" cy="1331637"/>
          </a:xfrm>
        </p:spPr>
        <p:txBody>
          <a:bodyPr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ACFD68-412E-48B4-B9EB-FEDC20A81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23391" y="231020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0731E0-58E0-4382-ADA7-A9C6DE2E7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2759076"/>
            <a:ext cx="4460874" cy="3009899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D67752-1F0B-4C84-BBA7-A57E2793D9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4033A0-8E66-4ABA-9E27-744642AA9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54794" y="0"/>
            <a:ext cx="5537206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6A17A7B9-79E8-403B-A59F-FC5E1C5034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12013" y="539750"/>
            <a:ext cx="4438650" cy="2754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F2DFBA6D-4E5F-452E-AB45-0AE0600C5F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12014" y="3563687"/>
            <a:ext cx="4438650" cy="2754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8E05746-2784-43CF-84F7-0175BD650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B851CC3-3ED8-49E8-B8AC-6D79B036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593623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C2262EB2-92F3-45D5-977D-A254F9DC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1011237"/>
            <a:ext cx="6120000" cy="860400"/>
          </a:xfrm>
        </p:spPr>
        <p:txBody>
          <a:bodyPr anchor="b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>
        <p:nvSpPr>
          <p:cNvPr id="42" name="Picture Placeholder 7">
            <a:extLst>
              <a:ext uri="{FF2B5EF4-FFF2-40B4-BE49-F238E27FC236}">
                <a16:creationId xmlns:a16="http://schemas.microsoft.com/office/drawing/2014/main" id="{08B7B76C-AD95-41C0-859E-9A612EE3EB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870325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F4E51F-526D-47C7-B091-D47773C1F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7475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4FE061B-0356-4C6F-A2CA-12D48BE34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0" y="2759076"/>
            <a:ext cx="6121400" cy="300989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C9AB8836-3239-49B5-AB6F-4AF85F1F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20XX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77EAD6AC-E509-49A1-8E38-1CABD458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B689B03B-F230-4530-8C09-EFB81723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523489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D0C49A9B-EBDE-4047-884B-0860623D6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5851" y="1089025"/>
            <a:ext cx="6118224" cy="1532951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Subtitle 7">
            <a:extLst>
              <a:ext uri="{FF2B5EF4-FFF2-40B4-BE49-F238E27FC236}">
                <a16:creationId xmlns:a16="http://schemas.microsoft.com/office/drawing/2014/main" id="{33C29AD8-5547-4B1E-8E14-63A01F6B9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48000"/>
            <a:ext cx="5016500" cy="1520975"/>
          </a:xfrm>
        </p:spPr>
        <p:txBody>
          <a:bodyPr>
            <a:normAutofit/>
          </a:bodyPr>
          <a:lstStyle>
            <a:lvl1pPr marL="0" indent="0" algn="ctr">
              <a:buNone/>
              <a:defRPr sz="2400" i="1"/>
            </a:lvl1pPr>
          </a:lstStyle>
          <a:p>
            <a:endParaRPr lang="en-US"/>
          </a:p>
        </p:txBody>
      </p:sp>
      <p:sp>
        <p:nvSpPr>
          <p:cNvPr id="35" name="Picture Placeholder 31">
            <a:extLst>
              <a:ext uri="{FF2B5EF4-FFF2-40B4-BE49-F238E27FC236}">
                <a16:creationId xmlns:a16="http://schemas.microsoft.com/office/drawing/2014/main" id="{99CD77F7-3095-4517-B300-DE93875DE5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29613" y="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6" name="Picture Placeholder 31">
            <a:extLst>
              <a:ext uri="{FF2B5EF4-FFF2-40B4-BE49-F238E27FC236}">
                <a16:creationId xmlns:a16="http://schemas.microsoft.com/office/drawing/2014/main" id="{F31ECFCC-4520-48AB-A8A1-AF9FC0C055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29200" y="228600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7" name="Picture Placeholder 31">
            <a:extLst>
              <a:ext uri="{FF2B5EF4-FFF2-40B4-BE49-F238E27FC236}">
                <a16:creationId xmlns:a16="http://schemas.microsoft.com/office/drawing/2014/main" id="{0FDBD13C-46E7-4BB9-957D-DE2A592552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9200" y="457200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B40728-32E0-44CE-8C68-1E68245C2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00874" y="3035186"/>
            <a:ext cx="1481845" cy="787628"/>
            <a:chOff x="4987925" y="2840038"/>
            <a:chExt cx="2216150" cy="117792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A6D99A-68F3-4E08-BB89-083CE0299CE2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4F5556-21F4-4E26-9504-49ADE7D84749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E1118C-DFA4-410C-961C-BE0488441C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A8ECE6-B3E3-4761-A6AD-711AF71EEA0D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B1F0E3F-4B5E-4F5B-93A6-CE1017521BF1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B20599F0-ACFC-4223-A598-8FFAF21406AB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6703144-DA66-4EFB-B790-4E044756FF37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3371BE5-97EB-4365-8EDA-4C634155E79F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33C4D53-A668-4609-B338-E2D33C24A811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A487C5A9-C4B3-4A68-8DFB-43F4CDB407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2E4A2F3-57A7-4529-A621-A36F1E777A4E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482263E-6A78-46B7-8AB8-845C9C9103B4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3C7B34F9-7954-4950-ABEA-DDBFF4A4CC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28293826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0C57E2F-CF72-48C4-856E-92187475D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9103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4553B0-7C73-46E8-9FC4-383280D1C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893832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44832F9-70D2-44CF-ABB6-82AEA0FA6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54CB3D-A29B-4523-A51B-9BBDA540F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88D83C5-3820-4BD6-AFF4-74306090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97F15-FEA9-40D4-BDB0-13A77FECA87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4550" y="2319338"/>
            <a:ext cx="10502900" cy="37179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92825626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F1404-6040-436F-A4F1-5A505FA30EA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82650" y="2441575"/>
            <a:ext cx="10426700" cy="347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ABF0D4-6E3E-4B6A-9402-0B1819B2E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9103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AB4820-09C0-4A6A-9DEF-D377D04A2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893832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5B58DA2-1433-4624-A301-D9496CB28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28E4701-5991-4858-AE71-47400E64F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C430A52-01FF-4B61-8B7A-C60A8D06B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054210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88FC32C6-4CA8-4D0A-96AC-76733C2BC7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7" y="542924"/>
            <a:ext cx="11109663" cy="577239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16D5E1-C594-4160-9367-2B471F6C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00" y="552841"/>
            <a:ext cx="11109663" cy="3560127"/>
          </a:xfrm>
          <a:gradFill flip="none" rotWithShape="0">
            <a:gsLst>
              <a:gs pos="0">
                <a:schemeClr val="bg1">
                  <a:alpha val="57000"/>
                </a:schemeClr>
              </a:gs>
              <a:gs pos="8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1554480" rIns="1554480" bIns="914400" anchor="b"/>
          <a:lstStyle>
            <a:lvl1pPr algn="ctr">
              <a:lnSpc>
                <a:spcPct val="125000"/>
              </a:lnSpc>
              <a:spcBef>
                <a:spcPts val="1000"/>
              </a:spcBef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5">
            <a:extLst>
              <a:ext uri="{FF2B5EF4-FFF2-40B4-BE49-F238E27FC236}">
                <a16:creationId xmlns:a16="http://schemas.microsoft.com/office/drawing/2014/main" id="{3C87561D-53CF-4295-8BCE-C9ACAA1DE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63" y="4113212"/>
            <a:ext cx="11109999" cy="2201863"/>
          </a:xfrm>
          <a:gradFill flip="none" rotWithShape="0">
            <a:gsLst>
              <a:gs pos="0">
                <a:schemeClr val="bg1">
                  <a:alpha val="55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>
            <a:lvl1pPr marL="0" indent="0" algn="ctr">
              <a:buNone/>
              <a:defRPr i="1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Date Placeholder 47">
            <a:extLst>
              <a:ext uri="{FF2B5EF4-FFF2-40B4-BE49-F238E27FC236}">
                <a16:creationId xmlns:a16="http://schemas.microsoft.com/office/drawing/2014/main" id="{A3B22F32-6863-413E-917C-18EA0DFB02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6" name="Footer Placeholder 48">
            <a:extLst>
              <a:ext uri="{FF2B5EF4-FFF2-40B4-BE49-F238E27FC236}">
                <a16:creationId xmlns:a16="http://schemas.microsoft.com/office/drawing/2014/main" id="{C1CD5745-E602-4F82-9381-B24C8EF2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7" name="Slide Number Placeholder 49">
            <a:extLst>
              <a:ext uri="{FF2B5EF4-FFF2-40B4-BE49-F238E27FC236}">
                <a16:creationId xmlns:a16="http://schemas.microsoft.com/office/drawing/2014/main" id="{D8E278D8-BE28-49BF-B9CA-C6791780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23361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2C235F5-1E24-4AC0-9651-F632551F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6CF273-85C7-48C6-9D99-80CD0F67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DE76C3-E6D8-463F-8388-6F9C562B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6DF242C-E687-4FAA-B4B3-1F220D4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5BE381-2126-47B0-85DE-51B889D7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890-F3B6-4230-8A2F-DD9E9465AD0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09625" y="2561936"/>
            <a:ext cx="10563225" cy="365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425502413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2C235F5-1E24-4AC0-9651-F632551F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6CF273-85C7-48C6-9D99-80CD0F67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DE76C3-E6D8-463F-8388-6F9C562B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6DF242C-E687-4FAA-B4B3-1F220D4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5BE381-2126-47B0-85DE-51B889D7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90B97C32-7372-4D9A-A0A0-6F2241F038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3118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3">
            <a:extLst>
              <a:ext uri="{FF2B5EF4-FFF2-40B4-BE49-F238E27FC236}">
                <a16:creationId xmlns:a16="http://schemas.microsoft.com/office/drawing/2014/main" id="{0378C377-A361-48E0-AEBC-9F12D9AD16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85564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3">
            <a:extLst>
              <a:ext uri="{FF2B5EF4-FFF2-40B4-BE49-F238E27FC236}">
                <a16:creationId xmlns:a16="http://schemas.microsoft.com/office/drawing/2014/main" id="{7408FAD3-D2B3-44C7-9776-1AEE177A56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67111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3">
            <a:extLst>
              <a:ext uri="{FF2B5EF4-FFF2-40B4-BE49-F238E27FC236}">
                <a16:creationId xmlns:a16="http://schemas.microsoft.com/office/drawing/2014/main" id="{95B69376-075E-4ADD-8951-7AA803ED98E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67360" y="3088342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4D140088-7437-40A4-915A-8C6A040067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4286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D16C6DA5-6E20-4278-987D-7F06BECD01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04286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81403DA3-24AD-4F2C-9B04-E13D2EF5EC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86732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68071940-D84B-48FC-9C49-9EB10C44464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6732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B869EEDF-B38E-4B02-A836-582FA3E2A5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68279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A1B45D02-512E-4317-A61D-1639AD95AD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68279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E1377BD2-8341-4854-881E-303D741C52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826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Picture Placeholder 23">
            <a:extLst>
              <a:ext uri="{FF2B5EF4-FFF2-40B4-BE49-F238E27FC236}">
                <a16:creationId xmlns:a16="http://schemas.microsoft.com/office/drawing/2014/main" id="{39ECBC97-0523-42EE-A0F9-81A4E7F3143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348658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28">
            <a:extLst>
              <a:ext uri="{FF2B5EF4-FFF2-40B4-BE49-F238E27FC236}">
                <a16:creationId xmlns:a16="http://schemas.microsoft.com/office/drawing/2014/main" id="{ECD13DCF-6BA5-4241-95C2-32CB56BE23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49826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71D9D9-A449-4928-BBE2-05CF4449893F}"/>
              </a:ext>
            </a:extLst>
          </p:cNvPr>
          <p:cNvSpPr/>
          <p:nvPr userDrawn="1"/>
        </p:nvSpPr>
        <p:spPr>
          <a:xfrm>
            <a:off x="1080703" y="5799397"/>
            <a:ext cx="1506521" cy="26512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Text Placeholder 28">
            <a:extLst>
              <a:ext uri="{FF2B5EF4-FFF2-40B4-BE49-F238E27FC236}">
                <a16:creationId xmlns:a16="http://schemas.microsoft.com/office/drawing/2014/main" id="{502C5E1A-5CD2-42BD-8EAB-BB309DC5EE6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8528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6383F6A4-E7F2-4684-B438-F6D0FBCEAB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8528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3380083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0A929-3212-4520-8030-2AD44A0AAA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5163" y="2438400"/>
            <a:ext cx="10852150" cy="39639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73B8BD-0598-4710-9900-CFD86826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0E68B-56A3-4BC6-8CCD-6708C87D0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2DF9CC0-EB78-4426-B0D6-62268D2F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10167B9-B6A1-4C18-A11C-5E41BDB0E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C8D2EB3-722B-4A95-8F0C-E4BBA5E59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50024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FC5AD6-5EA9-4D31-BA29-EE3AABE2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664AFF-309D-433B-B3F0-84A98A207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680433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11FC24B6-E967-42A6-8F96-DBB1BFE196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4793" y="2119211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227584E0-1796-45AE-A691-1918676D9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4443" y="2671626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C7E3698B-A426-409C-94D0-F06ECD410B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9649" y="2119211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D2F2C5F3-51E6-4531-9805-221591315C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9299" y="2671626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5D87A86-18DB-4F48-991B-B96728C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9F77D95-7E8B-48BA-B550-76A5C297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510D382-212F-47D7-A76F-181F2262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9465D8-1640-4D12-B086-59416AFCB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072531" y="-2496283"/>
            <a:ext cx="6034235" cy="11610702"/>
            <a:chOff x="443748" y="446254"/>
            <a:chExt cx="3330000" cy="5760000"/>
          </a:xfrm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E7BE05B2-64AC-4F56-A098-D3A324E9D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443748" y="446254"/>
              <a:ext cx="333000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000" h="5760000">
                  <a:moveTo>
                    <a:pt x="6660000" y="5760000"/>
                  </a:moveTo>
                  <a:lnTo>
                    <a:pt x="0" y="576000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CFB6CFD5-710B-4FF7-B75B-0174B9B72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443748" y="6206254"/>
              <a:ext cx="3330000" cy="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6660000 w 6660000"/>
                <a:gd name="connsiteY0" fmla="*/ 0 h 0"/>
                <a:gd name="connsiteX1" fmla="*/ 0 w 666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000">
                  <a:moveTo>
                    <a:pt x="6660000" y="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66A28EB2-7446-4114-8BD6-4CB90B849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3773748" y="446254"/>
              <a:ext cx="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0 w 0"/>
                <a:gd name="connsiteY0" fmla="*/ 5760000 h 5760000"/>
                <a:gd name="connsiteX1" fmla="*/ 0 w 0"/>
                <a:gd name="connsiteY1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60000">
                  <a:moveTo>
                    <a:pt x="0" y="576000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506898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DA6CE13-49E5-47C2-B720-1F236BBB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A75683-8D5A-4D7B-AA95-90826766F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680433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0014AA73-5311-4055-A626-89D8E23FFD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1992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929F4BD4-95C1-49C1-8ADF-A14CD56758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641" y="2664768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8" name="Text Placeholder 23">
            <a:extLst>
              <a:ext uri="{FF2B5EF4-FFF2-40B4-BE49-F238E27FC236}">
                <a16:creationId xmlns:a16="http://schemas.microsoft.com/office/drawing/2014/main" id="{92C6830C-1F44-4F12-B457-A08A9A6E53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53829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631066C0-5869-41D5-A6B8-519CA72AC0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53478" y="2664768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9" name="Text Placeholder 23">
            <a:extLst>
              <a:ext uri="{FF2B5EF4-FFF2-40B4-BE49-F238E27FC236}">
                <a16:creationId xmlns:a16="http://schemas.microsoft.com/office/drawing/2014/main" id="{A05C520D-F031-4A59-B3AB-15CD169C1B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05931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918F424D-F90F-4352-B45D-8E23B4BA14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5666" y="2651053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CF1492E-55F0-4EDA-9C49-A4A834F401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28D135F-F70E-4CF5-8CAB-4B58BA029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0B1F2E7-88D6-4A13-81A3-A31E4E8D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548AA1-D42E-4FED-9B69-F476E2648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072531" y="-2496283"/>
            <a:ext cx="6034235" cy="11610702"/>
            <a:chOff x="443748" y="446254"/>
            <a:chExt cx="3330000" cy="5760000"/>
          </a:xfrm>
        </p:grpSpPr>
        <p:sp>
          <p:nvSpPr>
            <p:cNvPr id="51" name="Rectangle 5">
              <a:extLst>
                <a:ext uri="{FF2B5EF4-FFF2-40B4-BE49-F238E27FC236}">
                  <a16:creationId xmlns:a16="http://schemas.microsoft.com/office/drawing/2014/main" id="{8C03BD57-8867-4998-B3F3-82125EA37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443748" y="446254"/>
              <a:ext cx="333000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000" h="5760000">
                  <a:moveTo>
                    <a:pt x="6660000" y="5760000"/>
                  </a:moveTo>
                  <a:lnTo>
                    <a:pt x="0" y="576000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">
              <a:extLst>
                <a:ext uri="{FF2B5EF4-FFF2-40B4-BE49-F238E27FC236}">
                  <a16:creationId xmlns:a16="http://schemas.microsoft.com/office/drawing/2014/main" id="{AF4847DD-9F53-4840-86F2-4ADCD66C1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443748" y="6206254"/>
              <a:ext cx="3330000" cy="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6660000 w 6660000"/>
                <a:gd name="connsiteY0" fmla="*/ 0 h 0"/>
                <a:gd name="connsiteX1" fmla="*/ 0 w 666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000">
                  <a:moveTo>
                    <a:pt x="6660000" y="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53" name="Rectangle 5">
              <a:extLst>
                <a:ext uri="{FF2B5EF4-FFF2-40B4-BE49-F238E27FC236}">
                  <a16:creationId xmlns:a16="http://schemas.microsoft.com/office/drawing/2014/main" id="{881FA255-D3EB-4D06-BDCA-3627242D6D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3773748" y="446254"/>
              <a:ext cx="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0 w 0"/>
                <a:gd name="connsiteY0" fmla="*/ 5760000 h 5760000"/>
                <a:gd name="connsiteX1" fmla="*/ 0 w 0"/>
                <a:gd name="connsiteY1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60000">
                  <a:moveTo>
                    <a:pt x="0" y="576000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7604980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036F7FC-6006-4472-BC70-30C283ABC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3345950" cy="2303213"/>
          </a:xfrm>
        </p:spPr>
        <p:txBody>
          <a:bodyPr anchor="ctr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65A73B-104E-43C7-BBEC-C2B3D52E1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714750" y="1691606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E0F1ED-567A-464B-A7AB-53B58F510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3552" y="540000"/>
            <a:ext cx="6107460" cy="2303213"/>
          </a:xfrm>
        </p:spPr>
        <p:txBody>
          <a:bodyPr anchor="ctr">
            <a:normAutofit/>
          </a:bodyPr>
          <a:lstStyle>
            <a:lvl1pPr marL="0" indent="0" algn="l">
              <a:buNone/>
              <a:defRPr/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745F42-F11E-4295-BA16-71120E66B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29000"/>
            <a:ext cx="12192000" cy="3428999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3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49B51FEE-9706-46CF-8CEF-5E1F009FFF0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8" y="4011613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C2EE5695-74F8-4071-8805-A537486F221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84863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426DBDB7-E494-4BDA-BD74-10D41918C0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8887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6" name="Picture Placeholder 18">
            <a:extLst>
              <a:ext uri="{FF2B5EF4-FFF2-40B4-BE49-F238E27FC236}">
                <a16:creationId xmlns:a16="http://schemas.microsoft.com/office/drawing/2014/main" id="{110C3059-EF0D-4175-A421-E59E738E9A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072912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3808ED-A697-419E-B2B9-925BC804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2CBC00E-8DBE-41F7-B5EC-A273F718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C8BA04E-DB40-4D07-9B73-37122A902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37400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6EF848A-75B5-49A0-A26E-E3931F22D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0326" y="1089025"/>
            <a:ext cx="4451349" cy="1532951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D20A319-635D-423F-BBAC-55CDC1785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0326" y="4248000"/>
            <a:ext cx="4451349" cy="1520975"/>
          </a:xfrm>
        </p:spPr>
        <p:txBody>
          <a:bodyPr/>
          <a:lstStyle>
            <a:lvl1pPr marL="0" indent="0" algn="ctr">
              <a:buNone/>
              <a:defRPr i="1"/>
            </a:lvl1pPr>
          </a:lstStyle>
          <a:p>
            <a:endParaRPr lang="en-US"/>
          </a:p>
        </p:txBody>
      </p:sp>
      <p:sp>
        <p:nvSpPr>
          <p:cNvPr id="31" name="Picture Placeholder 28">
            <a:extLst>
              <a:ext uri="{FF2B5EF4-FFF2-40B4-BE49-F238E27FC236}">
                <a16:creationId xmlns:a16="http://schemas.microsoft.com/office/drawing/2014/main" id="{2A95A91B-7863-4D63-9D9B-EB1E440C1D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750" y="539750"/>
            <a:ext cx="2768600" cy="5778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2" name="Picture Placeholder 28">
            <a:extLst>
              <a:ext uri="{FF2B5EF4-FFF2-40B4-BE49-F238E27FC236}">
                <a16:creationId xmlns:a16="http://schemas.microsoft.com/office/drawing/2014/main" id="{AC55B2B7-A24A-4F78-B673-918F440A12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83400" y="540000"/>
            <a:ext cx="2768600" cy="5778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F2472D78-AA98-4F36-B6D6-73FDDFED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389A6CF9-7AEC-41F9-B68D-D7919EE08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D01CF4E0-7641-49C6-B4CE-275344392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1AFB269-EE5A-41D3-BCD6-D9F59CE69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54952" y="3043393"/>
            <a:ext cx="1481845" cy="787628"/>
            <a:chOff x="4987925" y="2840038"/>
            <a:chExt cx="2216150" cy="117792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5469245-EBD6-4BF4-B555-140F59F51604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69BCC58-7D38-43ED-B78C-2D780660AA2B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A8F2EBB-150B-4044-A215-E7B7EAD742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3CC0AD8-7413-4C81-9A62-702945CC3BE8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502799B-0C00-4D54-A631-1E79EAA52AFC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4E9F509-6627-4770-8A74-970F83C54B15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C187A2A-8F72-40F1-B320-D3B624B54859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38DCBEB-9435-4A10-828C-CBFA74A08708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A8CE8E01-DABF-4783-A397-EDB1A91E2950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6401896A-2EF5-4843-9DC5-ECC0D6F6A7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B7C02DC-3E0A-45D2-859A-86EB5A3CF979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5170D8C-ECD3-41D1-83F4-8C2A4AEC277D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BADB4C03-0F86-4580-B0C9-48DD4B3B67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076992828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1" y="533400"/>
            <a:ext cx="8739823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423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779911" y="1169931"/>
            <a:ext cx="6419780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201" y="533401"/>
            <a:ext cx="8206284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200" y="3843868"/>
            <a:ext cx="6605667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F428B-4242-4F43-A04A-E7F07CCCCD5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5367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1" y="533400"/>
            <a:ext cx="8739823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8695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1981200"/>
            <a:ext cx="8536624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4487334"/>
            <a:ext cx="8536623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E07199-6167-4F5D-8128-E7DC56FF095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9486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711201" y="533401"/>
            <a:ext cx="5266623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6216483" y="533400"/>
            <a:ext cx="5264317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1708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2" y="533400"/>
            <a:ext cx="4955821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199" y="1143001"/>
            <a:ext cx="5260623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3355" y="566738"/>
            <a:ext cx="501873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483" y="1143000"/>
            <a:ext cx="5275607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885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4EAAB-1C27-41A5-ABAD-143D35AD5E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3470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A24199-1C74-49C2-9E28-C427FA4FD8A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85793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889" y="533400"/>
            <a:ext cx="42672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199" y="533400"/>
            <a:ext cx="5918340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4889" y="2209803"/>
            <a:ext cx="42672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48006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4400" y="1447800"/>
            <a:ext cx="4751011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016000" y="914400"/>
            <a:ext cx="4374632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4704" y="2743200"/>
            <a:ext cx="4752297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1200" y="6172201"/>
            <a:ext cx="7748965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995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11200" y="533400"/>
            <a:ext cx="107696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016003" y="3843867"/>
            <a:ext cx="9708443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3322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533400"/>
            <a:ext cx="107696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114800"/>
            <a:ext cx="8511403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11752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1" y="533400"/>
            <a:ext cx="9146383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22401" y="3429000"/>
            <a:ext cx="8536623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4301070"/>
            <a:ext cx="8509815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04801" y="71062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6160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2685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3429000"/>
            <a:ext cx="8509815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5132981"/>
            <a:ext cx="8511403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848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2" y="533400"/>
            <a:ext cx="9146381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1201" y="3886200"/>
            <a:ext cx="8509815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953000"/>
            <a:ext cx="8509813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04801" y="71062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6160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0365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533400"/>
            <a:ext cx="10034211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1201" y="3928534"/>
            <a:ext cx="8509815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766736"/>
            <a:ext cx="8509813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4672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1" y="533401"/>
            <a:ext cx="8739823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1020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55208" y="533400"/>
            <a:ext cx="2725592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0"/>
            <a:ext cx="7800016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2991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C2262EB2-92F3-45D5-977D-A254F9DC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1011237"/>
            <a:ext cx="6120000" cy="860400"/>
          </a:xfrm>
        </p:spPr>
        <p:txBody>
          <a:bodyPr anchor="b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>
        <p:nvSpPr>
          <p:cNvPr id="42" name="Picture Placeholder 7">
            <a:extLst>
              <a:ext uri="{FF2B5EF4-FFF2-40B4-BE49-F238E27FC236}">
                <a16:creationId xmlns:a16="http://schemas.microsoft.com/office/drawing/2014/main" id="{08B7B76C-AD95-41C0-859E-9A612EE3EB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870325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F4E51F-526D-47C7-B091-D47773C1F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7475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4FE061B-0356-4C6F-A2CA-12D48BE34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0" y="2759076"/>
            <a:ext cx="6121400" cy="300989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C9AB8836-3239-49B5-AB6F-4AF85F1F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20XX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77EAD6AC-E509-49A1-8E38-1CABD458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B689B03B-F230-4530-8C09-EFB81723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8146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310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2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83" r:id="rId1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19">
          <p15:clr>
            <a:srgbClr val="5ACBF0"/>
          </p15:clr>
        </p15:guide>
        <p15:guide id="2" pos="1731">
          <p15:clr>
            <a:srgbClr val="5ACBF0"/>
          </p15:clr>
        </p15:guide>
        <p15:guide id="3" pos="3140">
          <p15:clr>
            <a:srgbClr val="5ACBF0"/>
          </p15:clr>
        </p15:guide>
        <p15:guide id="4" pos="3488">
          <p15:clr>
            <a:srgbClr val="5ACBF0"/>
          </p15:clr>
        </p15:guide>
        <p15:guide id="5" pos="2788">
          <p15:clr>
            <a:srgbClr val="5ACBF0"/>
          </p15:clr>
        </p15:guide>
        <p15:guide id="6" pos="2434">
          <p15:clr>
            <a:srgbClr val="5ACBF0"/>
          </p15:clr>
        </p15:guide>
        <p15:guide id="7" pos="2084">
          <p15:clr>
            <a:srgbClr val="5ACBF0"/>
          </p15:clr>
        </p15:guide>
        <p15:guide id="8" pos="341">
          <p15:clr>
            <a:srgbClr val="F26B43"/>
          </p15:clr>
        </p15:guide>
        <p15:guide id="9" pos="1384">
          <p15:clr>
            <a:srgbClr val="5ACBF0"/>
          </p15:clr>
        </p15:guide>
        <p15:guide id="10" pos="1032">
          <p15:clr>
            <a:srgbClr val="5ACBF0"/>
          </p15:clr>
        </p15:guide>
        <p15:guide id="11" pos="680">
          <p15:clr>
            <a:srgbClr val="FDE53C"/>
          </p15:clr>
        </p15:guide>
        <p15:guide id="12" pos="4192">
          <p15:clr>
            <a:srgbClr val="5ACBF0"/>
          </p15:clr>
        </p15:guide>
        <p15:guide id="13" pos="4543">
          <p15:clr>
            <a:srgbClr val="5ACBF0"/>
          </p15:clr>
        </p15:guide>
        <p15:guide id="14" pos="4892">
          <p15:clr>
            <a:srgbClr val="5ACBF0"/>
          </p15:clr>
        </p15:guide>
        <p15:guide id="15" pos="5244">
          <p15:clr>
            <a:srgbClr val="5ACBF0"/>
          </p15:clr>
        </p15:guide>
        <p15:guide id="16" pos="5596">
          <p15:clr>
            <a:srgbClr val="5ACBF0"/>
          </p15:clr>
        </p15:guide>
        <p15:guide id="17" pos="5948">
          <p15:clr>
            <a:srgbClr val="5ACBF0"/>
          </p15:clr>
        </p15:guide>
        <p15:guide id="18" pos="6296">
          <p15:clr>
            <a:srgbClr val="5ACBF0"/>
          </p15:clr>
        </p15:guide>
        <p15:guide id="19" pos="6648">
          <p15:clr>
            <a:srgbClr val="5ACBF0"/>
          </p15:clr>
        </p15:guide>
        <p15:guide id="20" pos="6996">
          <p15:clr>
            <a:srgbClr val="FDE53C"/>
          </p15:clr>
        </p15:guide>
        <p15:guide id="21" orient="horz" pos="335">
          <p15:clr>
            <a:srgbClr val="F26B43"/>
          </p15:clr>
        </p15:guide>
        <p15:guide id="22" orient="horz" pos="680">
          <p15:clr>
            <a:srgbClr val="FDE53C"/>
          </p15:clr>
        </p15:guide>
        <p15:guide id="23" orient="horz" pos="1050">
          <p15:clr>
            <a:srgbClr val="5ACBF0"/>
          </p15:clr>
        </p15:guide>
        <p15:guide id="24" orient="horz" pos="1791">
          <p15:clr>
            <a:srgbClr val="5ACBF0"/>
          </p15:clr>
        </p15:guide>
        <p15:guide id="26" orient="horz" pos="2530">
          <p15:clr>
            <a:srgbClr val="5ACBF0"/>
          </p15:clr>
        </p15:guide>
        <p15:guide id="27" orient="horz" pos="2899">
          <p15:clr>
            <a:srgbClr val="5ACBF0"/>
          </p15:clr>
        </p15:guide>
        <p15:guide id="28" orient="horz" pos="3268">
          <p15:clr>
            <a:srgbClr val="5ACBF0"/>
          </p15:clr>
        </p15:guide>
        <p15:guide id="29" orient="horz" pos="3634">
          <p15:clr>
            <a:srgbClr val="FDE53C"/>
          </p15:clr>
        </p15:guide>
        <p15:guide id="30" orient="horz" pos="3979">
          <p15:clr>
            <a:srgbClr val="F26B43"/>
          </p15:clr>
        </p15:guide>
        <p15:guide id="31" orient="horz" pos="2160">
          <p15:clr>
            <a:srgbClr val="FDE53C"/>
          </p15:clr>
        </p15:guide>
        <p15:guide id="32" pos="7340">
          <p15:clr>
            <a:srgbClr val="F26B43"/>
          </p15:clr>
        </p15:guide>
        <p15:guide id="33" pos="3840">
          <p15:clr>
            <a:srgbClr val="FDE53C"/>
          </p15:clr>
        </p15:guide>
        <p15:guide id="34" orient="horz" pos="637">
          <p15:clr>
            <a:srgbClr val="C35EA4"/>
          </p15:clr>
        </p15:guide>
        <p15:guide id="35" orient="horz" pos="1128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894234" y="3894668"/>
            <a:ext cx="3293941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533401"/>
            <a:ext cx="8739823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6994" y="6172204"/>
            <a:ext cx="160061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172201"/>
            <a:ext cx="774896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5902" y="5578479"/>
            <a:ext cx="1142543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070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imageslive.co.uk/free_stock_image/bubbles-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textbooks.uregina.ca/academicsuccess/chapter/types-of-assignments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creativecommons.org/licenses/by-nc-sa/3.0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JyppEAWkmQ" TargetMode="External"/><Relationship Id="rId2" Type="http://schemas.openxmlformats.org/officeDocument/2006/relationships/hyperlink" Target="http://www.nbc.com/saturday-night-live/video/bad-haircut-support-group/n10157?snl=1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03501C3-C301-490F-A129-5C468AEC91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66050" y="1079500"/>
            <a:ext cx="3884962" cy="213840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0000"/>
                </a:solidFill>
                <a:latin typeface="TW Cen MT"/>
              </a:rPr>
              <a:t>Group Counseling Day 1 </a:t>
            </a:r>
            <a:endParaRPr lang="en-US" sz="4400" b="1" dirty="0">
              <a:latin typeface="TW Cen MT"/>
            </a:endParaRP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FC3F3DE7-4288-44D0-9E2E-8E5B9936A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6051" y="4113213"/>
            <a:ext cx="3884961" cy="1655762"/>
          </a:xfrm>
        </p:spPr>
        <p:txBody>
          <a:bodyPr/>
          <a:lstStyle/>
          <a:p>
            <a:r>
              <a:rPr lang="en-US" b="1" dirty="0"/>
              <a:t>COUN 520 </a:t>
            </a:r>
          </a:p>
          <a:p>
            <a:r>
              <a:rPr lang="en-US" b="1" dirty="0"/>
              <a:t>with John S-F</a:t>
            </a:r>
            <a:endParaRPr lang="en-US" b="1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BF82E292-DFEA-41F7-8541-66C7DFE60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443748" y="443198"/>
            <a:ext cx="6660000" cy="57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3" descr="A group of people in graduation gowns and caps&#10;&#10;Description automatically generated">
            <a:extLst>
              <a:ext uri="{FF2B5EF4-FFF2-40B4-BE49-F238E27FC236}">
                <a16:creationId xmlns:a16="http://schemas.microsoft.com/office/drawing/2014/main" id="{337E6AA0-E845-81DC-C4AD-C72908F39F9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6567" r="6567"/>
          <a:stretch/>
        </p:blipFill>
        <p:spPr>
          <a:xfrm>
            <a:off x="396655" y="433649"/>
            <a:ext cx="6815358" cy="5865551"/>
          </a:xfrm>
        </p:spPr>
      </p:pic>
    </p:spTree>
    <p:extLst>
      <p:ext uri="{BB962C8B-B14F-4D97-AF65-F5344CB8AC3E}">
        <p14:creationId xmlns:p14="http://schemas.microsoft.com/office/powerpoint/2010/main" val="975368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E0F762A-3D12-4AF4-BB58-779B598A1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404807"/>
            <a:ext cx="4426782" cy="1503700"/>
          </a:xfrm>
        </p:spPr>
        <p:txBody>
          <a:bodyPr>
            <a:normAutofit/>
          </a:bodyPr>
          <a:lstStyle/>
          <a:p>
            <a:r>
              <a:rPr lang="en-US" sz="3600"/>
              <a:t>Agenda</a:t>
            </a:r>
            <a:br>
              <a:rPr lang="en-US" sz="3600"/>
            </a:br>
            <a:br>
              <a:rPr lang="en-US" sz="3600"/>
            </a:br>
            <a:r>
              <a:rPr lang="en-US" sz="2400"/>
              <a:t>[Group is Open]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47B45E0-C5BD-427A-B5F6-0236AE523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130" y="2440773"/>
            <a:ext cx="5751201" cy="4012881"/>
          </a:xfrm>
        </p:spPr>
        <p:txBody>
          <a:bodyPr>
            <a:normAutofit/>
          </a:bodyPr>
          <a:lstStyle/>
          <a:p>
            <a:pPr marL="359410" indent="-359410"/>
            <a:r>
              <a:rPr lang="en-US" sz="2300" b="1" cap="all">
                <a:solidFill>
                  <a:srgbClr val="000000"/>
                </a:solidFill>
                <a:latin typeface="TW Cen MT"/>
              </a:rPr>
              <a:t>Welcome and introductions (Group Activity)</a:t>
            </a:r>
            <a:endParaRPr lang="en-US">
              <a:solidFill>
                <a:srgbClr val="FFFFFF">
                  <a:alpha val="70000"/>
                </a:srgbClr>
              </a:solidFill>
              <a:latin typeface="Avenir Next LT Pro Light"/>
            </a:endParaRPr>
          </a:p>
          <a:p>
            <a:pPr marL="359410" indent="-359410">
              <a:buClr>
                <a:srgbClr val="EF8C6A"/>
              </a:buClr>
            </a:pPr>
            <a:r>
              <a:rPr lang="en-US" sz="2300" b="1" cap="all">
                <a:solidFill>
                  <a:srgbClr val="000000"/>
                </a:solidFill>
                <a:latin typeface="TW Cen MT"/>
              </a:rPr>
              <a:t>Syllabus review and sign-ups</a:t>
            </a:r>
            <a:endParaRPr lang="en-US">
              <a:solidFill>
                <a:srgbClr val="FFFFFF">
                  <a:alpha val="70000"/>
                </a:srgbClr>
              </a:solidFill>
              <a:latin typeface="Avenir Next LT Pro Light"/>
            </a:endParaRPr>
          </a:p>
          <a:p>
            <a:pPr marL="359410" indent="-359410">
              <a:buClr>
                <a:srgbClr val="EF8C6A"/>
              </a:buClr>
            </a:pPr>
            <a:r>
              <a:rPr lang="en-US" sz="2300" b="1" cap="all">
                <a:solidFill>
                  <a:srgbClr val="000000"/>
                </a:solidFill>
                <a:latin typeface="TW Cen MT"/>
              </a:rPr>
              <a:t>Basic information about group counseling, group types, and group stages</a:t>
            </a:r>
            <a:endParaRPr lang="en-US">
              <a:solidFill>
                <a:srgbClr val="FFFFFF">
                  <a:alpha val="70000"/>
                </a:srgbClr>
              </a:solidFill>
            </a:endParaRPr>
          </a:p>
          <a:p>
            <a:pPr marL="359410" indent="-359410">
              <a:buClr>
                <a:srgbClr val="EF8C6A"/>
              </a:buClr>
            </a:pPr>
            <a:r>
              <a:rPr lang="en-US" sz="2300" b="1" cap="all">
                <a:solidFill>
                  <a:srgbClr val="000000"/>
                </a:solidFill>
                <a:latin typeface="TW Cen MT"/>
              </a:rPr>
              <a:t>Experiential Icebreakers</a:t>
            </a:r>
            <a:endParaRPr lang="en-US"/>
          </a:p>
          <a:p>
            <a:pPr marL="359410" indent="-359410">
              <a:buClr>
                <a:srgbClr val="EF8C6A"/>
              </a:buClr>
            </a:pPr>
            <a:endParaRPr lang="en-US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6EB35-23AE-4757-92AF-EE56F1E70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r>
              <a:rPr lang="en-US"/>
              <a:t>Group is Open</a:t>
            </a:r>
            <a:endParaRPr lang="en-US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53116-ECE5-47FC-98C5-2D0EB3587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2</a:t>
            </a:fld>
            <a:endParaRPr lang="en-US" noProof="0"/>
          </a:p>
        </p:txBody>
      </p:sp>
      <p:pic>
        <p:nvPicPr>
          <p:cNvPr id="12" name="Picture Placeholder 11" descr="Colorful confetti on pink background">
            <a:extLst>
              <a:ext uri="{FF2B5EF4-FFF2-40B4-BE49-F238E27FC236}">
                <a16:creationId xmlns:a16="http://schemas.microsoft.com/office/drawing/2014/main" id="{803D3B83-20A7-F4E9-507D-645136ED42A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3460" b="3460"/>
          <a:stretch/>
        </p:blipFill>
        <p:spPr/>
      </p:pic>
      <p:pic>
        <p:nvPicPr>
          <p:cNvPr id="16" name="Picture Placeholder 15" descr="Stick figure families holding hands">
            <a:extLst>
              <a:ext uri="{FF2B5EF4-FFF2-40B4-BE49-F238E27FC236}">
                <a16:creationId xmlns:a16="http://schemas.microsoft.com/office/drawing/2014/main" id="{88B88369-8B35-7CA4-0AA8-BC9F95AD73C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460" b="3460"/>
          <a:stretch/>
        </p:blipFill>
        <p:spPr/>
      </p:pic>
    </p:spTree>
    <p:extLst>
      <p:ext uri="{BB962C8B-B14F-4D97-AF65-F5344CB8AC3E}">
        <p14:creationId xmlns:p14="http://schemas.microsoft.com/office/powerpoint/2010/main" val="4148681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61F78-2136-B974-8AFF-EF3C329BC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1DE63C7-9EBB-3C74-CB3E-58BC39469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69" y="531815"/>
            <a:ext cx="11090821" cy="696910"/>
          </a:xfrm>
        </p:spPr>
        <p:txBody>
          <a:bodyPr>
            <a:normAutofit fontScale="90000"/>
          </a:bodyPr>
          <a:lstStyle/>
          <a:p>
            <a:br>
              <a:rPr lang="en-US" sz="3600">
                <a:solidFill>
                  <a:srgbClr val="000000"/>
                </a:solidFill>
                <a:latin typeface="TW Cen MT"/>
              </a:rPr>
            </a:br>
            <a:endParaRPr lang="en-US" sz="3600">
              <a:solidFill>
                <a:srgbClr val="000000"/>
              </a:solidFill>
              <a:latin typeface="TW Cen MT"/>
            </a:endParaRPr>
          </a:p>
          <a:p>
            <a:r>
              <a:rPr lang="en-US" sz="3200" b="1"/>
              <a:t>Our First Group Ground Rules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6845B8D-FB91-391B-9FA1-643981C726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2567" y="1984174"/>
            <a:ext cx="4360512" cy="687487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Rules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297E672-666A-F64A-62A6-694F2F35E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229" y="2671626"/>
            <a:ext cx="5859262" cy="3437006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2400" cap="all" dirty="0">
                <a:solidFill>
                  <a:schemeClr val="accent5">
                    <a:lumMod val="40000"/>
                    <a:lumOff val="60000"/>
                  </a:schemeClr>
                </a:solidFill>
                <a:latin typeface="TW Cen MT"/>
              </a:rPr>
              <a:t>Treat others with Respect and work to have empathy – Brain development</a:t>
            </a:r>
            <a:endParaRPr lang="en-US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US" sz="2400" cap="all" dirty="0">
                <a:solidFill>
                  <a:schemeClr val="accent5">
                    <a:lumMod val="40000"/>
                    <a:lumOff val="60000"/>
                  </a:schemeClr>
                </a:solidFill>
                <a:latin typeface="TW Cen MT"/>
              </a:rPr>
              <a:t>You can always pass</a:t>
            </a:r>
            <a:endParaRPr lang="en-US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US" sz="2400" cap="all" dirty="0">
                <a:solidFill>
                  <a:schemeClr val="accent5">
                    <a:lumMod val="40000"/>
                    <a:lumOff val="60000"/>
                  </a:schemeClr>
                </a:solidFill>
                <a:latin typeface="TW Cen MT"/>
              </a:rPr>
              <a:t>We will learn with and from each other </a:t>
            </a:r>
            <a:endParaRPr lang="en-US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US" sz="2400" cap="all" dirty="0">
                <a:solidFill>
                  <a:schemeClr val="accent5">
                    <a:lumMod val="40000"/>
                    <a:lumOff val="60000"/>
                  </a:schemeClr>
                </a:solidFill>
                <a:latin typeface="TW Cen MT"/>
              </a:rPr>
              <a:t>That means we emphasize our boring old listening skills</a:t>
            </a:r>
            <a:endParaRPr lang="en-US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518AD56-57AF-D06B-AD75-5D061F911F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9649" y="1964882"/>
            <a:ext cx="4360512" cy="706779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. . .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22ABD2A-8173-D147-D172-04D490FC8B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9299" y="2671626"/>
            <a:ext cx="4360862" cy="3215781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rgbClr val="FFFF00"/>
                </a:solidFill>
              </a:rPr>
              <a:t>Wait . . . are these even ground rules?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031C309-2411-D9F0-5329-1CF1525AC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/>
              <a:t>Group is Open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098DADA-1927-E264-9727-4C4B2EA8D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3</a:t>
            </a:fld>
            <a:endParaRPr lang="en-US" noProof="0"/>
          </a:p>
        </p:txBody>
      </p:sp>
      <p:pic>
        <p:nvPicPr>
          <p:cNvPr id="2" name="Picture 1" descr="A group of bubbles in the air&#10;&#10;Description automatically generated">
            <a:extLst>
              <a:ext uri="{FF2B5EF4-FFF2-40B4-BE49-F238E27FC236}">
                <a16:creationId xmlns:a16="http://schemas.microsoft.com/office/drawing/2014/main" id="{5537FE3A-8B09-AB8F-771B-85CC15AA2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60557" y="3939979"/>
            <a:ext cx="2961190" cy="19778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57C146-B15E-F195-07DC-682A6F30D928}"/>
              </a:ext>
            </a:extLst>
          </p:cNvPr>
          <p:cNvSpPr txBox="1"/>
          <p:nvPr/>
        </p:nvSpPr>
        <p:spPr>
          <a:xfrm>
            <a:off x="7899721" y="6129518"/>
            <a:ext cx="2122026" cy="105298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r>
              <a:rPr lang="en-US">
                <a:hlinkClick r:id="rId3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4797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0443DD8-CE2B-4A5C-BF24-0B51AA63C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0026" y="498859"/>
            <a:ext cx="6895137" cy="1372778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000000"/>
                </a:solidFill>
                <a:latin typeface="TW Cen MT"/>
              </a:rPr>
              <a:t>Opening Group </a:t>
            </a:r>
            <a:br>
              <a:rPr lang="en-US" sz="4000" b="1">
                <a:latin typeface="TW Cen MT"/>
              </a:rPr>
            </a:br>
            <a:r>
              <a:rPr lang="en-US" sz="4000" b="1">
                <a:solidFill>
                  <a:srgbClr val="000000"/>
                </a:solidFill>
                <a:latin typeface="TW Cen MT"/>
              </a:rPr>
              <a:t>Activity</a:t>
            </a:r>
            <a:endParaRPr lang="en-US" sz="4000" b="1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5F5AC9F-EF54-40AF-AE88-F588E9C3E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371" y="2483180"/>
            <a:ext cx="7054191" cy="391881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cap="all" dirty="0">
                <a:solidFill>
                  <a:schemeClr val="tx1"/>
                </a:solidFill>
                <a:latin typeface="TW Cen MT"/>
              </a:rPr>
              <a:t>We won’t do The worst Intro Icebreaker ever, Instead:</a:t>
            </a:r>
          </a:p>
          <a:p>
            <a:pPr marL="874350" lvl="1" indent="-514350">
              <a:buFont typeface="Arial" panose="020B0604020202020204" pitchFamily="34" charset="0"/>
              <a:buChar char="•"/>
            </a:pPr>
            <a:r>
              <a:rPr lang="en-US" sz="2800" cap="all" dirty="0">
                <a:solidFill>
                  <a:schemeClr val="tx1"/>
                </a:solidFill>
                <a:latin typeface="TW Cen MT"/>
              </a:rPr>
              <a:t>Get into groups of 5-6</a:t>
            </a:r>
            <a:endParaRPr lang="en-US" sz="2800" cap="all" dirty="0">
              <a:solidFill>
                <a:schemeClr val="tx1"/>
              </a:solidFill>
              <a:latin typeface="TW Cen MT"/>
              <a:cs typeface="Arial"/>
            </a:endParaRPr>
          </a:p>
          <a:p>
            <a:pPr marL="874350" lvl="1" indent="-514350">
              <a:buFont typeface="Arial" panose="020B0604020202020204" pitchFamily="34" charset="0"/>
              <a:buChar char="•"/>
            </a:pPr>
            <a:r>
              <a:rPr lang="en-US" sz="2800" cap="all" dirty="0">
                <a:solidFill>
                  <a:schemeClr val="tx1"/>
                </a:solidFill>
                <a:latin typeface="TW Cen MT"/>
              </a:rPr>
              <a:t>generate 2 or 3 questions that focus on what you’d like to know about each other</a:t>
            </a:r>
            <a:endParaRPr lang="en-US" dirty="0">
              <a:solidFill>
                <a:schemeClr val="tx1"/>
              </a:solidFill>
            </a:endParaRPr>
          </a:p>
          <a:p>
            <a:pPr marL="874350" lvl="1" indent="-514350">
              <a:buFont typeface="Arial" panose="020B0604020202020204" pitchFamily="34" charset="0"/>
              <a:buChar char="•"/>
            </a:pPr>
            <a:r>
              <a:rPr lang="en-US" sz="2800" cap="all" dirty="0">
                <a:solidFill>
                  <a:schemeClr val="tx1"/>
                </a:solidFill>
                <a:latin typeface="TW Cen MT"/>
              </a:rPr>
              <a:t>write these questions on the board as we all</a:t>
            </a:r>
            <a:r>
              <a:rPr lang="en-US" sz="2800" b="1" cap="all" dirty="0">
                <a:solidFill>
                  <a:schemeClr val="tx1"/>
                </a:solidFill>
                <a:latin typeface="TW Cen MT"/>
              </a:rPr>
              <a:t> </a:t>
            </a:r>
            <a:r>
              <a:rPr lang="en-US" sz="2800" b="1" cap="all" dirty="0">
                <a:solidFill>
                  <a:schemeClr val="accent5">
                    <a:lumMod val="40000"/>
                    <a:lumOff val="60000"/>
                  </a:schemeClr>
                </a:solidFill>
                <a:latin typeface="TW Cen MT"/>
              </a:rPr>
              <a:t>CIRCLE UP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54943-CA7B-4463-A051-5F3076D32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/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CE196-604E-4BF8-BB2E-9D55B1D9E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dirty="0" smtClean="0"/>
              <a:pPr lvl="0"/>
              <a:t>4</a:t>
            </a:fld>
            <a:endParaRPr lang="en-US" noProof="0"/>
          </a:p>
        </p:txBody>
      </p:sp>
      <p:pic>
        <p:nvPicPr>
          <p:cNvPr id="4" name="Picture Placeholder 3" descr="Several spools of yellow, brown, and orange threads">
            <a:extLst>
              <a:ext uri="{FF2B5EF4-FFF2-40B4-BE49-F238E27FC236}">
                <a16:creationId xmlns:a16="http://schemas.microsoft.com/office/drawing/2014/main" id="{1D3E11C1-D771-42F1-F65D-209E39EBFA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0861" r="30861"/>
          <a:stretch/>
        </p:blipFill>
        <p:spPr/>
      </p:pic>
    </p:spTree>
    <p:extLst>
      <p:ext uri="{BB962C8B-B14F-4D97-AF65-F5344CB8AC3E}">
        <p14:creationId xmlns:p14="http://schemas.microsoft.com/office/powerpoint/2010/main" val="1442395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4D207-7D8D-D9F1-E426-79C8822D2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0718CCF-13F5-6ACF-DC82-6C4CE20BE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0026" y="498859"/>
            <a:ext cx="6895137" cy="1372778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000000"/>
                </a:solidFill>
                <a:latin typeface="TW Cen MT"/>
              </a:rPr>
              <a:t>Questions for Each Other – Part 1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2EB49FB-2AC4-F22F-C5FA-6994BA4D1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505" y="2483180"/>
            <a:ext cx="7865615" cy="3640519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5000000000000000000" pitchFamily="2" charset="2"/>
              <a:buChar char="•"/>
            </a:pPr>
            <a:r>
              <a:rPr lang="en-US" sz="3000" cap="all" dirty="0">
                <a:solidFill>
                  <a:srgbClr val="000000"/>
                </a:solidFill>
                <a:latin typeface="TW Cen MT"/>
                <a:cs typeface="Arial"/>
              </a:rPr>
              <a:t>let’s do </a:t>
            </a:r>
            <a:r>
              <a:rPr lang="en-US" sz="3000" cap="all" dirty="0">
                <a:solidFill>
                  <a:schemeClr val="accent5">
                    <a:lumMod val="40000"/>
                    <a:lumOff val="60000"/>
                  </a:schemeClr>
                </a:solidFill>
                <a:latin typeface="TW Cen MT"/>
                <a:cs typeface="Arial"/>
              </a:rPr>
              <a:t>rounds</a:t>
            </a:r>
            <a:r>
              <a:rPr lang="en-US" sz="3000" cap="all" dirty="0">
                <a:solidFill>
                  <a:srgbClr val="000000"/>
                </a:solidFill>
                <a:latin typeface="TW Cen MT"/>
                <a:cs typeface="Arial"/>
              </a:rPr>
              <a:t> </a:t>
            </a:r>
            <a:endParaRPr lang="en-US" sz="3000" dirty="0">
              <a:solidFill>
                <a:srgbClr val="FFFFFF">
                  <a:alpha val="70000"/>
                </a:srgbClr>
              </a:solidFill>
              <a:latin typeface="Avenir Next LT Pro Light"/>
              <a:cs typeface="Arial"/>
            </a:endParaRPr>
          </a:p>
          <a:p>
            <a:pPr marL="457200" indent="-457200">
              <a:buFont typeface="Arial" panose="05000000000000000000" pitchFamily="2" charset="2"/>
              <a:buChar char="•"/>
            </a:pPr>
            <a:r>
              <a:rPr lang="en-US" sz="3000" cap="all" dirty="0">
                <a:solidFill>
                  <a:srgbClr val="000000"/>
                </a:solidFill>
                <a:latin typeface="TW Cen MT"/>
                <a:cs typeface="Arial"/>
              </a:rPr>
              <a:t>you can each </a:t>
            </a:r>
            <a:r>
              <a:rPr lang="en-US" sz="3000" cap="all" dirty="0">
                <a:solidFill>
                  <a:schemeClr val="accent5">
                    <a:lumMod val="40000"/>
                    <a:lumOff val="60000"/>
                  </a:schemeClr>
                </a:solidFill>
                <a:latin typeface="TW Cen MT"/>
                <a:cs typeface="Arial"/>
              </a:rPr>
              <a:t>answer a question or two </a:t>
            </a:r>
            <a:r>
              <a:rPr lang="en-US" sz="3000" cap="all" dirty="0">
                <a:solidFill>
                  <a:srgbClr val="000000"/>
                </a:solidFill>
                <a:latin typeface="TW Cen MT"/>
                <a:cs typeface="Arial"/>
              </a:rPr>
              <a:t>of your choice</a:t>
            </a:r>
            <a:endParaRPr lang="en-US" sz="3000" dirty="0">
              <a:solidFill>
                <a:srgbClr val="FFFFFF">
                  <a:alpha val="70000"/>
                </a:srgbClr>
              </a:solidFill>
            </a:endParaRPr>
          </a:p>
          <a:p>
            <a:pPr marL="457200" indent="-457200">
              <a:buFont typeface="Arial" panose="05000000000000000000" pitchFamily="2" charset="2"/>
              <a:buChar char="•"/>
            </a:pPr>
            <a:r>
              <a:rPr lang="en-US" sz="3000" cap="all" dirty="0">
                <a:solidFill>
                  <a:srgbClr val="000000"/>
                </a:solidFill>
                <a:latin typeface="TW Cen MT"/>
                <a:cs typeface="Arial"/>
              </a:rPr>
              <a:t>Be sure to also share your </a:t>
            </a:r>
          </a:p>
          <a:p>
            <a:pPr algn="ctr"/>
            <a:r>
              <a:rPr lang="en-US" sz="2600" cap="all" dirty="0">
                <a:solidFill>
                  <a:schemeClr val="accent5">
                    <a:lumMod val="40000"/>
                    <a:lumOff val="60000"/>
                  </a:schemeClr>
                </a:solidFill>
                <a:latin typeface="TW Cen MT"/>
                <a:cs typeface="Arial"/>
              </a:rPr>
              <a:t>Name 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600" cap="all" dirty="0">
                <a:solidFill>
                  <a:schemeClr val="accent5">
                    <a:lumMod val="40000"/>
                    <a:lumOff val="60000"/>
                  </a:schemeClr>
                </a:solidFill>
                <a:latin typeface="TW Cen MT"/>
                <a:cs typeface="Arial"/>
              </a:rPr>
              <a:t>Academic program 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600" cap="all" dirty="0">
                <a:solidFill>
                  <a:schemeClr val="accent5">
                    <a:lumMod val="40000"/>
                    <a:lumOff val="60000"/>
                  </a:schemeClr>
                </a:solidFill>
                <a:latin typeface="TW Cen MT"/>
                <a:cs typeface="Arial"/>
              </a:rPr>
              <a:t>“Home” town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57F9F-494E-1E7B-CA81-CAD3D5E4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/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BBB5B-74F1-E252-16D1-A23B66D68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dirty="0" smtClean="0"/>
              <a:pPr lvl="0"/>
              <a:t>5</a:t>
            </a:fld>
            <a:endParaRPr lang="en-US" noProof="0"/>
          </a:p>
        </p:txBody>
      </p:sp>
      <p:pic>
        <p:nvPicPr>
          <p:cNvPr id="4" name="Picture Placeholder 3" descr="Top view of office chairs arranged around white round table">
            <a:extLst>
              <a:ext uri="{FF2B5EF4-FFF2-40B4-BE49-F238E27FC236}">
                <a16:creationId xmlns:a16="http://schemas.microsoft.com/office/drawing/2014/main" id="{1EC0B836-FE8A-E154-9478-BFF309C9DBC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6400" r="26400"/>
          <a:stretch/>
        </p:blipFill>
        <p:spPr>
          <a:xfrm>
            <a:off x="0" y="0"/>
            <a:ext cx="3870325" cy="6858000"/>
          </a:xfrm>
        </p:spPr>
      </p:pic>
    </p:spTree>
    <p:extLst>
      <p:ext uri="{BB962C8B-B14F-4D97-AF65-F5344CB8AC3E}">
        <p14:creationId xmlns:p14="http://schemas.microsoft.com/office/powerpoint/2010/main" val="3026616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143C0B-F9B3-478D-E029-22077DABB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7561" y="1011237"/>
            <a:ext cx="8010530" cy="860400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z="3600"/>
              <a:t>The Self-Reflective Loop</a:t>
            </a:r>
          </a:p>
        </p:txBody>
      </p:sp>
      <p:pic>
        <p:nvPicPr>
          <p:cNvPr id="8" name="Picture 7" descr="Hand touching water">
            <a:extLst>
              <a:ext uri="{FF2B5EF4-FFF2-40B4-BE49-F238E27FC236}">
                <a16:creationId xmlns:a16="http://schemas.microsoft.com/office/drawing/2014/main" id="{CE471E50-D988-3CDC-088A-613BA67831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83" r="33383"/>
          <a:stretch/>
        </p:blipFill>
        <p:spPr>
          <a:xfrm>
            <a:off x="9666" y="10"/>
            <a:ext cx="3417161" cy="685799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475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925C0-07E1-FF9B-8302-60ECCB51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6783" y="2759076"/>
            <a:ext cx="8100141" cy="3181963"/>
          </a:xfrm>
        </p:spPr>
        <p:txBody>
          <a:bodyPr vert="horz" lIns="0" tIns="0" rIns="0" bIns="0" rtlCol="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cap="all" dirty="0"/>
              <a:t>What were your </a:t>
            </a:r>
            <a:r>
              <a:rPr lang="en-US" sz="2400" b="1" cap="al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process</a:t>
            </a:r>
            <a:r>
              <a:rPr lang="en-US" sz="2400" cap="all" dirty="0"/>
              <a:t> observations ?</a:t>
            </a:r>
            <a:endParaRPr lang="en-US" sz="2400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cap="all" dirty="0"/>
              <a:t>Did everything </a:t>
            </a:r>
            <a:r>
              <a:rPr lang="en-US" sz="2400" b="1" cap="al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remain balanced</a:t>
            </a:r>
            <a:r>
              <a:rPr lang="en-US" sz="2400" cap="all" dirty="0"/>
              <a:t>?</a:t>
            </a:r>
            <a:endParaRPr lang="en-US" sz="2400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cap="all" dirty="0"/>
              <a:t>What </a:t>
            </a:r>
            <a:r>
              <a:rPr lang="en-US" sz="2400" b="1" cap="al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norms</a:t>
            </a:r>
            <a:r>
              <a:rPr lang="en-US" sz="2400" cap="all" dirty="0"/>
              <a:t> got established?</a:t>
            </a:r>
            <a:endParaRPr lang="en-US" sz="2400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cap="all" dirty="0"/>
              <a:t>Did we need </a:t>
            </a:r>
            <a:r>
              <a:rPr lang="en-US" sz="2400" b="1" cap="al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ground rules</a:t>
            </a:r>
            <a:r>
              <a:rPr lang="en-US" sz="2400" cap="all" dirty="0"/>
              <a:t>?</a:t>
            </a:r>
            <a:endParaRPr lang="en-US" sz="2400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cap="all" dirty="0"/>
              <a:t>What are the advantages and disadvantages of explicit ground rules and facilitator- vs. Participant- generated ground rules?</a:t>
            </a:r>
            <a:endParaRPr lang="en-US" sz="2400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endParaRPr lang="en-US" sz="2400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cap="all" dirty="0"/>
              <a:t>Got names?</a:t>
            </a:r>
            <a:endParaRPr lang="en-US" sz="2400" dirty="0"/>
          </a:p>
          <a:p>
            <a:pPr>
              <a:lnSpc>
                <a:spcPct val="115000"/>
              </a:lnSpc>
            </a:pPr>
            <a:endParaRPr lang="en-US" sz="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409E1-F507-4D9F-3053-D1827DCC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vert="horz" lIns="0" tIns="0" rIns="0" bIns="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all" spc="300" normalizeH="0" baseline="0" noProof="0">
                <a:ln>
                  <a:noFill/>
                </a:ln>
                <a:solidFill>
                  <a:schemeClr val="tx1">
                    <a:alpha val="7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B55A1-2A52-AB07-F4EA-45B510E8A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vert="horz" lIns="0" tIns="0" rIns="0" bIns="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b="0" i="0" u="none" strike="noStrike" normalizeH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b="0" i="0" u="none" strike="noStrike" normalizeH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50929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35183-CD60-A572-95A1-2D80589CC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3D34B3D-6FD5-9C0E-0584-A590F9140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Opening Activity – Take 2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4B205FC-8F73-2C19-2681-4AAC7BEEDA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262" y="1837678"/>
            <a:ext cx="5489043" cy="833983"/>
          </a:xfrm>
        </p:spPr>
        <p:txBody>
          <a:bodyPr>
            <a:noAutofit/>
          </a:bodyPr>
          <a:lstStyle/>
          <a:p>
            <a:r>
              <a:rPr lang="en-US" sz="3200" dirty="0"/>
              <a:t>Let’s do this again, but differently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9657F86-6F90-8C61-D189-828177EA4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5421" y="3115322"/>
            <a:ext cx="5039884" cy="3215781"/>
          </a:xfrm>
        </p:spPr>
        <p:txBody>
          <a:bodyPr>
            <a:normAutofit/>
          </a:bodyPr>
          <a:lstStyle/>
          <a:p>
            <a:endParaRPr lang="en-US" sz="2400" b="1" cap="all" dirty="0">
              <a:solidFill>
                <a:srgbClr val="000000"/>
              </a:solidFill>
              <a:latin typeface="TW Cen MT"/>
            </a:endParaRPr>
          </a:p>
          <a:p>
            <a:r>
              <a:rPr lang="en-US" sz="3200" b="1" cap="all" dirty="0">
                <a:solidFill>
                  <a:srgbClr val="000000"/>
                </a:solidFill>
                <a:latin typeface="TW Cen MT"/>
              </a:rPr>
              <a:t>we’ll begin (again) with a question asking activity</a:t>
            </a:r>
            <a:endParaRPr lang="en-US" sz="3200" dirty="0"/>
          </a:p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4A90327-CF58-ABCD-9F3D-D29D2AA988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9649" y="1837678"/>
            <a:ext cx="4360512" cy="833983"/>
          </a:xfrm>
        </p:spPr>
        <p:txBody>
          <a:bodyPr>
            <a:normAutofit/>
          </a:bodyPr>
          <a:lstStyle/>
          <a:p>
            <a:r>
              <a:rPr lang="en-US" sz="3200" dirty="0"/>
              <a:t>Instructions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1C40362-7EB2-3711-127F-DE8E875001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9299" y="2671626"/>
            <a:ext cx="4360862" cy="3215781"/>
          </a:xfrm>
        </p:spPr>
        <p:txBody>
          <a:bodyPr/>
          <a:lstStyle/>
          <a:p>
            <a:r>
              <a:rPr lang="en-US" sz="2400" b="1" cap="all" dirty="0">
                <a:solidFill>
                  <a:srgbClr val="000000"/>
                </a:solidFill>
                <a:latin typeface="TW Cen MT"/>
              </a:rPr>
              <a:t>For 15 minutes, everyone can take turns and ask a question from the board (or off the Board) directly to any other group member in any order</a:t>
            </a:r>
            <a:endParaRPr lang="en-US" dirty="0"/>
          </a:p>
          <a:p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446FF16-9B0A-211B-442E-B6DDEC49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 dirty="0"/>
              <a:t>Group is Open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C0C32E7-F84D-4168-D531-931D864F1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49264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A9EF6-441D-62BA-91E3-F6E420323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B71A1-D529-4D9A-0BA6-7856DF19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862151"/>
            <a:ext cx="6120000" cy="100948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/>
              <a:t>The Reflective Loop</a:t>
            </a:r>
            <a:br>
              <a:rPr lang="en-US" sz="2400"/>
            </a:br>
            <a:br>
              <a:rPr lang="en-US" sz="2400"/>
            </a:br>
            <a:r>
              <a:rPr lang="en-US" sz="2400"/>
              <a:t>[Again]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7000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68D63-B63A-FAEE-CDCD-C42AF78A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94" y="2759076"/>
            <a:ext cx="7510205" cy="3636705"/>
          </a:xfrm>
        </p:spPr>
        <p:txBody>
          <a:bodyPr vert="horz" lIns="0" tIns="0" rIns="0" bIns="0" rtlCol="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b="1" cap="all" dirty="0"/>
              <a:t>What felt different?</a:t>
            </a:r>
            <a:endParaRPr lang="en-US" sz="2400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b="1" cap="all" dirty="0"/>
              <a:t>How did patterns start?</a:t>
            </a:r>
            <a:endParaRPr lang="en-US" sz="2400" b="1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b="1" cap="all" dirty="0"/>
              <a:t>Did everything remain balanced?</a:t>
            </a:r>
            <a:endParaRPr lang="en-US" sz="2400" b="1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b="1" cap="all" dirty="0"/>
              <a:t>What norms got established?</a:t>
            </a:r>
            <a:endParaRPr lang="en-US" sz="2400" b="1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b="1" cap="all" dirty="0"/>
              <a:t>Did we need more ground rules?</a:t>
            </a:r>
            <a:endParaRPr lang="en-US" sz="2400" b="1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b="1" cap="all" dirty="0"/>
              <a:t>Who got skipped? How did that feel?</a:t>
            </a:r>
            <a:endParaRPr lang="en-US" sz="2400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b="1" cap="all" dirty="0"/>
              <a:t>Other comments?</a:t>
            </a:r>
            <a:endParaRPr lang="en-US" sz="2400" b="1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endParaRPr lang="en-US" sz="2400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endParaRPr lang="en-US" sz="2400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400" dirty="0"/>
              <a:t>•</a:t>
            </a:r>
            <a:r>
              <a:rPr lang="en-US" sz="2400" cap="all" dirty="0"/>
              <a:t>Got names?</a:t>
            </a:r>
            <a:endParaRPr lang="en-US" sz="2400" dirty="0"/>
          </a:p>
          <a:p>
            <a:pPr>
              <a:lnSpc>
                <a:spcPct val="115000"/>
              </a:lnSpc>
            </a:pPr>
            <a:endParaRPr lang="en-US" sz="1000" dirty="0"/>
          </a:p>
        </p:txBody>
      </p:sp>
      <p:pic>
        <p:nvPicPr>
          <p:cNvPr id="8" name="Picture 7" descr="Hand touching water">
            <a:extLst>
              <a:ext uri="{FF2B5EF4-FFF2-40B4-BE49-F238E27FC236}">
                <a16:creationId xmlns:a16="http://schemas.microsoft.com/office/drawing/2014/main" id="{991E5335-54F3-7EC9-3A23-B9E16720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5" r="34848" b="-1"/>
          <a:stretch/>
        </p:blipFill>
        <p:spPr>
          <a:xfrm>
            <a:off x="8321011" y="10"/>
            <a:ext cx="3870989" cy="685799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9C5FB-F205-4B6A-FC39-BA012019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vert="horz" lIns="0" tIns="0" rIns="0" bIns="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all" spc="300" normalizeH="0" baseline="0" noProof="0">
                <a:ln>
                  <a:noFill/>
                </a:ln>
                <a:solidFill>
                  <a:schemeClr val="tx1">
                    <a:alpha val="7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9D97B-532C-22AB-8A9A-7D208F4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vert="horz" lIns="0" tIns="0" rIns="0" bIns="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b="0" i="0" u="none" strike="noStrike" normalizeH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b="0" i="0" u="none" strike="noStrike" normalizeH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8652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B28B-0F5B-CD4F-CD8C-FFB8C25D3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1D34E96-7C0B-293D-1ECA-EA82BD1CC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69" y="531815"/>
            <a:ext cx="11090821" cy="928403"/>
          </a:xfrm>
        </p:spPr>
        <p:txBody>
          <a:bodyPr>
            <a:normAutofit fontScale="90000"/>
          </a:bodyPr>
          <a:lstStyle/>
          <a:p>
            <a:br>
              <a:rPr lang="en-US" sz="3600" dirty="0">
                <a:latin typeface="TW Cen MT"/>
              </a:rPr>
            </a:br>
            <a:endParaRPr lang="en-US" sz="3600" dirty="0">
              <a:solidFill>
                <a:srgbClr val="000000"/>
              </a:solidFill>
              <a:latin typeface="TW Cen MT"/>
            </a:endParaRPr>
          </a:p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W Cen MT"/>
              </a:rPr>
              <a:t>The Feel of </a:t>
            </a:r>
            <a:b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W Cen MT"/>
              </a:rPr>
            </a:br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W Cen MT"/>
              </a:rPr>
              <a:t>More or Less Structure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C71C76E-6F03-5197-D690-E8582F77DE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2567" y="1743259"/>
            <a:ext cx="4360512" cy="684794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2800" dirty="0"/>
              <a:t>Popcorn vs. doing rounds</a:t>
            </a:r>
          </a:p>
          <a:p>
            <a:endParaRPr lang="en-US" sz="280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B50A586-1E39-A551-0891-505B14CAE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047" y="2514721"/>
            <a:ext cx="5527551" cy="4006094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2600" b="1" cap="all" dirty="0">
                <a:solidFill>
                  <a:srgbClr val="000000"/>
                </a:solidFill>
                <a:latin typeface="TW Cen MT"/>
              </a:rPr>
              <a:t>Freedom to ask others vs. told what to do/say </a:t>
            </a:r>
            <a:endParaRPr lang="en-US" dirty="0"/>
          </a:p>
          <a:p>
            <a:endParaRPr lang="en-US" sz="2400" cap="all" dirty="0">
              <a:solidFill>
                <a:schemeClr val="accent5">
                  <a:lumMod val="40000"/>
                  <a:lumOff val="60000"/>
                </a:schemeClr>
              </a:solidFill>
              <a:latin typeface="TW Cen MT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B905643-C9AE-854A-F75C-092E184C7C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9648" y="1964882"/>
            <a:ext cx="5527551" cy="706779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2800" dirty="0"/>
              <a:t>Pros and Cons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962ACE5-E643-24E8-3550-77510E6D764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9299" y="2671661"/>
            <a:ext cx="4360862" cy="3730338"/>
          </a:xfrm>
        </p:spPr>
        <p:txBody>
          <a:bodyPr>
            <a:normAutofit/>
          </a:bodyPr>
          <a:lstStyle/>
          <a:p>
            <a:r>
              <a:rPr lang="en-US" sz="2600" b="1" cap="all" dirty="0">
                <a:solidFill>
                  <a:srgbClr val="000000"/>
                </a:solidFill>
                <a:latin typeface="TW Cen MT"/>
              </a:rPr>
              <a:t>What are the advantages and disadvantages of these approaches?</a:t>
            </a:r>
            <a:endParaRPr lang="en-US" dirty="0"/>
          </a:p>
          <a:p>
            <a:r>
              <a:rPr lang="en-US" sz="2600" b="1" cap="all" dirty="0">
                <a:solidFill>
                  <a:srgbClr val="000000"/>
                </a:solidFill>
                <a:latin typeface="TW Cen MT"/>
              </a:rPr>
              <a:t>Developmental and cultural adjustments? </a:t>
            </a:r>
            <a:endParaRPr lang="en-US" dirty="0"/>
          </a:p>
          <a:p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ADFD5517-06C3-7F83-3080-D3AA2C86B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/>
              <a:t>Group is Open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E9E8796-F53F-1DF1-8DD7-3A1755B82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9</a:t>
            </a:fld>
            <a:endParaRPr lang="en-US" noProof="0"/>
          </a:p>
        </p:txBody>
      </p:sp>
      <p:pic>
        <p:nvPicPr>
          <p:cNvPr id="2" name="Picture 1" descr="Stones balancing on a wood">
            <a:extLst>
              <a:ext uri="{FF2B5EF4-FFF2-40B4-BE49-F238E27FC236}">
                <a16:creationId xmlns:a16="http://schemas.microsoft.com/office/drawing/2014/main" id="{42B4417F-0A7F-E185-245D-5C85DEF3F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915" y="3905209"/>
            <a:ext cx="3887164" cy="234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39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27803-23D0-C657-6DC8-33C4BA43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05043F4-D984-9159-8803-A4CAB72C1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69" y="531815"/>
            <a:ext cx="11090821" cy="696910"/>
          </a:xfrm>
        </p:spPr>
        <p:txBody>
          <a:bodyPr>
            <a:normAutofit fontScale="90000"/>
          </a:bodyPr>
          <a:lstStyle/>
          <a:p>
            <a:br>
              <a:rPr lang="en-US" sz="3600" dirty="0">
                <a:latin typeface="TW Cen MT"/>
              </a:rPr>
            </a:br>
            <a:endParaRPr lang="en-US" sz="3600">
              <a:solidFill>
                <a:srgbClr val="000000"/>
              </a:solidFill>
              <a:latin typeface="TW Cen MT"/>
            </a:endParaRPr>
          </a:p>
          <a:p>
            <a:r>
              <a:rPr 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More Reflection Questions</a:t>
            </a:r>
            <a:endParaRPr lang="en-US" sz="360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95A439F-A126-FED7-C578-FD5634C5D1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2567" y="1984174"/>
            <a:ext cx="4360512" cy="687487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2800" dirty="0"/>
              <a:t>What Did You Feel?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A90A700-1D57-3F66-8BB4-BB96D2CD3C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9649" y="1964882"/>
            <a:ext cx="4360512" cy="706779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2800" dirty="0"/>
              <a:t>And Think?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3F4DDD4-2327-0054-3563-8487216BD3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9299" y="2671626"/>
            <a:ext cx="4360862" cy="3215781"/>
          </a:xfrm>
        </p:spPr>
        <p:txBody>
          <a:bodyPr>
            <a:normAutofit/>
          </a:bodyPr>
          <a:lstStyle/>
          <a:p>
            <a:r>
              <a:rPr lang="en-US" sz="2400" cap="all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US" sz="2400" b="1" cap="all" dirty="0">
                <a:solidFill>
                  <a:srgbClr val="000000"/>
                </a:solidFill>
                <a:latin typeface="TW Cen MT"/>
              </a:rPr>
              <a:t>What’s your usual pattern in groups?</a:t>
            </a:r>
            <a:endParaRPr lang="en-US" sz="2400" dirty="0">
              <a:solidFill>
                <a:srgbClr val="000000"/>
              </a:solidFill>
              <a:latin typeface="TW Cen MT"/>
            </a:endParaRPr>
          </a:p>
          <a:p>
            <a:r>
              <a:rPr lang="en-US" sz="2400" cap="all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US" sz="2400" b="1" cap="all" dirty="0">
                <a:solidFill>
                  <a:srgbClr val="000000"/>
                </a:solidFill>
                <a:latin typeface="TW Cen MT"/>
              </a:rPr>
              <a:t>How aware are you of your patterns?</a:t>
            </a:r>
            <a:endParaRPr lang="en-US" sz="2400" dirty="0">
              <a:solidFill>
                <a:srgbClr val="000000"/>
              </a:solidFill>
              <a:latin typeface="TW Cen MT"/>
            </a:endParaRPr>
          </a:p>
          <a:p>
            <a:r>
              <a:rPr lang="en-US" sz="2400" cap="all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US" sz="2400" b="1" cap="all" dirty="0">
                <a:solidFill>
                  <a:srgbClr val="000000"/>
                </a:solidFill>
                <a:latin typeface="TW Cen MT"/>
              </a:rPr>
              <a:t>How satisfied?</a:t>
            </a:r>
            <a:endParaRPr lang="en-US" sz="2400" dirty="0">
              <a:solidFill>
                <a:srgbClr val="000000"/>
              </a:solidFill>
              <a:latin typeface="TW Cen MT"/>
            </a:endParaRPr>
          </a:p>
          <a:p>
            <a:r>
              <a:rPr lang="en-US" sz="2400" cap="all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US" sz="2400" b="1" cap="all" dirty="0">
                <a:solidFill>
                  <a:srgbClr val="000000"/>
                </a:solidFill>
                <a:latin typeface="TW Cen MT"/>
              </a:rPr>
              <a:t>Other comments?</a:t>
            </a:r>
            <a:endParaRPr lang="en-US" sz="2400" cap="all" dirty="0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C315605-7B82-7FEB-629D-A68CA5E51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/>
              <a:t>Group is Open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CB61879-3C55-3ECF-1500-CA20DF30A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10</a:t>
            </a:fld>
            <a:endParaRPr lang="en-US" noProof="0"/>
          </a:p>
        </p:txBody>
      </p:sp>
      <p:graphicFrame>
        <p:nvGraphicFramePr>
          <p:cNvPr id="27" name="Text Placeholder 16">
            <a:extLst>
              <a:ext uri="{FF2B5EF4-FFF2-40B4-BE49-F238E27FC236}">
                <a16:creationId xmlns:a16="http://schemas.microsoft.com/office/drawing/2014/main" id="{242E7620-F5DB-0347-0789-8357D3B6686F}"/>
              </a:ext>
            </a:extLst>
          </p:cNvPr>
          <p:cNvGraphicFramePr/>
          <p:nvPr/>
        </p:nvGraphicFramePr>
        <p:xfrm>
          <a:off x="914735" y="2671626"/>
          <a:ext cx="5110570" cy="3437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9016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A915A-0594-87A4-ED0F-7BE2729BE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9475B66-1234-3E01-AC97-05612FED5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Assignments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9B3AA3F-4B8D-DAEA-5E63-5B3E40C30C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US" sz="2400" b="1" cap="all" dirty="0">
              <a:solidFill>
                <a:srgbClr val="000000"/>
              </a:solidFill>
              <a:latin typeface="TW Cen MT"/>
            </a:endParaRPr>
          </a:p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6E1DAB7-0D62-52B6-6BA4-668CE3C13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sz="2400" b="1" cap="all" dirty="0">
              <a:solidFill>
                <a:srgbClr val="000000"/>
              </a:solidFill>
              <a:latin typeface="TW Cen MT"/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48FFFE-3E07-ADDB-5C06-96367CDBC5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7207" y="1495037"/>
            <a:ext cx="2472624" cy="542805"/>
          </a:xfrm>
        </p:spPr>
        <p:txBody>
          <a:bodyPr/>
          <a:lstStyle/>
          <a:p>
            <a:r>
              <a:rPr lang="en-US" dirty="0"/>
              <a:t>Activities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DC8301F-C12F-86EC-DBCB-3E7BC5B806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6004" y="1960642"/>
            <a:ext cx="4091133" cy="3910262"/>
          </a:xfrm>
        </p:spPr>
        <p:txBody>
          <a:bodyPr>
            <a:normAutofit/>
          </a:bodyPr>
          <a:lstStyle/>
          <a:p>
            <a:r>
              <a:rPr lang="en-US" sz="2800" dirty="0"/>
              <a:t>Syllabus Quiz (10)</a:t>
            </a:r>
          </a:p>
          <a:p>
            <a:r>
              <a:rPr lang="en-US" sz="2800" dirty="0"/>
              <a:t>Questionnaire (20)</a:t>
            </a:r>
          </a:p>
          <a:p>
            <a:r>
              <a:rPr lang="en-US" sz="2800" dirty="0"/>
              <a:t>Weekly Take-Aways (70)</a:t>
            </a:r>
          </a:p>
          <a:p>
            <a:r>
              <a:rPr lang="en-US" sz="2800" dirty="0"/>
              <a:t>Midterm (50)</a:t>
            </a:r>
          </a:p>
          <a:p>
            <a:r>
              <a:rPr lang="en-US" sz="2800" dirty="0"/>
              <a:t>Color Groups (40)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15D230-9CBB-5CDE-7EED-6FCF53A6D8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42874" y="2112353"/>
            <a:ext cx="1545869" cy="552450"/>
          </a:xfrm>
        </p:spPr>
        <p:txBody>
          <a:bodyPr/>
          <a:lstStyle/>
          <a:p>
            <a:r>
              <a:rPr lang="en-US" dirty="0"/>
              <a:t>Learning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A89A3B-ACF1-04F9-A784-DE0FCECE2F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80952" y="1956572"/>
            <a:ext cx="4245946" cy="3919907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2800" dirty="0"/>
              <a:t>Discussion Groups (40)</a:t>
            </a:r>
          </a:p>
          <a:p>
            <a:r>
              <a:rPr lang="en-US" sz="2800" dirty="0"/>
              <a:t>Happiness Groups (50)</a:t>
            </a:r>
          </a:p>
          <a:p>
            <a:r>
              <a:rPr lang="en-US" sz="2800" dirty="0"/>
              <a:t>Final Reflections (40)</a:t>
            </a:r>
          </a:p>
          <a:p>
            <a:r>
              <a:rPr lang="en-US" sz="2800" dirty="0"/>
              <a:t>Attendance and Participation (50)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5405270-9048-8FF9-5695-7DFBC506A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noProof="0"/>
              <a:t>Group is Open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E2F64DF-BDAE-8C47-D7DE-A0FCF79D6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11</a:t>
            </a:fld>
            <a:endParaRPr lang="en-US" noProof="0"/>
          </a:p>
        </p:txBody>
      </p:sp>
      <p:pic>
        <p:nvPicPr>
          <p:cNvPr id="7" name="Picture 6" descr="A person writing on a piece of paper&#10;&#10;Description automatically generated">
            <a:extLst>
              <a:ext uri="{FF2B5EF4-FFF2-40B4-BE49-F238E27FC236}">
                <a16:creationId xmlns:a16="http://schemas.microsoft.com/office/drawing/2014/main" id="{5BB1703B-32A3-4D3D-0B8A-ACFC53080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5468" y="3367879"/>
            <a:ext cx="3146722" cy="25046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32AE34-5FAF-BAE6-03FD-2E0AB5CEC544}"/>
              </a:ext>
            </a:extLst>
          </p:cNvPr>
          <p:cNvSpPr txBox="1"/>
          <p:nvPr/>
        </p:nvSpPr>
        <p:spPr>
          <a:xfrm>
            <a:off x="395468" y="6026311"/>
            <a:ext cx="3723190" cy="163171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r>
              <a:rPr lang="en-US">
                <a:hlinkClick r:id="rId3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BY-SA-NC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1583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812" y="448235"/>
            <a:ext cx="7135906" cy="1423402"/>
          </a:xfrm>
        </p:spPr>
        <p:txBody>
          <a:bodyPr>
            <a:noAutofit/>
          </a:bodyPr>
          <a:lstStyle/>
          <a:p>
            <a:r>
              <a:rPr lang="en-US" sz="4400" b="1" dirty="0"/>
              <a:t>Let’s Talk Feedback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3584796-F169-451B-B40B-A1B1120E5C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9271" y="2330824"/>
            <a:ext cx="7584141" cy="4336306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Feedback can be scary – vulnerability and self-consciousness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Feedback is essential (Allen Ivey quote)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When you practice in public, you deserve applause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We will start with self-assessment (aka self-feedback)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We will ask permission to give feedback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Like for couples, the positive/constructive feedback ratio should be 5:1 minimum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We will try to be specific for positives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We will suggest alternative responses for possible growth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262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86BC107-F3D2-454F-92FA-5480BA028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>
            <a:normAutofit/>
          </a:bodyPr>
          <a:lstStyle/>
          <a:p>
            <a:r>
              <a:rPr lang="en-US" sz="4400" b="1" dirty="0"/>
              <a:t>Group Counseling Basics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DE5BD73-AB59-4115-87A2-2074687D5D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4793" y="1974751"/>
            <a:ext cx="4360512" cy="69691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sz="3200" dirty="0"/>
              <a:t>Why Do Groups?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FC46E31-64CA-40E6-A0F3-DBD2B1F76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4443" y="2796466"/>
            <a:ext cx="4360862" cy="3090941"/>
          </a:xfrm>
        </p:spPr>
        <p:txBody>
          <a:bodyPr>
            <a:noAutofit/>
          </a:bodyPr>
          <a:lstStyle/>
          <a:p>
            <a:r>
              <a:rPr lang="en-US" sz="2400" dirty="0"/>
              <a:t>Efficiency (Dealing with big caseloads)</a:t>
            </a:r>
          </a:p>
          <a:p>
            <a:r>
              <a:rPr lang="en-US" sz="2400" dirty="0"/>
              <a:t>Co-leadership (Work with your friends)</a:t>
            </a:r>
          </a:p>
          <a:p>
            <a:r>
              <a:rPr lang="en-US" sz="2400" dirty="0"/>
              <a:t>More resources and viewpoints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C06D90C-4BCD-4533-9ADB-CE7DF843C6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9649" y="1974751"/>
            <a:ext cx="4360512" cy="69691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sz="3200" dirty="0"/>
              <a:t>Unique to Group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A5989D9-68CB-40BC-B42D-2BB8F5BE2A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9299" y="2671626"/>
            <a:ext cx="4360862" cy="3215781"/>
          </a:xfrm>
        </p:spPr>
        <p:txBody>
          <a:bodyPr/>
          <a:lstStyle/>
          <a:p>
            <a:r>
              <a:rPr lang="en-US" sz="2400" dirty="0"/>
              <a:t>Vicarious learning</a:t>
            </a:r>
          </a:p>
          <a:p>
            <a:r>
              <a:rPr lang="en-US" sz="2400" dirty="0"/>
              <a:t>Real-life encounters</a:t>
            </a:r>
          </a:p>
          <a:p>
            <a:r>
              <a:rPr lang="en-US" sz="2400" dirty="0"/>
              <a:t>Commonality, belonging, feedback</a:t>
            </a:r>
          </a:p>
          <a:p>
            <a:r>
              <a:rPr lang="en-US" sz="2400" dirty="0"/>
              <a:t>Other thoughts?</a:t>
            </a:r>
          </a:p>
          <a:p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964A551-06A5-44F3-B987-EEC8FCB60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/>
              <a:t>Group is Open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36CEF23-104B-4AC5-93B4-D630ACC10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13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51681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645459"/>
            <a:ext cx="6120000" cy="1226178"/>
          </a:xfrm>
        </p:spPr>
        <p:txBody>
          <a:bodyPr>
            <a:normAutofit/>
          </a:bodyPr>
          <a:lstStyle/>
          <a:p>
            <a:r>
              <a:rPr lang="en-US" sz="3600" b="1" dirty="0"/>
              <a:t>Group Counseling: Research Efficacy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918" y="2456330"/>
            <a:ext cx="6767232" cy="3312646"/>
          </a:xfrm>
        </p:spPr>
        <p:txBody>
          <a:bodyPr>
            <a:normAutofit fontScale="92500" lnSpcReduction="10000"/>
          </a:bodyPr>
          <a:lstStyle/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34817">
                  <a:lumMod val="60000"/>
                  <a:lumOff val="40000"/>
                </a:srgbClr>
              </a:buClr>
              <a:buSzTx/>
              <a:buFont typeface="Wingdings" panose="05000000000000000000" pitchFamily="2" charset="2"/>
              <a:buChar char=""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34817">
                  <a:lumMod val="60000"/>
                  <a:lumOff val="40000"/>
                </a:srgbClr>
              </a:buClr>
              <a:buSzTx/>
              <a:buFont typeface="Wingdings" panose="05000000000000000000" pitchFamily="2" charset="2"/>
              <a:buChar char="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>
                    <a:alpha val="70000"/>
                  </a:srgb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What’s more effective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: Individual or group counseling?</a:t>
            </a: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34817">
                  <a:lumMod val="60000"/>
                  <a:lumOff val="40000"/>
                </a:srgbClr>
              </a:buClr>
              <a:buSzTx/>
              <a:buFont typeface="Wingdings" panose="05000000000000000000" pitchFamily="2" charset="2"/>
              <a:buChar char=""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34817">
                  <a:lumMod val="60000"/>
                  <a:lumOff val="40000"/>
                </a:srgbClr>
              </a:buClr>
              <a:buSzTx/>
              <a:buFont typeface="Wingdings" panose="05000000000000000000" pitchFamily="2" charset="2"/>
              <a:buChar char="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>
                    <a:alpha val="70000"/>
                  </a:srgb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Optional Assignment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: Spend 20 minutes online this week trying to answer this question and come back next week ready to report your findings and how you got the information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496744F3-86B5-4EF8-9B92-A247B2ADDE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</p:spTree>
    <p:extLst>
      <p:ext uri="{BB962C8B-B14F-4D97-AF65-F5344CB8AC3E}">
        <p14:creationId xmlns:p14="http://schemas.microsoft.com/office/powerpoint/2010/main" val="774532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Group Types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2024" y="2759076"/>
            <a:ext cx="6794126" cy="3556253"/>
          </a:xfrm>
        </p:spPr>
        <p:txBody>
          <a:bodyPr>
            <a:normAutofit fontScale="85000" lnSpcReduction="10000"/>
          </a:bodyPr>
          <a:lstStyle/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Task or Work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Psychoeducational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Counseling and Psychotherapy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Discussion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Self-Help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Growth/Experiential Groups</a:t>
            </a:r>
          </a:p>
          <a:p>
            <a:pPr marL="1200150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Other typologies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Heterogeneous vs. Homogeneous; Open vs. Closed; Gendered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176C209E-C916-4CC7-96D9-4B8DAE4DB6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</p:spTree>
    <p:extLst>
      <p:ext uri="{BB962C8B-B14F-4D97-AF65-F5344CB8AC3E}">
        <p14:creationId xmlns:p14="http://schemas.microsoft.com/office/powerpoint/2010/main" val="3020361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50822F99-0E77-4297-8A55-31CC76EA4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4400" dirty="0">
                <a:solidFill>
                  <a:srgbClr val="FFC000"/>
                </a:solidFill>
              </a:rPr>
              <a:t>Group Types – Task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7FFDDF4F-ED80-41E4-AFB4-954F96397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609600"/>
            <a:ext cx="7543800" cy="42672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focus is on the completion of a specific task. The group dies at the completion point.</a:t>
            </a:r>
          </a:p>
          <a:p>
            <a:pPr>
              <a:spcAft>
                <a:spcPts val="0"/>
              </a:spcAft>
              <a:defRPr/>
            </a:pPr>
            <a:endParaRPr lang="en-US" alt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leader balances content and process, keeps people focused, and manages conflict </a:t>
            </a:r>
            <a:r>
              <a:rPr lang="en-US" alt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route to task completion (attend to warm-up, action, and closure).</a:t>
            </a:r>
          </a:p>
          <a:p>
            <a:pPr>
              <a:spcAft>
                <a:spcPts val="0"/>
              </a:spcAft>
              <a:defRPr/>
            </a:pPr>
            <a:endParaRPr lang="en-US" alt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Examples: Mission statement committee;  student group projects in your classes (watch out for the social loafer!)</a:t>
            </a:r>
          </a:p>
        </p:txBody>
      </p:sp>
    </p:spTree>
    <p:extLst>
      <p:ext uri="{BB962C8B-B14F-4D97-AF65-F5344CB8AC3E}">
        <p14:creationId xmlns:p14="http://schemas.microsoft.com/office/powerpoint/2010/main" val="3872035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C44C788-E167-4446-80B3-822F1C343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1" y="4939552"/>
            <a:ext cx="8739823" cy="150607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4400" dirty="0">
                <a:solidFill>
                  <a:srgbClr val="FFC000"/>
                </a:solidFill>
              </a:rPr>
              <a:t>Psychoeducational Groups 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758D7AED-08F8-47CA-A658-66D03CF1B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1143000"/>
            <a:ext cx="7543800" cy="426720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an informational or educational deficit and the PRIMARY goal is to provide information and elicit reactions</a:t>
            </a:r>
          </a:p>
          <a:p>
            <a:pPr>
              <a:spcAft>
                <a:spcPts val="0"/>
              </a:spcAft>
              <a:defRPr/>
            </a:pPr>
            <a:endParaRPr lang="en-US" alt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communication goes through and from the leader into the group</a:t>
            </a:r>
          </a:p>
          <a:p>
            <a:pPr>
              <a:spcAft>
                <a:spcPts val="0"/>
              </a:spcAft>
              <a:defRPr/>
            </a:pPr>
            <a:endParaRPr lang="en-US" alt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Examples: Study skills, parenting education, and what we’re doing right now!</a:t>
            </a:r>
          </a:p>
          <a:p>
            <a:pPr>
              <a:spcAft>
                <a:spcPts val="0"/>
              </a:spcAft>
              <a:defRPr/>
            </a:pPr>
            <a:endParaRPr lang="en-US" altLang="en-US" sz="2800" dirty="0"/>
          </a:p>
          <a:p>
            <a:pPr>
              <a:spcAft>
                <a:spcPts val="0"/>
              </a:spcAft>
              <a:defRPr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61125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2350D55D-F269-43D4-A070-150C7ED0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318" y="5410200"/>
            <a:ext cx="9224682" cy="762000"/>
          </a:xfrm>
        </p:spPr>
        <p:txBody>
          <a:bodyPr/>
          <a:lstStyle/>
          <a:p>
            <a:pPr>
              <a:defRPr/>
            </a:pPr>
            <a:r>
              <a:rPr lang="en-US" altLang="en-US" sz="4100" dirty="0">
                <a:solidFill>
                  <a:srgbClr val="FFC000"/>
                </a:solidFill>
              </a:rPr>
              <a:t>Counseling Groups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CB6AFCA3-3786-4EAB-95D5-7556F643B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533400"/>
            <a:ext cx="7543800" cy="4876800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address a specific, challenging problem</a:t>
            </a:r>
          </a:p>
          <a:p>
            <a:pPr>
              <a:spcAft>
                <a:spcPts val="0"/>
              </a:spcAft>
              <a:defRPr/>
            </a:pPr>
            <a:endParaRPr lang="en-US" alt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leader is an expert and facilitates member interactions based on a theoretical approach [Highly variable]</a:t>
            </a:r>
          </a:p>
          <a:p>
            <a:pPr>
              <a:spcAft>
                <a:spcPts val="0"/>
              </a:spcAft>
              <a:defRPr/>
            </a:pPr>
            <a:endParaRPr lang="en-US" alt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focus is on interpersonal process and problem-solving strategies that emphasize conscious thoughts, feelings, and behaviors</a:t>
            </a:r>
          </a:p>
          <a:p>
            <a:pPr>
              <a:spcAft>
                <a:spcPts val="0"/>
              </a:spcAft>
              <a:defRPr/>
            </a:pPr>
            <a:endParaRPr lang="en-US" alt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Examples: Coping with depression; DBT </a:t>
            </a:r>
          </a:p>
        </p:txBody>
      </p:sp>
    </p:spTree>
    <p:extLst>
      <p:ext uri="{BB962C8B-B14F-4D97-AF65-F5344CB8AC3E}">
        <p14:creationId xmlns:p14="http://schemas.microsoft.com/office/powerpoint/2010/main" val="634959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9CC393AA-8DF7-49ED-B2A1-30AD6C3CF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635" y="5410200"/>
            <a:ext cx="9305365" cy="762000"/>
          </a:xfrm>
        </p:spPr>
        <p:txBody>
          <a:bodyPr/>
          <a:lstStyle/>
          <a:p>
            <a:pPr>
              <a:defRPr/>
            </a:pPr>
            <a:r>
              <a:rPr lang="en-US" altLang="en-US" sz="4100" dirty="0">
                <a:solidFill>
                  <a:srgbClr val="FFC000"/>
                </a:solidFill>
              </a:rPr>
              <a:t>Psychotherapy Groups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8DAE544A-BFB9-4355-AE5F-1AEDFA302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533400"/>
            <a:ext cx="7543800" cy="487680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like counseling groups only. . . </a:t>
            </a:r>
          </a:p>
          <a:p>
            <a:pPr>
              <a:spcAft>
                <a:spcPts val="0"/>
              </a:spcAft>
              <a:defRPr/>
            </a:pPr>
            <a:endParaRPr lang="en-US" alt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focus on deeper, chronic problems</a:t>
            </a:r>
          </a:p>
          <a:p>
            <a:pPr>
              <a:spcAft>
                <a:spcPts val="0"/>
              </a:spcAft>
              <a:defRPr/>
            </a:pPr>
            <a:endParaRPr lang="en-US" alt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Ambitious goals of “personality” change</a:t>
            </a:r>
          </a:p>
          <a:p>
            <a:pPr>
              <a:spcAft>
                <a:spcPts val="0"/>
              </a:spcAft>
              <a:defRPr/>
            </a:pPr>
            <a:endParaRPr lang="en-US" alt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Probably longer; less structured</a:t>
            </a:r>
          </a:p>
          <a:p>
            <a:pPr>
              <a:spcAft>
                <a:spcPts val="0"/>
              </a:spcAft>
              <a:defRPr/>
            </a:pPr>
            <a:endParaRPr lang="en-US" alt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Examples: Trauma/abuse; sex offenders; others?  </a:t>
            </a:r>
          </a:p>
        </p:txBody>
      </p:sp>
    </p:spTree>
    <p:extLst>
      <p:ext uri="{BB962C8B-B14F-4D97-AF65-F5344CB8AC3E}">
        <p14:creationId xmlns:p14="http://schemas.microsoft.com/office/powerpoint/2010/main" val="922605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D543B913-939D-4DEE-9F49-337B09E07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4800" b="1" dirty="0">
                <a:solidFill>
                  <a:srgbClr val="FFC000"/>
                </a:solidFill>
              </a:rPr>
              <a:t>Discussion Groups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BC7EA964-D9F7-4F47-892A-1BE436362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focus is on the TOPIC and not the person or a problem</a:t>
            </a:r>
          </a:p>
          <a:p>
            <a:pPr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Perspectives are elicited and limits are set by the leader</a:t>
            </a:r>
          </a:p>
          <a:p>
            <a:pPr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Examples: Book clubs, Religious study groups, and our class discussion groups, etc. </a:t>
            </a:r>
          </a:p>
        </p:txBody>
      </p:sp>
    </p:spTree>
    <p:extLst>
      <p:ext uri="{BB962C8B-B14F-4D97-AF65-F5344CB8AC3E}">
        <p14:creationId xmlns:p14="http://schemas.microsoft.com/office/powerpoint/2010/main" val="4148614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6F22406E-62E9-4D22-99F6-9D2C26AD1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4800" b="1" dirty="0">
                <a:solidFill>
                  <a:srgbClr val="FFC000"/>
                </a:solidFill>
              </a:rPr>
              <a:t>Self-Help Groups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BCC0649D-C5CA-42B5-B75C-A7B3B07AC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Non-experts work together to help each other</a:t>
            </a:r>
          </a:p>
          <a:p>
            <a:pPr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There is no professional leader</a:t>
            </a:r>
          </a:p>
          <a:p>
            <a:pPr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Examples: AA; NA</a:t>
            </a:r>
          </a:p>
        </p:txBody>
      </p:sp>
    </p:spTree>
    <p:extLst>
      <p:ext uri="{BB962C8B-B14F-4D97-AF65-F5344CB8AC3E}">
        <p14:creationId xmlns:p14="http://schemas.microsoft.com/office/powerpoint/2010/main" val="1452591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0C047166-B168-497A-8242-B85D6DFAA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altLang="en-US" sz="4800" b="1" dirty="0">
                <a:solidFill>
                  <a:srgbClr val="FFC000"/>
                </a:solidFill>
              </a:rPr>
              <a:t>Growth and Experiential Groups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10B0DCA6-B653-4F46-84A1-4F6783A83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This group involves facilitating an experience</a:t>
            </a:r>
          </a:p>
          <a:p>
            <a:pPr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leader knows the terrain and guides members through the experience</a:t>
            </a:r>
          </a:p>
          <a:p>
            <a:pPr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Examples: T-groups, ropes courses, etc., where experiencing and debriefing the activities is THE point</a:t>
            </a:r>
          </a:p>
        </p:txBody>
      </p:sp>
    </p:spTree>
    <p:extLst>
      <p:ext uri="{BB962C8B-B14F-4D97-AF65-F5344CB8AC3E}">
        <p14:creationId xmlns:p14="http://schemas.microsoft.com/office/powerpoint/2010/main" val="2554036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7A17363-4FDE-4E89-B184-BB6225513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4800" b="1" dirty="0">
                <a:solidFill>
                  <a:srgbClr val="FFC000"/>
                </a:solidFill>
              </a:rPr>
              <a:t>Support Groups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3D50E172-F45E-41FF-B1F6-0DB3DD39C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082" y="1192306"/>
            <a:ext cx="9096656" cy="3612776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People with a common interest or experience come together for support</a:t>
            </a:r>
          </a:p>
          <a:p>
            <a:pPr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Leaders encourage sharing (the goal) and communication is from member-to-member</a:t>
            </a:r>
          </a:p>
          <a:p>
            <a:pPr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Examples: Coping with illnesses; Single Parent; Cancer survivors; </a:t>
            </a:r>
            <a:r>
              <a:rPr lang="en-US" altLang="en-US" sz="28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Alynon</a:t>
            </a:r>
            <a:endParaRPr lang="en-US" altLang="en-US" sz="2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>
              <a:spcAft>
                <a:spcPts val="0"/>
              </a:spcAft>
              <a:buNone/>
              <a:defRPr/>
            </a:pPr>
            <a:endParaRPr lang="en-US" altLang="en-US" dirty="0"/>
          </a:p>
          <a:p>
            <a:pPr>
              <a:spcAft>
                <a:spcPts val="0"/>
              </a:spcAft>
              <a:defRPr/>
            </a:pPr>
            <a:endParaRPr lang="en-US" altLang="en-US" dirty="0"/>
          </a:p>
          <a:p>
            <a:pPr>
              <a:spcAft>
                <a:spcPts val="0"/>
              </a:spcAft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56165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3741" y="1011237"/>
            <a:ext cx="6721009" cy="860400"/>
          </a:xfrm>
        </p:spPr>
        <p:txBody>
          <a:bodyPr>
            <a:noAutofit/>
          </a:bodyPr>
          <a:lstStyle/>
          <a:p>
            <a:r>
              <a:rPr lang="en-US" sz="4000" b="1" dirty="0"/>
              <a:t>Cultural Humility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518" y="2366682"/>
            <a:ext cx="7464494" cy="4035317"/>
          </a:xfrm>
        </p:spPr>
        <p:txBody>
          <a:bodyPr>
            <a:normAutofit fontScale="85000" lnSpcReduction="20000"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Cultural humility is an evidence-based orientation with three parts</a:t>
            </a:r>
          </a:p>
          <a:p>
            <a:pPr marL="2857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endParaRPr kumimoji="0" lang="en-US" altLang="en-US" sz="280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6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other-orientation instead of a self-orientation [this means—in part—approaching people who are different than us with interest in and respect for their cultural ways of being.]</a:t>
            </a:r>
          </a:p>
          <a:p>
            <a:pPr marL="742950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endParaRPr kumimoji="0" lang="en-US" altLang="en-US" sz="260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6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Respect for others and their values/ways of being</a:t>
            </a:r>
          </a:p>
          <a:p>
            <a:pPr marL="742950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endParaRPr kumimoji="0" lang="en-US" altLang="en-US" sz="260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6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attitude that includes a lack of superiority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CDB3C6B5-F69A-4CE4-BD1F-26CFE7602B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</p:spTree>
    <p:extLst>
      <p:ext uri="{BB962C8B-B14F-4D97-AF65-F5344CB8AC3E}">
        <p14:creationId xmlns:p14="http://schemas.microsoft.com/office/powerpoint/2010/main" val="3617271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806824"/>
            <a:ext cx="6120000" cy="1228164"/>
          </a:xfrm>
        </p:spPr>
        <p:txBody>
          <a:bodyPr/>
          <a:lstStyle/>
          <a:p>
            <a:r>
              <a:rPr lang="en-US" b="1" dirty="0"/>
              <a:t>The Dialectic of </a:t>
            </a:r>
            <a:br>
              <a:rPr lang="en-US" b="1" dirty="0"/>
            </a:br>
            <a:r>
              <a:rPr lang="en-US" b="1" dirty="0"/>
              <a:t>Lived Experiences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8941" y="2312894"/>
            <a:ext cx="7924800" cy="4089105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20000"/>
                    <a:lumOff val="80000"/>
                    <a:alpha val="7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have lived experiences that are different from mine. I will strive to gain understanding and hold compassion for your experiences.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20000"/>
                    <a:lumOff val="80000"/>
                    <a:alpha val="7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have lived experiences that are different from yours. You will strive to gain understanding and hold compassion for my experiences.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20000"/>
                    <a:lumOff val="80000"/>
                    <a:alpha val="7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lived experiences, although VERY meaningful, are narrow, limited, and make us vulnerable to personal, cultural, and other prejudices.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02707274-F07B-4C1D-B83D-FAB720889C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</p:spTree>
    <p:extLst>
      <p:ext uri="{BB962C8B-B14F-4D97-AF65-F5344CB8AC3E}">
        <p14:creationId xmlns:p14="http://schemas.microsoft.com/office/powerpoint/2010/main" val="127879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Beginner’s Mind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accent5">
                    <a:lumMod val="20000"/>
                    <a:lumOff val="80000"/>
                    <a:alpha val="7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benefit from adopting an attitude of “not knowing” and of “valuing” the experiences and perspectives of others</a:t>
            </a:r>
          </a:p>
          <a:p>
            <a:endParaRPr lang="en-US" sz="2800" dirty="0">
              <a:solidFill>
                <a:schemeClr val="accent5">
                  <a:lumMod val="20000"/>
                  <a:lumOff val="80000"/>
                  <a:alpha val="7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chemeClr val="accent5">
                    <a:lumMod val="20000"/>
                    <a:lumOff val="80000"/>
                    <a:alpha val="7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requires collaboration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6A3CF7C-06E1-4E1D-B205-15994F954D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</p:spTree>
    <p:extLst>
      <p:ext uri="{BB962C8B-B14F-4D97-AF65-F5344CB8AC3E}">
        <p14:creationId xmlns:p14="http://schemas.microsoft.com/office/powerpoint/2010/main" val="254319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B13C57B7-233B-412C-8F3A-F4443BB10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4572000"/>
            <a:ext cx="8686800" cy="1600200"/>
          </a:xfrm>
        </p:spPr>
        <p:txBody>
          <a:bodyPr/>
          <a:lstStyle/>
          <a:p>
            <a:pPr>
              <a:defRPr/>
            </a:pPr>
            <a:r>
              <a:rPr lang="en-US" altLang="en-US" sz="4800" b="1" dirty="0">
                <a:solidFill>
                  <a:srgbClr val="FFC000"/>
                </a:solidFill>
              </a:rPr>
              <a:t>Group Stages: Where are we now?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6C9AC64F-C012-4EA6-8E65-75944CB5C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Forming (Initial)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Norming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Storming (Transition)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Performing (Working)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Adjourning (Termination)</a:t>
            </a:r>
          </a:p>
        </p:txBody>
      </p:sp>
    </p:spTree>
    <p:extLst>
      <p:ext uri="{BB962C8B-B14F-4D97-AF65-F5344CB8AC3E}">
        <p14:creationId xmlns:p14="http://schemas.microsoft.com/office/powerpoint/2010/main" val="2398899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C3391D5B-8364-4050-9264-24A653B20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C000"/>
                </a:solidFill>
              </a:rPr>
              <a:t>Our In-Class Groups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0A1A9A9E-86BF-4D14-8BF3-7B4D012CE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800" b="1" dirty="0">
                <a:solidFill>
                  <a:schemeClr val="bg1"/>
                </a:solidFill>
              </a:rPr>
              <a:t>Know your group</a:t>
            </a:r>
            <a:r>
              <a:rPr lang="en-US" altLang="en-US" sz="2800" b="1" dirty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</a:p>
          <a:p>
            <a:pPr>
              <a:spcAft>
                <a:spcPts val="0"/>
              </a:spcAft>
              <a:defRPr/>
            </a:pPr>
            <a:endParaRPr lang="en-US" altLang="en-US" sz="1800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b="1" dirty="0">
                <a:solidFill>
                  <a:schemeClr val="bg1"/>
                </a:solidFill>
              </a:rPr>
              <a:t>Maroon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2800" b="1" dirty="0">
                <a:solidFill>
                  <a:schemeClr val="bg1"/>
                </a:solidFill>
              </a:rPr>
              <a:t>Gold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2800" b="1" dirty="0">
                <a:solidFill>
                  <a:schemeClr val="bg1"/>
                </a:solidFill>
              </a:rPr>
              <a:t>Green 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2800" b="1" dirty="0">
                <a:solidFill>
                  <a:schemeClr val="bg1"/>
                </a:solidFill>
              </a:rPr>
              <a:t>Silver</a:t>
            </a:r>
          </a:p>
          <a:p>
            <a:pPr>
              <a:spcAft>
                <a:spcPts val="0"/>
              </a:spcAft>
              <a:defRPr/>
            </a:pPr>
            <a:endParaRPr lang="en-US" altLang="en-US" sz="1800" b="1" dirty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2800" b="1" dirty="0">
                <a:solidFill>
                  <a:schemeClr val="bg1"/>
                </a:solidFill>
              </a:rPr>
              <a:t>Let’s do an opening fishbowl ice-breaker with the Maroon group</a:t>
            </a:r>
          </a:p>
        </p:txBody>
      </p:sp>
    </p:spTree>
    <p:extLst>
      <p:ext uri="{BB962C8B-B14F-4D97-AF65-F5344CB8AC3E}">
        <p14:creationId xmlns:p14="http://schemas.microsoft.com/office/powerpoint/2010/main" val="4225686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1011237"/>
            <a:ext cx="6120000" cy="5556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4D380348-C84E-4DCB-8B41-B5557FE1C8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507949"/>
              </p:ext>
            </p:extLst>
          </p:nvPr>
        </p:nvGraphicFramePr>
        <p:xfrm>
          <a:off x="4769224" y="1299882"/>
          <a:ext cx="6881787" cy="4330549"/>
        </p:xfrm>
        <a:graphic>
          <a:graphicData uri="http://schemas.openxmlformats.org/drawingml/2006/table">
            <a:tbl>
              <a:tblPr firstRow="1" firstCol="1" bandRow="1"/>
              <a:tblGrid>
                <a:gridCol w="6881787">
                  <a:extLst>
                    <a:ext uri="{9D8B030D-6E8A-4147-A177-3AD203B41FA5}">
                      <a16:colId xmlns:a16="http://schemas.microsoft.com/office/drawing/2014/main" val="2794492597"/>
                    </a:ext>
                  </a:extLst>
                </a:gridCol>
              </a:tblGrid>
              <a:tr h="575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Maroon</a:t>
                      </a:r>
                      <a:endParaRPr lang="en-US" sz="3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340996"/>
                  </a:ext>
                </a:extLst>
              </a:tr>
              <a:tr h="4693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Elizabeth A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2423735"/>
                  </a:ext>
                </a:extLst>
              </a:tr>
              <a:tr h="4693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Claire B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833654"/>
                  </a:ext>
                </a:extLst>
              </a:tr>
              <a:tr h="4693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Chris B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120992"/>
                  </a:ext>
                </a:extLst>
              </a:tr>
              <a:tr h="4693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Faith B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235464"/>
                  </a:ext>
                </a:extLst>
              </a:tr>
              <a:tr h="4693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Megan C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042939"/>
                  </a:ext>
                </a:extLst>
              </a:tr>
              <a:tr h="4693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Sydney L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4702165"/>
                  </a:ext>
                </a:extLst>
              </a:tr>
              <a:tr h="4693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Katie 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746655"/>
                  </a:ext>
                </a:extLst>
              </a:tr>
              <a:tr h="4693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Paisley F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3431214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1622DFB8-C747-42FE-854A-6DB56CC5E47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</p:spTree>
    <p:extLst>
      <p:ext uri="{BB962C8B-B14F-4D97-AF65-F5344CB8AC3E}">
        <p14:creationId xmlns:p14="http://schemas.microsoft.com/office/powerpoint/2010/main" val="26712916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3B646F-CB6E-4E37-A2D9-39BFF6436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3345950" cy="2303213"/>
          </a:xfrm>
        </p:spPr>
        <p:txBody>
          <a:bodyPr>
            <a:normAutofit/>
          </a:bodyPr>
          <a:lstStyle/>
          <a:p>
            <a:r>
              <a:rPr lang="en-US" sz="3600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DAC01E-6B5F-4F5C-8C1A-3868D2F2B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86670"/>
            <a:ext cx="6938682" cy="3140624"/>
          </a:xfrm>
        </p:spPr>
        <p:txBody>
          <a:bodyPr>
            <a:noAutofit/>
          </a:bodyPr>
          <a:lstStyle/>
          <a:p>
            <a:r>
              <a:rPr lang="en-US" sz="2400" dirty="0"/>
              <a:t>I shared ideas about brain development. We experimented with group process/structure. We debriefed, talked about feedback, and reviewed the syllabus. We did an overview of groups types and stages. Maybe we did more . . . or less.</a:t>
            </a:r>
          </a:p>
          <a:p>
            <a:r>
              <a:rPr lang="en-US" sz="2400" b="1" dirty="0">
                <a:solidFill>
                  <a:srgbClr val="FFFF00">
                    <a:alpha val="70000"/>
                  </a:srgbClr>
                </a:solidFill>
              </a:rPr>
              <a:t>What would you like to remember?</a:t>
            </a:r>
          </a:p>
        </p:txBody>
      </p:sp>
      <p:pic>
        <p:nvPicPr>
          <p:cNvPr id="13" name="Picture Placeholder 12" descr="A close up of a leaf">
            <a:extLst>
              <a:ext uri="{FF2B5EF4-FFF2-40B4-BE49-F238E27FC236}">
                <a16:creationId xmlns:a16="http://schemas.microsoft.com/office/drawing/2014/main" id="{BB3DC38B-D709-4F27-B78C-0C2494B013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338" y="4011613"/>
            <a:ext cx="2578100" cy="2303462"/>
          </a:xfrm>
        </p:spPr>
      </p:pic>
      <p:pic>
        <p:nvPicPr>
          <p:cNvPr id="15" name="Picture Placeholder 14" descr="A picture containing a close up of a tree stump with a plant growing out of it ">
            <a:extLst>
              <a:ext uri="{FF2B5EF4-FFF2-40B4-BE49-F238E27FC236}">
                <a16:creationId xmlns:a16="http://schemas.microsoft.com/office/drawing/2014/main" id="{033ADD4E-D184-42FF-B7E1-DFBCE22436D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4863" y="4011331"/>
            <a:ext cx="2578100" cy="2303462"/>
          </a:xfrm>
        </p:spPr>
      </p:pic>
      <p:pic>
        <p:nvPicPr>
          <p:cNvPr id="7" name="Picture Placeholder 6" descr="Succulents">
            <a:extLst>
              <a:ext uri="{FF2B5EF4-FFF2-40B4-BE49-F238E27FC236}">
                <a16:creationId xmlns:a16="http://schemas.microsoft.com/office/drawing/2014/main" id="{319E3F55-9C7B-41B2-85AA-95F19FE0DBC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8887" y="4011331"/>
            <a:ext cx="2578100" cy="2303462"/>
          </a:xfrm>
        </p:spPr>
      </p:pic>
      <p:pic>
        <p:nvPicPr>
          <p:cNvPr id="23" name="Picture Placeholder 22" descr="A picture containing stone, cement, a plant">
            <a:extLst>
              <a:ext uri="{FF2B5EF4-FFF2-40B4-BE49-F238E27FC236}">
                <a16:creationId xmlns:a16="http://schemas.microsoft.com/office/drawing/2014/main" id="{B0E43905-1993-4003-BD26-889559CE51A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72912" y="4011331"/>
            <a:ext cx="2578100" cy="2303462"/>
          </a:xfr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4C746F8-0760-484D-9370-07DE1B49E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/>
              <a:t>Group is Open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2116C56-1149-45F6-9B67-1E90E5890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30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91354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514C296C-6523-405C-9271-DEA9C713C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1" y="5122416"/>
            <a:ext cx="8739823" cy="89738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600" b="1" dirty="0">
                <a:solidFill>
                  <a:srgbClr val="FFC000"/>
                </a:solidFill>
              </a:rPr>
              <a:t>Sample Support Group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A551E70A-F9F3-4F7F-80F5-5AB03B8F5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1" y="533400"/>
            <a:ext cx="10891914" cy="376767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endParaRPr lang="en-US" altLang="en-US" dirty="0">
              <a:hlinkClick r:id="rId2"/>
            </a:endParaRPr>
          </a:p>
          <a:p>
            <a:pPr>
              <a:spcAft>
                <a:spcPts val="0"/>
              </a:spcAft>
              <a:defRPr/>
            </a:pPr>
            <a:endParaRPr lang="en-US" altLang="en-US" dirty="0">
              <a:hlinkClick r:id="rId2"/>
            </a:endParaRPr>
          </a:p>
          <a:p>
            <a:pPr>
              <a:spcAft>
                <a:spcPts val="0"/>
              </a:spcAft>
              <a:defRPr/>
            </a:pPr>
            <a:endParaRPr lang="en-US" altLang="en-US" dirty="0">
              <a:hlinkClick r:id="rId2"/>
            </a:endParaRPr>
          </a:p>
          <a:p>
            <a:pPr>
              <a:spcAft>
                <a:spcPts val="0"/>
              </a:spcAft>
              <a:defRPr/>
            </a:pPr>
            <a:endParaRPr lang="en-US" altLang="en-US" dirty="0">
              <a:hlinkClick r:id="rId2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en-US" sz="4400" dirty="0">
                <a:hlinkClick r:id="rId3"/>
              </a:rPr>
              <a:t>https://www.youtube.com/watch?v=aJyppEAWkmQ</a:t>
            </a:r>
            <a:r>
              <a:rPr lang="en-US" altLang="en-US" sz="4400" dirty="0"/>
              <a:t> </a:t>
            </a:r>
          </a:p>
          <a:p>
            <a:pPr>
              <a:spcAft>
                <a:spcPts val="0"/>
              </a:spcAft>
              <a:defRPr/>
            </a:pPr>
            <a:endParaRPr lang="en-US" altLang="en-US" sz="4400" dirty="0"/>
          </a:p>
          <a:p>
            <a:pPr>
              <a:spcAft>
                <a:spcPts val="0"/>
              </a:spcAft>
              <a:defRPr/>
            </a:pPr>
            <a:endParaRPr lang="en-US" altLang="en-US" dirty="0"/>
          </a:p>
          <a:p>
            <a:pPr>
              <a:spcAft>
                <a:spcPts val="0"/>
              </a:spcAft>
              <a:defRPr/>
            </a:pPr>
            <a:endParaRPr lang="en-US" altLang="en-US" dirty="0"/>
          </a:p>
          <a:p>
            <a:pPr>
              <a:spcAft>
                <a:spcPts val="0"/>
              </a:spcAft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4886746"/>
      </p:ext>
    </p:extLst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Leaf">
      <a:dk1>
        <a:sysClr val="windowText" lastClr="000000"/>
      </a:dk1>
      <a:lt1>
        <a:sysClr val="window" lastClr="FFFFFF"/>
      </a:lt1>
      <a:dk2>
        <a:srgbClr val="732124"/>
      </a:dk2>
      <a:lt2>
        <a:srgbClr val="F0EDE5"/>
      </a:lt2>
      <a:accent1>
        <a:srgbClr val="D34817"/>
      </a:accent1>
      <a:accent2>
        <a:srgbClr val="A68D65"/>
      </a:accent2>
      <a:accent3>
        <a:srgbClr val="728377"/>
      </a:accent3>
      <a:accent4>
        <a:srgbClr val="B4797B"/>
      </a:accent4>
      <a:accent5>
        <a:srgbClr val="CE8439"/>
      </a:accent5>
      <a:accent6>
        <a:srgbClr val="CF3A2A"/>
      </a:accent6>
      <a:hlink>
        <a:srgbClr val="D06853"/>
      </a:hlink>
      <a:folHlink>
        <a:srgbClr val="B67779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1660C2-E4FB-4725-82B0-989555BC2D54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990F83D-1171-41B3-8A0C-A2A1B5C3AC92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3A19464-B5CC-4C9F-9F2F-1C2E8CA1172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_LeafVTI</Template>
  <TotalTime>159</TotalTime>
  <Words>1452</Words>
  <Application>Microsoft Office PowerPoint</Application>
  <PresentationFormat>Widescreen</PresentationFormat>
  <Paragraphs>265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</vt:lpstr>
      <vt:lpstr>Arial Rounded MT Bold</vt:lpstr>
      <vt:lpstr>Avenir Next LT Pro Light</vt:lpstr>
      <vt:lpstr>Calibri</vt:lpstr>
      <vt:lpstr>Century Gothic</vt:lpstr>
      <vt:lpstr>Rockwell Nova Light</vt:lpstr>
      <vt:lpstr>Times New Roman</vt:lpstr>
      <vt:lpstr>TW Cen MT</vt:lpstr>
      <vt:lpstr>Wingdings</vt:lpstr>
      <vt:lpstr>Wingdings 3</vt:lpstr>
      <vt:lpstr>LeafVTI</vt:lpstr>
      <vt:lpstr>Slice</vt:lpstr>
      <vt:lpstr>Group Counseling Day 1 </vt:lpstr>
      <vt:lpstr>Agenda  [Group is Open]</vt:lpstr>
      <vt:lpstr>  Our First Group Ground Rules</vt:lpstr>
      <vt:lpstr>Opening Group  Activity</vt:lpstr>
      <vt:lpstr>Questions for Each Other – Part 1</vt:lpstr>
      <vt:lpstr>The Self-Reflective Loop</vt:lpstr>
      <vt:lpstr>Opening Activity – Take 2</vt:lpstr>
      <vt:lpstr>The Reflective Loop  [Again]</vt:lpstr>
      <vt:lpstr>  The Feel of  More or Less Structure</vt:lpstr>
      <vt:lpstr>  More Reflection Questions</vt:lpstr>
      <vt:lpstr>Assignments</vt:lpstr>
      <vt:lpstr>Let’s Talk Feedback</vt:lpstr>
      <vt:lpstr>Group Counseling Basics</vt:lpstr>
      <vt:lpstr>Group Counseling: Research Efficacy</vt:lpstr>
      <vt:lpstr>Group Types</vt:lpstr>
      <vt:lpstr>Group Types – Task</vt:lpstr>
      <vt:lpstr>Psychoeducational Groups </vt:lpstr>
      <vt:lpstr>Counseling Groups</vt:lpstr>
      <vt:lpstr>Psychotherapy Groups</vt:lpstr>
      <vt:lpstr>Discussion Groups</vt:lpstr>
      <vt:lpstr>Self-Help Groups</vt:lpstr>
      <vt:lpstr>Growth and Experiential Groups</vt:lpstr>
      <vt:lpstr>Support Groups</vt:lpstr>
      <vt:lpstr>Cultural Humility</vt:lpstr>
      <vt:lpstr>The Dialectic of  Lived Experiences</vt:lpstr>
      <vt:lpstr>Beginner’s Mind</vt:lpstr>
      <vt:lpstr>Group Stages: Where are we now?</vt:lpstr>
      <vt:lpstr>Our In-Class Groups</vt:lpstr>
      <vt:lpstr>PowerPoint Presentation</vt:lpstr>
      <vt:lpstr>Summary</vt:lpstr>
      <vt:lpstr>Sample Support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Sommers-Flanagan, John</dc:creator>
  <cp:lastModifiedBy>Sommers-Flanagan, John</cp:lastModifiedBy>
  <cp:revision>167</cp:revision>
  <dcterms:created xsi:type="dcterms:W3CDTF">2024-01-15T16:30:29Z</dcterms:created>
  <dcterms:modified xsi:type="dcterms:W3CDTF">2024-01-23T05:35:31Z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