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Lst>
  <p:notesMasterIdLst>
    <p:notesMasterId r:id="rId68"/>
  </p:notesMasterIdLst>
  <p:sldIdLst>
    <p:sldId id="335" r:id="rId5"/>
    <p:sldId id="351" r:id="rId6"/>
    <p:sldId id="903" r:id="rId7"/>
    <p:sldId id="401" r:id="rId8"/>
    <p:sldId id="922" r:id="rId9"/>
    <p:sldId id="924" r:id="rId10"/>
    <p:sldId id="353" r:id="rId11"/>
    <p:sldId id="925" r:id="rId12"/>
    <p:sldId id="926" r:id="rId13"/>
    <p:sldId id="927" r:id="rId14"/>
    <p:sldId id="394" r:id="rId15"/>
    <p:sldId id="928" r:id="rId16"/>
    <p:sldId id="372" r:id="rId17"/>
    <p:sldId id="395" r:id="rId18"/>
    <p:sldId id="396" r:id="rId19"/>
    <p:sldId id="929" r:id="rId20"/>
    <p:sldId id="930" r:id="rId21"/>
    <p:sldId id="397" r:id="rId22"/>
    <p:sldId id="346" r:id="rId23"/>
    <p:sldId id="350" r:id="rId24"/>
    <p:sldId id="356" r:id="rId25"/>
    <p:sldId id="357" r:id="rId26"/>
    <p:sldId id="358" r:id="rId27"/>
    <p:sldId id="359" r:id="rId28"/>
    <p:sldId id="360" r:id="rId29"/>
    <p:sldId id="362" r:id="rId30"/>
    <p:sldId id="363" r:id="rId31"/>
    <p:sldId id="354" r:id="rId32"/>
    <p:sldId id="364" r:id="rId33"/>
    <p:sldId id="365" r:id="rId34"/>
    <p:sldId id="366" r:id="rId35"/>
    <p:sldId id="367" r:id="rId36"/>
    <p:sldId id="610" r:id="rId37"/>
    <p:sldId id="850" r:id="rId38"/>
    <p:sldId id="368" r:id="rId39"/>
    <p:sldId id="369" r:id="rId40"/>
    <p:sldId id="370" r:id="rId41"/>
    <p:sldId id="371" r:id="rId42"/>
    <p:sldId id="373" r:id="rId43"/>
    <p:sldId id="931" r:id="rId44"/>
    <p:sldId id="398" r:id="rId45"/>
    <p:sldId id="399" r:id="rId46"/>
    <p:sldId id="374" r:id="rId47"/>
    <p:sldId id="352" r:id="rId48"/>
    <p:sldId id="375" r:id="rId49"/>
    <p:sldId id="376" r:id="rId50"/>
    <p:sldId id="377" r:id="rId51"/>
    <p:sldId id="378" r:id="rId52"/>
    <p:sldId id="379" r:id="rId53"/>
    <p:sldId id="380" r:id="rId54"/>
    <p:sldId id="400" r:id="rId55"/>
    <p:sldId id="382" r:id="rId56"/>
    <p:sldId id="383" r:id="rId57"/>
    <p:sldId id="384" r:id="rId58"/>
    <p:sldId id="385" r:id="rId59"/>
    <p:sldId id="386" r:id="rId60"/>
    <p:sldId id="387" r:id="rId61"/>
    <p:sldId id="388" r:id="rId62"/>
    <p:sldId id="389" r:id="rId63"/>
    <p:sldId id="390" r:id="rId64"/>
    <p:sldId id="391" r:id="rId65"/>
    <p:sldId id="392" r:id="rId66"/>
    <p:sldId id="393"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5575" autoAdjust="0"/>
  </p:normalViewPr>
  <p:slideViewPr>
    <p:cSldViewPr snapToGrid="0">
      <p:cViewPr varScale="1">
        <p:scale>
          <a:sx n="72" d="100"/>
          <a:sy n="72" d="100"/>
        </p:scale>
        <p:origin x="380" y="60"/>
      </p:cViewPr>
      <p:guideLst>
        <p:guide orient="horz" pos="3672"/>
        <p:guide pos="3840"/>
      </p:guideLst>
    </p:cSldViewPr>
  </p:slideViewPr>
  <p:outlineViewPr>
    <p:cViewPr>
      <p:scale>
        <a:sx n="33" d="100"/>
        <a:sy n="33" d="100"/>
      </p:scale>
      <p:origin x="0" y="-106"/>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12/12/2023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3347937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22</a:t>
            </a:fld>
            <a:endParaRPr lang="en-US" dirty="0"/>
          </a:p>
        </p:txBody>
      </p:sp>
    </p:spTree>
    <p:extLst>
      <p:ext uri="{BB962C8B-B14F-4D97-AF65-F5344CB8AC3E}">
        <p14:creationId xmlns:p14="http://schemas.microsoft.com/office/powerpoint/2010/main" val="3573744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9C7E07-3C67-C64C-8DA0-0404F6303970}" type="slidenum">
              <a:rPr lang="en-US" smtClean="0"/>
              <a:t>24</a:t>
            </a:fld>
            <a:endParaRPr lang="en-US"/>
          </a:p>
        </p:txBody>
      </p:sp>
    </p:spTree>
    <p:extLst>
      <p:ext uri="{BB962C8B-B14F-4D97-AF65-F5344CB8AC3E}">
        <p14:creationId xmlns:p14="http://schemas.microsoft.com/office/powerpoint/2010/main" val="498065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9C7E07-3C67-C64C-8DA0-0404F6303970}" type="slidenum">
              <a:rPr lang="en-US" smtClean="0"/>
              <a:t>27</a:t>
            </a:fld>
            <a:endParaRPr lang="en-US"/>
          </a:p>
        </p:txBody>
      </p:sp>
    </p:spTree>
    <p:extLst>
      <p:ext uri="{BB962C8B-B14F-4D97-AF65-F5344CB8AC3E}">
        <p14:creationId xmlns:p14="http://schemas.microsoft.com/office/powerpoint/2010/main" val="702601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28</a:t>
            </a:fld>
            <a:endParaRPr lang="en-US" dirty="0"/>
          </a:p>
        </p:txBody>
      </p:sp>
    </p:spTree>
    <p:extLst>
      <p:ext uri="{BB962C8B-B14F-4D97-AF65-F5344CB8AC3E}">
        <p14:creationId xmlns:p14="http://schemas.microsoft.com/office/powerpoint/2010/main" val="3002414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E0188E48-FDD4-4834-9B18-2712CDCEFF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a:extLst>
              <a:ext uri="{FF2B5EF4-FFF2-40B4-BE49-F238E27FC236}">
                <a16:creationId xmlns:a16="http://schemas.microsoft.com/office/drawing/2014/main" id="{6093CF57-365C-41D7-9C13-C7A87A0860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Worked with a suicidal client in a counseling setting OR had a friend or family member who struggled with SI</a:t>
            </a:r>
          </a:p>
        </p:txBody>
      </p:sp>
      <p:sp>
        <p:nvSpPr>
          <p:cNvPr id="60420" name="Slide Number Placeholder 3">
            <a:extLst>
              <a:ext uri="{FF2B5EF4-FFF2-40B4-BE49-F238E27FC236}">
                <a16:creationId xmlns:a16="http://schemas.microsoft.com/office/drawing/2014/main" id="{2C2C0DA0-7931-4FE6-A60E-A70BF7C693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5304A8F-DAC3-4915-BA6B-47B24600AF30}" type="slidenum">
              <a:rPr lang="en-US" altLang="en-US" smtClean="0">
                <a:latin typeface="Verdana" panose="020B0604030504040204" pitchFamily="34" charset="0"/>
              </a:rPr>
              <a:pPr>
                <a:spcBef>
                  <a:spcPct val="0"/>
                </a:spcBef>
              </a:pPr>
              <a:t>33</a:t>
            </a:fld>
            <a:endParaRPr lang="en-US" altLang="en-US">
              <a:latin typeface="Verdana" panose="020B060403050404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45</a:t>
            </a:fld>
            <a:endParaRPr lang="en-US" dirty="0"/>
          </a:p>
        </p:txBody>
      </p:sp>
    </p:spTree>
    <p:extLst>
      <p:ext uri="{BB962C8B-B14F-4D97-AF65-F5344CB8AC3E}">
        <p14:creationId xmlns:p14="http://schemas.microsoft.com/office/powerpoint/2010/main" val="509966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endParaRPr lang="en-US" dirty="0"/>
          </a:p>
        </p:txBody>
      </p:sp>
    </p:spTree>
    <p:extLst>
      <p:ext uri="{BB962C8B-B14F-4D97-AF65-F5344CB8AC3E}">
        <p14:creationId xmlns:p14="http://schemas.microsoft.com/office/powerpoint/2010/main" val="2027108532"/>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endParaRPr lang="en-US" dirty="0"/>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71163122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42601658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Tree>
    <p:extLst>
      <p:ext uri="{BB962C8B-B14F-4D97-AF65-F5344CB8AC3E}">
        <p14:creationId xmlns:p14="http://schemas.microsoft.com/office/powerpoint/2010/main" val="268157798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endParaRPr lang="en-US" dirty="0"/>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65396585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endParaRPr lang="en-US" dirty="0"/>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endParaRPr lang="en-US" dirty="0"/>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41350338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2614454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endParaRPr lang="en-US" dirty="0"/>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endParaRPr lang="en-US" dirty="0"/>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endParaRPr lang="en-US" dirty="0"/>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endParaRPr lang="en-US" dirty="0"/>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023963209"/>
      </p:ext>
    </p:extLst>
  </p:cSld>
  <p:clrMapOvr>
    <a:masterClrMapping/>
  </p:clrMapOvr>
  <p:hf sldNum="0" hdr="0" ftr="0"/>
  <p:extLst>
    <p:ext uri="{DCECCB84-F9BA-43D5-87BE-67443E8EF086}">
      <p15:sldGuideLst xmlns:p15="http://schemas.microsoft.com/office/powerpoint/2012/main">
        <p15:guide id="2" pos="648" userDrawn="1">
          <p15:clr>
            <a:srgbClr val="FBAE40"/>
          </p15:clr>
        </p15:guide>
        <p15:guide id="4" orient="horz" pos="1152" userDrawn="1">
          <p15:clr>
            <a:srgbClr val="FBAE40"/>
          </p15:clr>
        </p15:guide>
        <p15:guide id="5" orient="horz" pos="1440" userDrawn="1">
          <p15:clr>
            <a:srgbClr val="FBAE40"/>
          </p15:clr>
        </p15:guide>
        <p15:guide id="8" orient="horz" pos="3072" userDrawn="1">
          <p15:clr>
            <a:srgbClr val="FBAE40"/>
          </p15:clr>
        </p15:guide>
        <p15:guide id="13" pos="6384" userDrawn="1">
          <p15:clr>
            <a:srgbClr val="FBAE40"/>
          </p15:clr>
        </p15:guide>
        <p15:guide id="14" orient="horz" pos="32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9925600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14" pos="148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7367541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3898064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80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3388974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1854158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3CF9A60B-B3DC-4F2D-8B7D-BC3D5E9EA8D6}"/>
              </a:ext>
            </a:extLst>
          </p:cNvPr>
          <p:cNvSpPr>
            <a:spLocks/>
          </p:cNvSpPr>
          <p:nvPr/>
        </p:nvSpPr>
        <p:spPr bwMode="auto">
          <a:xfrm flipV="1">
            <a:off x="-4233" y="715434"/>
            <a:ext cx="1589617" cy="505884"/>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a:xfrm>
            <a:off x="2592926" y="624109"/>
            <a:ext cx="8911687" cy="1280891"/>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1"/>
            <a:ext cx="8915400" cy="37776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1DFFD633-BDC3-4EF1-B6AD-855F1ECC766A}"/>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0FF95690-835D-4EFA-A42D-A0AD5285DFE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0E371D6-0577-4422-990F-443144B396AD}"/>
              </a:ext>
            </a:extLst>
          </p:cNvPr>
          <p:cNvSpPr>
            <a:spLocks noGrp="1"/>
          </p:cNvSpPr>
          <p:nvPr>
            <p:ph type="sldNum" sz="quarter" idx="12"/>
          </p:nvPr>
        </p:nvSpPr>
        <p:spPr/>
        <p:txBody>
          <a:bodyPr/>
          <a:lstStyle>
            <a:lvl1pPr>
              <a:defRPr/>
            </a:lvl1pPr>
          </a:lstStyle>
          <a:p>
            <a:pPr>
              <a:defRPr/>
            </a:pPr>
            <a:fld id="{239C5959-DC8F-4B69-AF1D-F29561EDEE32}" type="slidenum">
              <a:rPr lang="en-US" altLang="en-US"/>
              <a:pPr>
                <a:defRPr/>
              </a:pPr>
              <a:t>‹#›</a:t>
            </a:fld>
            <a:endParaRPr lang="en-US" altLang="en-US"/>
          </a:p>
        </p:txBody>
      </p:sp>
    </p:spTree>
    <p:extLst>
      <p:ext uri="{BB962C8B-B14F-4D97-AF65-F5344CB8AC3E}">
        <p14:creationId xmlns:p14="http://schemas.microsoft.com/office/powerpoint/2010/main" val="910477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9"/>
            <a:ext cx="10566400" cy="1143000"/>
          </a:xfrm>
        </p:spPr>
        <p:txBody>
          <a:bodyPr/>
          <a:lstStyle/>
          <a:p>
            <a:r>
              <a:rPr lang="en-US"/>
              <a:t>Click to edit Master title style</a:t>
            </a:r>
            <a:endParaRPr lang="en-US" dirty="0"/>
          </a:p>
        </p:txBody>
      </p:sp>
      <p:sp>
        <p:nvSpPr>
          <p:cNvPr id="8" name="Content Placeholder 7"/>
          <p:cNvSpPr>
            <a:spLocks noGrp="1"/>
          </p:cNvSpPr>
          <p:nvPr>
            <p:ph sz="quarter" idx="13"/>
          </p:nvPr>
        </p:nvSpPr>
        <p:spPr>
          <a:xfrm>
            <a:off x="812800" y="1600200"/>
            <a:ext cx="105664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7D15900-9A35-4DA0-A4C0-F5BCB462F7AF}"/>
              </a:ext>
            </a:extLst>
          </p:cNvPr>
          <p:cNvSpPr>
            <a:spLocks noGrp="1"/>
          </p:cNvSpPr>
          <p:nvPr>
            <p:ph type="dt" sz="half" idx="14"/>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19D4D78C-5EAB-4400-982B-F2B4716CA337}"/>
              </a:ext>
            </a:extLst>
          </p:cNvPr>
          <p:cNvSpPr>
            <a:spLocks noGrp="1"/>
          </p:cNvSpPr>
          <p:nvPr>
            <p:ph type="ftr" sz="quarter" idx="15"/>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6FDEEA0-4398-40D6-A92E-8284CD2A2F91}"/>
              </a:ext>
            </a:extLst>
          </p:cNvPr>
          <p:cNvSpPr>
            <a:spLocks noGrp="1"/>
          </p:cNvSpPr>
          <p:nvPr>
            <p:ph type="sldNum" sz="quarter" idx="16"/>
          </p:nvPr>
        </p:nvSpPr>
        <p:spPr/>
        <p:txBody>
          <a:bodyPr/>
          <a:lstStyle>
            <a:lvl1pPr>
              <a:defRPr/>
            </a:lvl1pPr>
          </a:lstStyle>
          <a:p>
            <a:pPr>
              <a:defRPr/>
            </a:pPr>
            <a:fld id="{D4A91DD1-6865-4E8F-998B-D1CB1680E0CE}" type="slidenum">
              <a:rPr lang="en-US" altLang="en-US"/>
              <a:pPr>
                <a:defRPr/>
              </a:pPr>
              <a:t>‹#›</a:t>
            </a:fld>
            <a:endParaRPr lang="en-US" altLang="en-US"/>
          </a:p>
        </p:txBody>
      </p:sp>
    </p:spTree>
    <p:extLst>
      <p:ext uri="{BB962C8B-B14F-4D97-AF65-F5344CB8AC3E}">
        <p14:creationId xmlns:p14="http://schemas.microsoft.com/office/powerpoint/2010/main" val="2115745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74" r:id="rId2"/>
    <p:sldLayoutId id="2147483673" r:id="rId3"/>
    <p:sldLayoutId id="2147483671" r:id="rId4"/>
    <p:sldLayoutId id="2147483678" r:id="rId5"/>
    <p:sldLayoutId id="2147483676" r:id="rId6"/>
    <p:sldLayoutId id="2147483677" r:id="rId7"/>
    <p:sldLayoutId id="2147483660" r:id="rId8"/>
    <p:sldLayoutId id="2147483675" r:id="rId9"/>
    <p:sldLayoutId id="2147483679" r:id="rId10"/>
    <p:sldLayoutId id="2147483680" r:id="rId11"/>
    <p:sldLayoutId id="2147483681" r:id="rId12"/>
    <p:sldLayoutId id="2147483684" r:id="rId13"/>
    <p:sldLayoutId id="2147483685" r:id="rId14"/>
    <p:sldLayoutId id="2147483686" r:id="rId15"/>
  </p:sldLayoutIdLst>
  <p:hf sldNum="0" hdr="0" ft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userDrawn="1">
          <p15:clr>
            <a:srgbClr val="F26B43"/>
          </p15:clr>
        </p15:guide>
        <p15:guide id="8" pos="3720">
          <p15:clr>
            <a:srgbClr val="547EBF"/>
          </p15:clr>
        </p15:guide>
        <p15:guide id="9" pos="2112">
          <p15:clr>
            <a:srgbClr val="547EBF"/>
          </p15:clr>
        </p15:guide>
        <p15:guide id="10" pos="1824" userDrawn="1">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userDrawn="1">
          <p15:clr>
            <a:srgbClr val="F26B43"/>
          </p15:clr>
        </p15:guide>
        <p15:guide id="18" orient="horz" pos="3672" userDrawn="1">
          <p15:clr>
            <a:srgbClr val="F26B43"/>
          </p15:clr>
        </p15:guide>
        <p15:guide id="19" pos="3984" userDrawn="1">
          <p15:clr>
            <a:srgbClr val="547EBF"/>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John.sf@mso.umt.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hyperlink" Target="https://www.psychotherapynetworker.org/article/myth-infallibility/"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players.brightcove.net/624142947001/r1evdKsni_default/index.html?videoId=5095441194001"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hyperlink" Target="https://www.nimh.nih.gov/research/research-conducted-at-nimh/asq-toolkit-materials" TargetMode="External"/><Relationship Id="rId2" Type="http://schemas.openxmlformats.org/officeDocument/2006/relationships/hyperlink" Target="https://johnsommersflanagan.com/2016/02/06/r-i-p-sc-i-p-an-acronym-for-remembering-the-essential-components-of-a-suicide-assessment-interview/" TargetMode="Externa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hyperlink" Target="https://www.youtube.com/watch?v=UNBR3bKyE4I" TargetMode="Externa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hyperlink" Target="https://johnsommersflanagan.com/" TargetMode="External"/><Relationship Id="rId2" Type="http://schemas.openxmlformats.org/officeDocument/2006/relationships/hyperlink" Target="https://montanahappinessproject.com/" TargetMode="Externa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hyperlink" Target="https://johnsommersflanagan.com/2021/03/30/how-to-do-suicide-safety-planning-a-case-example/"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9CF7C-AFAB-48F1-8FC3-CCCE989822A6}"/>
              </a:ext>
            </a:extLst>
          </p:cNvPr>
          <p:cNvSpPr>
            <a:spLocks noGrp="1"/>
          </p:cNvSpPr>
          <p:nvPr>
            <p:ph type="title"/>
          </p:nvPr>
        </p:nvSpPr>
        <p:spPr>
          <a:xfrm>
            <a:off x="986972" y="5273095"/>
            <a:ext cx="9861698" cy="283740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4400" b="1" dirty="0">
                <a:solidFill>
                  <a:schemeClr val="accent1"/>
                </a:solidFill>
                <a:latin typeface="Calibri" panose="020F0502020204030204" pitchFamily="34" charset="0"/>
                <a:cs typeface="Calibri" panose="020F0502020204030204" pitchFamily="34" charset="0"/>
              </a:rPr>
              <a:t>Blending Traditional and Strengths-Based Approaches to Suicide Assessment</a:t>
            </a:r>
            <a:br>
              <a:rPr lang="en-US" altLang="en-US" sz="40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40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40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44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2800" b="0" dirty="0">
                <a:solidFill>
                  <a:prstClr val="white"/>
                </a:solidFill>
                <a:latin typeface="Arial Nova"/>
                <a:ea typeface="+mn-ea"/>
                <a:cs typeface="+mn-cs"/>
              </a:rPr>
            </a:br>
            <a:br>
              <a:rPr lang="en-US" altLang="en-US" sz="4400" dirty="0">
                <a:latin typeface="Calibri" panose="020F0502020204030204" pitchFamily="34" charset="0"/>
                <a:cs typeface="Calibri" panose="020F0502020204030204" pitchFamily="34" charset="0"/>
              </a:rPr>
            </a:br>
            <a:br>
              <a:rPr lang="en-US" altLang="en-US" sz="4400" dirty="0">
                <a:latin typeface="Calibri" panose="020F0502020204030204" pitchFamily="34" charset="0"/>
                <a:cs typeface="Calibri" panose="020F0502020204030204" pitchFamily="34" charset="0"/>
              </a:rPr>
            </a:br>
            <a:br>
              <a:rPr lang="en-US" altLang="en-US" sz="4400" dirty="0">
                <a:latin typeface="Calibri" panose="020F0502020204030204" pitchFamily="34" charset="0"/>
                <a:cs typeface="Calibri" panose="020F0502020204030204" pitchFamily="34" charset="0"/>
              </a:rPr>
            </a:br>
            <a:r>
              <a:rPr lang="en-US" sz="2400" dirty="0">
                <a:solidFill>
                  <a:schemeClr val="accent6"/>
                </a:solidFill>
                <a:latin typeface="+mj-lt"/>
                <a:ea typeface="+mj-ea"/>
                <a:cs typeface="+mj-cs"/>
              </a:rPr>
              <a:t>Presented on behalf of WVU – December 8, 2023</a:t>
            </a:r>
            <a:br>
              <a:rPr lang="en-US" sz="4000" dirty="0">
                <a:latin typeface="Calibri" panose="020F0502020204030204" pitchFamily="34" charset="0"/>
                <a:ea typeface="+mj-ea"/>
                <a:cs typeface="Calibri" panose="020F0502020204030204" pitchFamily="34" charset="0"/>
              </a:rPr>
            </a:br>
            <a:br>
              <a:rPr lang="en-US" sz="4000" dirty="0">
                <a:latin typeface="Calibri" panose="020F0502020204030204" pitchFamily="34" charset="0"/>
                <a:ea typeface="+mj-ea"/>
                <a:cs typeface="Calibri" panose="020F0502020204030204" pitchFamily="34" charset="0"/>
              </a:rPr>
            </a:br>
            <a:endParaRPr lang="en-US" sz="4400" dirty="0"/>
          </a:p>
        </p:txBody>
      </p:sp>
      <p:sp>
        <p:nvSpPr>
          <p:cNvPr id="3" name="TextBox 2">
            <a:extLst>
              <a:ext uri="{FF2B5EF4-FFF2-40B4-BE49-F238E27FC236}">
                <a16:creationId xmlns:a16="http://schemas.microsoft.com/office/drawing/2014/main" id="{42BFF0A3-8F45-BCF1-FEEF-767D1B5A76D5}"/>
              </a:ext>
            </a:extLst>
          </p:cNvPr>
          <p:cNvSpPr txBox="1"/>
          <p:nvPr/>
        </p:nvSpPr>
        <p:spPr>
          <a:xfrm>
            <a:off x="986972" y="2245142"/>
            <a:ext cx="7032170" cy="1938992"/>
          </a:xfrm>
          <a:prstGeom prst="rect">
            <a:avLst/>
          </a:prstGeom>
          <a:noFill/>
        </p:spPr>
        <p:txBody>
          <a:bodyPr wrap="square" rtlCol="0">
            <a:spAutoFit/>
          </a:bodyPr>
          <a:lstStyle/>
          <a:p>
            <a: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John Sommers-Flanagan, Ph.D. </a:t>
            </a:r>
            <a:b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University of Montana</a:t>
            </a:r>
            <a:b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Department of Counseling</a:t>
            </a:r>
            <a:b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hlinkClick r:id="rId3">
                  <a:extLst>
                    <a:ext uri="{A12FA001-AC4F-418D-AE19-62706E023703}">
                      <ahyp:hlinkClr xmlns:ahyp="http://schemas.microsoft.com/office/drawing/2018/hyperlinkcolor" val="tx"/>
                    </a:ext>
                  </a:extLst>
                </a:hlinkClick>
              </a:rPr>
              <a:t>John.sf@mso.umt.edu</a:t>
            </a:r>
            <a:b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Free Resources: https://johnsommersflanagan.com/</a:t>
            </a:r>
            <a:endParaRPr lang="en-US" dirty="0">
              <a:solidFill>
                <a:schemeClr val="bg1"/>
              </a:solidFill>
            </a:endParaRPr>
          </a:p>
        </p:txBody>
      </p:sp>
      <p:pic>
        <p:nvPicPr>
          <p:cNvPr id="5" name="Picture 4" descr="A black outline of a state&#10;&#10;Description automatically generated">
            <a:extLst>
              <a:ext uri="{FF2B5EF4-FFF2-40B4-BE49-F238E27FC236}">
                <a16:creationId xmlns:a16="http://schemas.microsoft.com/office/drawing/2014/main" id="{86F0D4BA-D477-066A-A66C-4AE0C1529A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972" y="4067872"/>
            <a:ext cx="2035083" cy="2035083"/>
          </a:xfrm>
          <a:prstGeom prst="rect">
            <a:avLst/>
          </a:prstGeom>
        </p:spPr>
      </p:pic>
    </p:spTree>
    <p:extLst>
      <p:ext uri="{BB962C8B-B14F-4D97-AF65-F5344CB8AC3E}">
        <p14:creationId xmlns:p14="http://schemas.microsoft.com/office/powerpoint/2010/main" val="2605473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a:xfrm>
            <a:off x="1028700" y="999068"/>
            <a:ext cx="7810500" cy="645284"/>
          </a:xfrm>
        </p:spPr>
        <p:txBody>
          <a:bodyPr anchor="b">
            <a:normAutofit/>
          </a:bodyPr>
          <a:lstStyle/>
          <a:p>
            <a:r>
              <a:rPr lang="en-US" dirty="0">
                <a:solidFill>
                  <a:schemeClr val="accent2"/>
                </a:solidFill>
              </a:rPr>
              <a:t>Preparation</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1"/>
          </p:nvPr>
        </p:nvSpPr>
        <p:spPr>
          <a:xfrm>
            <a:off x="935567" y="2180167"/>
            <a:ext cx="10274300" cy="4136319"/>
          </a:xfrm>
        </p:spPr>
        <p:txBody>
          <a:bodyPr lIns="0" tIns="0" rIns="0" bIns="0" anchor="t">
            <a:normAutofit/>
          </a:bodyPr>
          <a:lstStyle/>
          <a:p>
            <a:pPr marL="285750" indent="-285750">
              <a:buFont typeface="Courier New" panose="02070309020205020404" pitchFamily="49" charset="0"/>
              <a:buChar char="o"/>
            </a:pPr>
            <a:r>
              <a:rPr lang="en-US" sz="3200" dirty="0"/>
              <a:t>Welcome and thanks to Dr. Dan Salois for organizing... and to you!</a:t>
            </a:r>
          </a:p>
          <a:p>
            <a:pPr marL="285750" indent="-285750">
              <a:buFont typeface="Courier New" panose="02070309020205020404" pitchFamily="49" charset="0"/>
              <a:buChar char="o"/>
            </a:pPr>
            <a:r>
              <a:rPr lang="en-US" sz="3200" dirty="0"/>
              <a:t>Emotionally challenging topic: </a:t>
            </a:r>
            <a:r>
              <a:rPr lang="en-US" sz="3200" b="1" dirty="0">
                <a:solidFill>
                  <a:schemeClr val="accent2"/>
                </a:solidFill>
              </a:rPr>
              <a:t>Trigger warning</a:t>
            </a:r>
          </a:p>
          <a:p>
            <a:pPr marL="285750" indent="-285750">
              <a:buFont typeface="Courier New" panose="02070309020205020404" pitchFamily="49" charset="0"/>
              <a:buChar char="o"/>
            </a:pPr>
            <a:r>
              <a:rPr lang="en-US" sz="3200" dirty="0"/>
              <a:t>30+ years ago – 2021 Networker article: </a:t>
            </a:r>
            <a:r>
              <a:rPr lang="en-US" sz="3200" dirty="0">
                <a:hlinkClick r:id="rId2"/>
              </a:rPr>
              <a:t>https://www.psychotherapynetworker.org/article/myth-infallibility </a:t>
            </a:r>
            <a:r>
              <a:rPr lang="en-US" sz="3200" dirty="0"/>
              <a:t> </a:t>
            </a:r>
          </a:p>
          <a:p>
            <a:pPr marL="285750" indent="-285750">
              <a:buFont typeface="Courier New" panose="02070309020205020404" pitchFamily="49" charset="0"/>
              <a:buChar char="o"/>
            </a:pPr>
            <a:r>
              <a:rPr lang="en-US" sz="3200" dirty="0"/>
              <a:t>Please practice</a:t>
            </a:r>
            <a:r>
              <a:rPr lang="en-US" sz="3200" b="1" dirty="0"/>
              <a:t> </a:t>
            </a:r>
            <a:r>
              <a:rPr lang="en-US" sz="3200" b="1" dirty="0">
                <a:solidFill>
                  <a:schemeClr val="accent2"/>
                </a:solidFill>
              </a:rPr>
              <a:t>proactive and positive coping</a:t>
            </a:r>
          </a:p>
          <a:p>
            <a:endParaRPr lang="en-US" dirty="0"/>
          </a:p>
        </p:txBody>
      </p:sp>
    </p:spTree>
    <p:extLst>
      <p:ext uri="{BB962C8B-B14F-4D97-AF65-F5344CB8AC3E}">
        <p14:creationId xmlns:p14="http://schemas.microsoft.com/office/powerpoint/2010/main" val="738577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676EB9D1-83AF-4832-9C1E-7648ABD9D2A1}"/>
              </a:ext>
            </a:extLst>
          </p:cNvPr>
          <p:cNvSpPr>
            <a:spLocks noGrp="1" noChangeArrowheads="1"/>
          </p:cNvSpPr>
          <p:nvPr>
            <p:ph type="title"/>
          </p:nvPr>
        </p:nvSpPr>
        <p:spPr>
          <a:xfrm>
            <a:off x="2592918" y="624418"/>
            <a:ext cx="8911167" cy="1280583"/>
          </a:xfrm>
        </p:spPr>
        <p:txBody>
          <a:bodyPr/>
          <a:lstStyle/>
          <a:p>
            <a:endParaRPr lang="en-US" altLang="en-US"/>
          </a:p>
        </p:txBody>
      </p:sp>
      <p:pic>
        <p:nvPicPr>
          <p:cNvPr id="30723" name="Content Placeholder 4">
            <a:extLst>
              <a:ext uri="{FF2B5EF4-FFF2-40B4-BE49-F238E27FC236}">
                <a16:creationId xmlns:a16="http://schemas.microsoft.com/office/drawing/2014/main" id="{51EB9FAE-5E17-4E17-A585-039C9B849CD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7150" y="33867"/>
            <a:ext cx="12249151" cy="6824133"/>
          </a:xfrm>
        </p:spPr>
      </p:pic>
      <p:pic>
        <p:nvPicPr>
          <p:cNvPr id="2" name="Picture 1">
            <a:extLst>
              <a:ext uri="{FF2B5EF4-FFF2-40B4-BE49-F238E27FC236}">
                <a16:creationId xmlns:a16="http://schemas.microsoft.com/office/drawing/2014/main" id="{7A2020A0-93AA-43F0-9E0F-98BB19B3C4B8}"/>
              </a:ext>
            </a:extLst>
          </p:cNvPr>
          <p:cNvPicPr>
            <a:picLocks noChangeAspect="1"/>
          </p:cNvPicPr>
          <p:nvPr/>
        </p:nvPicPr>
        <p:blipFill>
          <a:blip r:embed="rId3"/>
          <a:stretch>
            <a:fillRect/>
          </a:stretch>
        </p:blipFill>
        <p:spPr>
          <a:xfrm>
            <a:off x="0" y="-5080"/>
            <a:ext cx="12192000" cy="686815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BDF75-4551-4AF6-BFF6-01D9791D1D1B}"/>
              </a:ext>
            </a:extLst>
          </p:cNvPr>
          <p:cNvSpPr>
            <a:spLocks noGrp="1"/>
          </p:cNvSpPr>
          <p:nvPr>
            <p:ph type="title"/>
          </p:nvPr>
        </p:nvSpPr>
        <p:spPr/>
        <p:txBody>
          <a:bodyPr/>
          <a:lstStyle/>
          <a:p>
            <a:r>
              <a:rPr lang="en-US" dirty="0"/>
              <a:t>Coping Takeaways</a:t>
            </a:r>
          </a:p>
        </p:txBody>
      </p:sp>
      <p:sp>
        <p:nvSpPr>
          <p:cNvPr id="3" name="Text Placeholder 2">
            <a:extLst>
              <a:ext uri="{FF2B5EF4-FFF2-40B4-BE49-F238E27FC236}">
                <a16:creationId xmlns:a16="http://schemas.microsoft.com/office/drawing/2014/main" id="{AC0F8263-9000-466A-95CB-EDA9E2E7EACC}"/>
              </a:ext>
            </a:extLst>
          </p:cNvPr>
          <p:cNvSpPr>
            <a:spLocks noGrp="1"/>
          </p:cNvSpPr>
          <p:nvPr>
            <p:ph type="body" sz="quarter" idx="10"/>
          </p:nvPr>
        </p:nvSpPr>
        <p:spPr>
          <a:xfrm>
            <a:off x="452761" y="2286000"/>
            <a:ext cx="5452739" cy="3861875"/>
          </a:xfrm>
        </p:spPr>
        <p:txBody>
          <a:bodyPr/>
          <a:lstStyle/>
          <a:p>
            <a:r>
              <a:rPr lang="en-US" sz="2800" b="1" dirty="0"/>
              <a:t>For you: </a:t>
            </a:r>
          </a:p>
          <a:p>
            <a:pPr marL="342900" indent="-342900">
              <a:buFont typeface="Arial" panose="020B0604020202020204" pitchFamily="34" charset="0"/>
              <a:buChar char="•"/>
            </a:pPr>
            <a:r>
              <a:rPr lang="en-US" sz="2400" dirty="0"/>
              <a:t>Assessments are always flawed</a:t>
            </a:r>
          </a:p>
          <a:p>
            <a:pPr marL="342900" indent="-342900">
              <a:buFont typeface="Arial" panose="020B0604020202020204" pitchFamily="34" charset="0"/>
              <a:buChar char="•"/>
            </a:pPr>
            <a:r>
              <a:rPr lang="en-US" sz="2400" dirty="0"/>
              <a:t>We cannot always get it right; we will make mistakes</a:t>
            </a:r>
          </a:p>
          <a:p>
            <a:pPr marL="342900" indent="-342900">
              <a:buFont typeface="Arial" panose="020B0604020202020204" pitchFamily="34" charset="0"/>
              <a:buChar char="•"/>
            </a:pPr>
            <a:r>
              <a:rPr lang="en-US" sz="2400" dirty="0"/>
              <a:t>After a client’s suicide death or attempt, the adverse emotional responses can linger . . . for 30+ years!</a:t>
            </a:r>
          </a:p>
          <a:p>
            <a:pPr marL="342900" indent="-342900">
              <a:buFont typeface="Arial" panose="020B0604020202020204" pitchFamily="34" charset="0"/>
              <a:buChar char="•"/>
            </a:pPr>
            <a:r>
              <a:rPr lang="en-US" sz="2400" dirty="0"/>
              <a:t>We should not to isolate, because our dark and depressive thoughts can grow if we feed them</a:t>
            </a:r>
          </a:p>
          <a:p>
            <a:endParaRPr lang="en-US" dirty="0"/>
          </a:p>
        </p:txBody>
      </p:sp>
      <p:sp>
        <p:nvSpPr>
          <p:cNvPr id="4" name="Text Placeholder 3">
            <a:extLst>
              <a:ext uri="{FF2B5EF4-FFF2-40B4-BE49-F238E27FC236}">
                <a16:creationId xmlns:a16="http://schemas.microsoft.com/office/drawing/2014/main" id="{836E1E7C-08D8-4A70-9BCB-50604A94B433}"/>
              </a:ext>
            </a:extLst>
          </p:cNvPr>
          <p:cNvSpPr>
            <a:spLocks noGrp="1"/>
          </p:cNvSpPr>
          <p:nvPr>
            <p:ph type="body" sz="quarter" idx="11"/>
          </p:nvPr>
        </p:nvSpPr>
        <p:spPr>
          <a:xfrm>
            <a:off x="6248399" y="2286000"/>
            <a:ext cx="5194917" cy="2746375"/>
          </a:xfrm>
        </p:spPr>
        <p:txBody>
          <a:bodyPr/>
          <a:lstStyle/>
          <a:p>
            <a:r>
              <a:rPr lang="en-US" sz="2800" b="1" dirty="0"/>
              <a:t>For you and colleagues:</a:t>
            </a:r>
          </a:p>
          <a:p>
            <a:pPr marL="342900" indent="-342900">
              <a:buFont typeface="Arial" panose="020B0604020202020204" pitchFamily="34" charset="0"/>
              <a:buChar char="•"/>
            </a:pPr>
            <a:r>
              <a:rPr lang="en-US" sz="2400" dirty="0"/>
              <a:t>We should ask, “How am I doing?”</a:t>
            </a:r>
          </a:p>
          <a:p>
            <a:pPr marL="342900" indent="-342900">
              <a:buFont typeface="Arial" panose="020B0604020202020204" pitchFamily="34" charset="0"/>
              <a:buChar char="•"/>
            </a:pPr>
            <a:r>
              <a:rPr lang="en-US" sz="2400" dirty="0"/>
              <a:t>We should ask each other: “How are you doing?”</a:t>
            </a:r>
          </a:p>
          <a:p>
            <a:pPr marL="342900" indent="-342900">
              <a:buFont typeface="Arial" panose="020B0604020202020204" pitchFamily="34" charset="0"/>
              <a:buChar char="•"/>
            </a:pPr>
            <a:r>
              <a:rPr lang="en-US" sz="2400" dirty="0"/>
              <a:t>We should be especially kind and supportive when our colleagues are dealing with emotionally challenging clients or suicidal situations</a:t>
            </a:r>
          </a:p>
          <a:p>
            <a:pPr marL="342900" indent="-342900">
              <a:buFont typeface="Arial" panose="020B0604020202020204" pitchFamily="34" charset="0"/>
              <a:buChar char="•"/>
            </a:pPr>
            <a:r>
              <a:rPr lang="en-US" sz="2400" dirty="0"/>
              <a:t>Self-blame is enough, and possibly too much</a:t>
            </a:r>
          </a:p>
          <a:p>
            <a:endParaRPr lang="en-US" dirty="0"/>
          </a:p>
        </p:txBody>
      </p:sp>
      <p:sp>
        <p:nvSpPr>
          <p:cNvPr id="5" name="Date Placeholder 4">
            <a:extLst>
              <a:ext uri="{FF2B5EF4-FFF2-40B4-BE49-F238E27FC236}">
                <a16:creationId xmlns:a16="http://schemas.microsoft.com/office/drawing/2014/main" id="{DB51C8BE-6925-4345-AB66-7CDD6F5875E4}"/>
              </a:ext>
            </a:extLst>
          </p:cNvPr>
          <p:cNvSpPr>
            <a:spLocks noGrp="1"/>
          </p:cNvSpPr>
          <p:nvPr>
            <p:ph type="dt" sz="half" idx="12"/>
          </p:nvPr>
        </p:nvSpPr>
        <p:spPr/>
        <p:txBody>
          <a:bodyPr/>
          <a:lstStyle/>
          <a:p>
            <a:endParaRPr lang="en-US" dirty="0"/>
          </a:p>
        </p:txBody>
      </p:sp>
    </p:spTree>
    <p:extLst>
      <p:ext uri="{BB962C8B-B14F-4D97-AF65-F5344CB8AC3E}">
        <p14:creationId xmlns:p14="http://schemas.microsoft.com/office/powerpoint/2010/main" val="2207213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E9D797CC-9348-448F-AD8F-7C036D58F28D}"/>
              </a:ext>
            </a:extLst>
          </p:cNvPr>
          <p:cNvSpPr>
            <a:spLocks noGrp="1" noChangeArrowheads="1"/>
          </p:cNvSpPr>
          <p:nvPr>
            <p:ph type="title"/>
          </p:nvPr>
        </p:nvSpPr>
        <p:spPr>
          <a:xfrm>
            <a:off x="1633491" y="279400"/>
            <a:ext cx="7696939" cy="1219200"/>
          </a:xfrm>
        </p:spPr>
        <p:txBody>
          <a:bodyPr/>
          <a:lstStyle/>
          <a:p>
            <a:pPr algn="ctr"/>
            <a:r>
              <a:rPr lang="en-US" altLang="en-US" b="1" dirty="0"/>
              <a:t>University of Montana </a:t>
            </a:r>
            <a:br>
              <a:rPr lang="en-US" altLang="en-US" b="1" dirty="0"/>
            </a:br>
            <a:r>
              <a:rPr lang="en-US" altLang="en-US" b="1" dirty="0"/>
              <a:t>Land Acknowledgement</a:t>
            </a:r>
          </a:p>
        </p:txBody>
      </p:sp>
      <p:sp>
        <p:nvSpPr>
          <p:cNvPr id="35843" name="Content Placeholder 2">
            <a:extLst>
              <a:ext uri="{FF2B5EF4-FFF2-40B4-BE49-F238E27FC236}">
                <a16:creationId xmlns:a16="http://schemas.microsoft.com/office/drawing/2014/main" id="{07A0AE2E-F4EC-4DBF-88AE-6669073D6B2A}"/>
              </a:ext>
            </a:extLst>
          </p:cNvPr>
          <p:cNvSpPr>
            <a:spLocks noGrp="1" noChangeArrowheads="1"/>
          </p:cNvSpPr>
          <p:nvPr>
            <p:ph idx="1"/>
          </p:nvPr>
        </p:nvSpPr>
        <p:spPr>
          <a:xfrm>
            <a:off x="5994400" y="2210540"/>
            <a:ext cx="6096000" cy="4368059"/>
          </a:xfrm>
        </p:spPr>
        <p:txBody>
          <a:bodyPr/>
          <a:lstStyle/>
          <a:p>
            <a:r>
              <a:rPr lang="en-US" altLang="en-US" sz="2667" dirty="0"/>
              <a:t>UM is in the aboriginal territories of the Salish, Kalispel, and other indigenous peoples, many of whom are colleagues, students, and friends. Long before the founding of UM, the Salish and Kalispel people educated their children on this land. This knowledge guides what we do at UM, including the importance we place on educational events like this one. </a:t>
            </a:r>
          </a:p>
        </p:txBody>
      </p:sp>
      <p:pic>
        <p:nvPicPr>
          <p:cNvPr id="35844" name="Picture 4">
            <a:extLst>
              <a:ext uri="{FF2B5EF4-FFF2-40B4-BE49-F238E27FC236}">
                <a16:creationId xmlns:a16="http://schemas.microsoft.com/office/drawing/2014/main" id="{C5F788AC-E405-43BA-8763-A96ADC48ED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2318"/>
            <a:ext cx="5918200" cy="526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BDF75-4551-4AF6-BFF6-01D9791D1D1B}"/>
              </a:ext>
            </a:extLst>
          </p:cNvPr>
          <p:cNvSpPr>
            <a:spLocks noGrp="1"/>
          </p:cNvSpPr>
          <p:nvPr>
            <p:ph type="title"/>
          </p:nvPr>
        </p:nvSpPr>
        <p:spPr/>
        <p:txBody>
          <a:bodyPr/>
          <a:lstStyle/>
          <a:p>
            <a:r>
              <a:rPr lang="en-US" dirty="0"/>
              <a:t>Learning Process</a:t>
            </a:r>
          </a:p>
        </p:txBody>
      </p:sp>
      <p:sp>
        <p:nvSpPr>
          <p:cNvPr id="3" name="Text Placeholder 2">
            <a:extLst>
              <a:ext uri="{FF2B5EF4-FFF2-40B4-BE49-F238E27FC236}">
                <a16:creationId xmlns:a16="http://schemas.microsoft.com/office/drawing/2014/main" id="{AC0F8263-9000-466A-95CB-EDA9E2E7EACC}"/>
              </a:ext>
            </a:extLst>
          </p:cNvPr>
          <p:cNvSpPr>
            <a:spLocks noGrp="1"/>
          </p:cNvSpPr>
          <p:nvPr>
            <p:ph type="body" sz="quarter" idx="10"/>
          </p:nvPr>
        </p:nvSpPr>
        <p:spPr>
          <a:xfrm>
            <a:off x="452761" y="2321923"/>
            <a:ext cx="5452739" cy="3825952"/>
          </a:xfrm>
        </p:spPr>
        <p:txBody>
          <a:bodyPr/>
          <a:lstStyle/>
          <a:p>
            <a:pPr eaLnBrk="1" hangingPunct="1">
              <a:buFont typeface="Wingdings" panose="05000000000000000000" pitchFamily="2" charset="2"/>
              <a:buChar char="Ø"/>
              <a:defRPr/>
            </a:pPr>
            <a:r>
              <a:rPr lang="en-US" altLang="en-US" sz="3733" dirty="0">
                <a:latin typeface="Calibri" panose="020F0502020204030204" pitchFamily="34" charset="0"/>
                <a:cs typeface="Calibri" panose="020F0502020204030204" pitchFamily="34" charset="0"/>
              </a:rPr>
              <a:t>We are distant, but can still </a:t>
            </a:r>
            <a:r>
              <a:rPr lang="en-US" altLang="en-US" sz="3733" b="1" dirty="0">
                <a:solidFill>
                  <a:srgbClr val="0070C0"/>
                </a:solidFill>
                <a:latin typeface="Calibri" panose="020F0502020204030204" pitchFamily="34" charset="0"/>
                <a:cs typeface="Calibri" panose="020F0502020204030204" pitchFamily="34" charset="0"/>
              </a:rPr>
              <a:t>be engaged</a:t>
            </a:r>
          </a:p>
          <a:p>
            <a:pPr lvl="1" eaLnBrk="1" hangingPunct="1">
              <a:defRPr/>
            </a:pPr>
            <a:r>
              <a:rPr lang="en-US" altLang="en-US" sz="3200" dirty="0">
                <a:latin typeface="Calibri" panose="020F0502020204030204" pitchFamily="34" charset="0"/>
                <a:cs typeface="Calibri" panose="020F0502020204030204" pitchFamily="34" charset="0"/>
              </a:rPr>
              <a:t>I will talk about and demonstrate </a:t>
            </a:r>
            <a:r>
              <a:rPr lang="en-US" altLang="en-US" sz="3200" b="1" dirty="0">
                <a:solidFill>
                  <a:srgbClr val="0070C0"/>
                </a:solidFill>
                <a:latin typeface="Calibri" panose="020F0502020204030204" pitchFamily="34" charset="0"/>
                <a:cs typeface="Calibri" panose="020F0502020204030204" pitchFamily="34" charset="0"/>
              </a:rPr>
              <a:t>traditional and strengths-based suicide assessment approaches </a:t>
            </a:r>
          </a:p>
          <a:p>
            <a:pPr lvl="1">
              <a:defRPr/>
            </a:pPr>
            <a:r>
              <a:rPr lang="en-US" altLang="en-US" sz="3200" dirty="0">
                <a:latin typeface="Calibri" panose="020F0502020204030204" pitchFamily="34" charset="0"/>
                <a:cs typeface="Calibri" panose="020F0502020204030204" pitchFamily="34" charset="0"/>
              </a:rPr>
              <a:t>I need </a:t>
            </a:r>
            <a:r>
              <a:rPr lang="en-US" altLang="en-US" sz="3200" b="1" dirty="0">
                <a:solidFill>
                  <a:srgbClr val="0070C0"/>
                </a:solidFill>
                <a:latin typeface="Calibri" panose="020F0502020204030204" pitchFamily="34" charset="0"/>
                <a:cs typeface="Calibri" panose="020F0502020204030204" pitchFamily="34" charset="0"/>
              </a:rPr>
              <a:t>volunteers</a:t>
            </a:r>
          </a:p>
        </p:txBody>
      </p:sp>
      <p:sp>
        <p:nvSpPr>
          <p:cNvPr id="4" name="Text Placeholder 3">
            <a:extLst>
              <a:ext uri="{FF2B5EF4-FFF2-40B4-BE49-F238E27FC236}">
                <a16:creationId xmlns:a16="http://schemas.microsoft.com/office/drawing/2014/main" id="{836E1E7C-08D8-4A70-9BCB-50604A94B433}"/>
              </a:ext>
            </a:extLst>
          </p:cNvPr>
          <p:cNvSpPr>
            <a:spLocks noGrp="1"/>
          </p:cNvSpPr>
          <p:nvPr>
            <p:ph type="body" sz="quarter" idx="11"/>
          </p:nvPr>
        </p:nvSpPr>
        <p:spPr>
          <a:xfrm>
            <a:off x="6248399" y="2286000"/>
            <a:ext cx="5709822" cy="2746375"/>
          </a:xfrm>
        </p:spPr>
        <p:txBody>
          <a:bodyPr/>
          <a:lstStyle/>
          <a:p>
            <a:pPr lvl="1">
              <a:defRPr/>
            </a:pPr>
            <a:r>
              <a:rPr lang="en-US" altLang="en-US" sz="3200" dirty="0">
                <a:latin typeface="Calibri" panose="020F0502020204030204" pitchFamily="34" charset="0"/>
                <a:cs typeface="Calibri" panose="020F0502020204030204" pitchFamily="34" charset="0"/>
              </a:rPr>
              <a:t>We will watch </a:t>
            </a:r>
            <a:r>
              <a:rPr lang="en-US" altLang="en-US" sz="3200" b="1" dirty="0">
                <a:solidFill>
                  <a:srgbClr val="0070C0"/>
                </a:solidFill>
                <a:latin typeface="Calibri" panose="020F0502020204030204" pitchFamily="34" charset="0"/>
                <a:cs typeface="Calibri" panose="020F0502020204030204" pitchFamily="34" charset="0"/>
              </a:rPr>
              <a:t>video clips</a:t>
            </a:r>
          </a:p>
          <a:p>
            <a:pPr lvl="1" eaLnBrk="1" hangingPunct="1">
              <a:defRPr/>
            </a:pPr>
            <a:r>
              <a:rPr lang="en-US" altLang="en-US" sz="3200" dirty="0">
                <a:latin typeface="Calibri" panose="020F0502020204030204" pitchFamily="34" charset="0"/>
                <a:cs typeface="Calibri" panose="020F0502020204030204" pitchFamily="34" charset="0"/>
              </a:rPr>
              <a:t>You </a:t>
            </a:r>
            <a:r>
              <a:rPr lang="en-US" altLang="en-US" sz="3200" b="1" dirty="0">
                <a:solidFill>
                  <a:srgbClr val="0070C0"/>
                </a:solidFill>
                <a:latin typeface="Calibri" panose="020F0502020204030204" pitchFamily="34" charset="0"/>
                <a:cs typeface="Calibri" panose="020F0502020204030204" pitchFamily="34" charset="0"/>
              </a:rPr>
              <a:t>imagine yourself </a:t>
            </a:r>
            <a:r>
              <a:rPr lang="en-US" altLang="en-US" sz="3200" dirty="0">
                <a:latin typeface="Calibri" panose="020F0502020204030204" pitchFamily="34" charset="0"/>
                <a:cs typeface="Calibri" panose="020F0502020204030204" pitchFamily="34" charset="0"/>
              </a:rPr>
              <a:t>slightly modifying how you work with students, clients, or patients who are suicidal</a:t>
            </a:r>
          </a:p>
          <a:p>
            <a:pPr lvl="1" eaLnBrk="1" hangingPunct="1">
              <a:defRPr/>
            </a:pPr>
            <a:r>
              <a:rPr lang="en-US" altLang="en-US" sz="3200" dirty="0">
                <a:latin typeface="Calibri" panose="020F0502020204030204" pitchFamily="34" charset="0"/>
                <a:cs typeface="Calibri" panose="020F0502020204030204" pitchFamily="34" charset="0"/>
              </a:rPr>
              <a:t>You comment </a:t>
            </a:r>
            <a:r>
              <a:rPr lang="en-US" altLang="en-US" sz="3200" b="1" dirty="0">
                <a:solidFill>
                  <a:srgbClr val="0070C0"/>
                </a:solidFill>
                <a:latin typeface="Calibri" panose="020F0502020204030204" pitchFamily="34" charset="0"/>
                <a:cs typeface="Calibri" panose="020F0502020204030204" pitchFamily="34" charset="0"/>
              </a:rPr>
              <a:t>as you wish</a:t>
            </a:r>
          </a:p>
          <a:p>
            <a:pPr lvl="1" eaLnBrk="1" hangingPunct="1">
              <a:defRPr/>
            </a:pPr>
            <a:r>
              <a:rPr lang="en-US" altLang="en-US" sz="3200" dirty="0">
                <a:latin typeface="Calibri" panose="020F0502020204030204" pitchFamily="34" charset="0"/>
                <a:cs typeface="Calibri" panose="020F0502020204030204" pitchFamily="34" charset="0"/>
              </a:rPr>
              <a:t>I keep us </a:t>
            </a:r>
            <a:r>
              <a:rPr lang="en-US" altLang="en-US" sz="3200" b="1" dirty="0">
                <a:solidFill>
                  <a:srgbClr val="0070C0"/>
                </a:solidFill>
                <a:latin typeface="Calibri" panose="020F0502020204030204" pitchFamily="34" charset="0"/>
                <a:cs typeface="Calibri" panose="020F0502020204030204" pitchFamily="34" charset="0"/>
              </a:rPr>
              <a:t>on track </a:t>
            </a:r>
            <a:r>
              <a:rPr lang="en-US" altLang="en-US" sz="3200" dirty="0">
                <a:latin typeface="Calibri" panose="020F0502020204030204" pitchFamily="34" charset="0"/>
                <a:cs typeface="Calibri" panose="020F0502020204030204" pitchFamily="34" charset="0"/>
              </a:rPr>
              <a:t>and on time</a:t>
            </a:r>
            <a:r>
              <a:rPr lang="en-US" altLang="en-US" sz="3200" dirty="0">
                <a:latin typeface="Calibri" panose="020F0502020204030204" pitchFamily="34" charset="0"/>
                <a:cs typeface="Calibri" panose="020F0502020204030204" pitchFamily="34" charset="0"/>
                <a:sym typeface="Wingdings" panose="05000000000000000000" pitchFamily="2" charset="2"/>
              </a:rPr>
              <a:t></a:t>
            </a:r>
            <a:endParaRPr lang="en-US" sz="3200" dirty="0"/>
          </a:p>
          <a:p>
            <a:endParaRPr lang="en-US" dirty="0"/>
          </a:p>
        </p:txBody>
      </p:sp>
      <p:sp>
        <p:nvSpPr>
          <p:cNvPr id="5" name="Date Placeholder 4">
            <a:extLst>
              <a:ext uri="{FF2B5EF4-FFF2-40B4-BE49-F238E27FC236}">
                <a16:creationId xmlns:a16="http://schemas.microsoft.com/office/drawing/2014/main" id="{DB51C8BE-6925-4345-AB66-7CDD6F5875E4}"/>
              </a:ext>
            </a:extLst>
          </p:cNvPr>
          <p:cNvSpPr>
            <a:spLocks noGrp="1"/>
          </p:cNvSpPr>
          <p:nvPr>
            <p:ph type="dt" sz="half" idx="12"/>
          </p:nvPr>
        </p:nvSpPr>
        <p:spPr>
          <a:xfrm flipH="1">
            <a:off x="11353800" y="6427432"/>
            <a:ext cx="222682" cy="47781"/>
          </a:xfrm>
        </p:spPr>
        <p:txBody>
          <a:bodyPr/>
          <a:lstStyle/>
          <a:p>
            <a:endParaRPr lang="en-US" dirty="0"/>
          </a:p>
        </p:txBody>
      </p:sp>
    </p:spTree>
    <p:extLst>
      <p:ext uri="{BB962C8B-B14F-4D97-AF65-F5344CB8AC3E}">
        <p14:creationId xmlns:p14="http://schemas.microsoft.com/office/powerpoint/2010/main" val="1183679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934F9B4-D8A5-7345-ABD7-6E978706215F}"/>
              </a:ext>
            </a:extLst>
          </p:cNvPr>
          <p:cNvSpPr>
            <a:spLocks noGrp="1"/>
          </p:cNvSpPr>
          <p:nvPr>
            <p:ph sz="half" idx="2"/>
          </p:nvPr>
        </p:nvSpPr>
        <p:spPr>
          <a:xfrm>
            <a:off x="969299" y="2516563"/>
            <a:ext cx="10057099" cy="1327686"/>
          </a:xfrm>
        </p:spPr>
        <p:txBody>
          <a:bodyPr/>
          <a:lstStyle/>
          <a:p>
            <a:pPr marL="0" indent="0">
              <a:buNone/>
            </a:pPr>
            <a:r>
              <a:rPr lang="en-US" sz="2800" b="1" dirty="0">
                <a:solidFill>
                  <a:schemeClr val="accent2">
                    <a:lumMod val="75000"/>
                  </a:schemeClr>
                </a:solidFill>
              </a:rPr>
              <a:t>L1: </a:t>
            </a:r>
            <a:r>
              <a:rPr lang="en-US" altLang="en-US" sz="2800" dirty="0">
                <a:latin typeface="Calibri" panose="020F0502020204030204" pitchFamily="34" charset="0"/>
                <a:cs typeface="Calibri" panose="020F0502020204030204" pitchFamily="34" charset="0"/>
              </a:rPr>
              <a:t>Describe the underlying philosophy and basic principles of traditional (medical model) and strengths-based (social constructivist) suicide assessment processes</a:t>
            </a:r>
          </a:p>
          <a:p>
            <a:pPr marL="0" indent="0">
              <a:buNone/>
            </a:pPr>
            <a:endParaRPr lang="en-US" dirty="0"/>
          </a:p>
        </p:txBody>
      </p:sp>
      <p:sp>
        <p:nvSpPr>
          <p:cNvPr id="3" name="Content Placeholder 2">
            <a:extLst>
              <a:ext uri="{FF2B5EF4-FFF2-40B4-BE49-F238E27FC236}">
                <a16:creationId xmlns:a16="http://schemas.microsoft.com/office/drawing/2014/main" id="{D9EAFE77-0444-B246-AEBE-5CA581CFE60B}"/>
              </a:ext>
            </a:extLst>
          </p:cNvPr>
          <p:cNvSpPr>
            <a:spLocks noGrp="1"/>
          </p:cNvSpPr>
          <p:nvPr>
            <p:ph sz="half" idx="11"/>
          </p:nvPr>
        </p:nvSpPr>
        <p:spPr>
          <a:xfrm>
            <a:off x="969301" y="5468645"/>
            <a:ext cx="10139808" cy="2199411"/>
          </a:xfrm>
        </p:spPr>
        <p:txBody>
          <a:bodyPr/>
          <a:lstStyle/>
          <a:p>
            <a:pPr marL="0" indent="0">
              <a:buNone/>
            </a:pPr>
            <a:r>
              <a:rPr lang="en-US" sz="2800" b="1" dirty="0">
                <a:solidFill>
                  <a:schemeClr val="accent2">
                    <a:lumMod val="75000"/>
                  </a:schemeClr>
                </a:solidFill>
              </a:rPr>
              <a:t>L3: </a:t>
            </a:r>
            <a:r>
              <a:rPr lang="en-US" altLang="en-US" sz="2800" dirty="0">
                <a:latin typeface="Calibri" panose="020F0502020204030204" pitchFamily="34" charset="0"/>
                <a:cs typeface="Calibri" panose="020F0502020204030204" pitchFamily="34" charset="0"/>
              </a:rPr>
              <a:t>Apply specific assessment strategies, and some intervention strategies, that can be used with clients in general, but especially with populations that have been oppressed/marginalized.</a:t>
            </a:r>
          </a:p>
        </p:txBody>
      </p:sp>
      <p:sp>
        <p:nvSpPr>
          <p:cNvPr id="4" name="Content Placeholder 3">
            <a:extLst>
              <a:ext uri="{FF2B5EF4-FFF2-40B4-BE49-F238E27FC236}">
                <a16:creationId xmlns:a16="http://schemas.microsoft.com/office/drawing/2014/main" id="{757BD433-F753-A14C-A622-12DF34E81632}"/>
              </a:ext>
            </a:extLst>
          </p:cNvPr>
          <p:cNvSpPr>
            <a:spLocks noGrp="1"/>
          </p:cNvSpPr>
          <p:nvPr>
            <p:ph sz="half" idx="13"/>
          </p:nvPr>
        </p:nvSpPr>
        <p:spPr>
          <a:xfrm>
            <a:off x="969300" y="3942932"/>
            <a:ext cx="10139809" cy="1327686"/>
          </a:xfrm>
        </p:spPr>
        <p:txBody>
          <a:bodyPr/>
          <a:lstStyle/>
          <a:p>
            <a:pPr marL="0" indent="0">
              <a:buNone/>
            </a:pPr>
            <a:r>
              <a:rPr lang="en-US" sz="2800" b="1" dirty="0">
                <a:solidFill>
                  <a:schemeClr val="accent2">
                    <a:lumMod val="75000"/>
                  </a:schemeClr>
                </a:solidFill>
              </a:rPr>
              <a:t>L2: </a:t>
            </a:r>
            <a:r>
              <a:rPr lang="en-US" altLang="en-US" sz="2800" dirty="0">
                <a:latin typeface="Calibri" panose="020F0502020204030204" pitchFamily="34" charset="0"/>
                <a:cs typeface="Calibri" panose="020F0502020204030204" pitchFamily="34" charset="0"/>
              </a:rPr>
              <a:t>Critique traditional, medical model and social constructivist approaches to suicide assessment</a:t>
            </a:r>
          </a:p>
        </p:txBody>
      </p:sp>
      <p:sp>
        <p:nvSpPr>
          <p:cNvPr id="5" name="Title 4">
            <a:extLst>
              <a:ext uri="{FF2B5EF4-FFF2-40B4-BE49-F238E27FC236}">
                <a16:creationId xmlns:a16="http://schemas.microsoft.com/office/drawing/2014/main" id="{AD04CBC4-0243-204C-B5D8-F76B92BCD4CA}"/>
              </a:ext>
            </a:extLst>
          </p:cNvPr>
          <p:cNvSpPr>
            <a:spLocks noGrp="1"/>
          </p:cNvSpPr>
          <p:nvPr>
            <p:ph type="title"/>
          </p:nvPr>
        </p:nvSpPr>
        <p:spPr/>
        <p:txBody>
          <a:bodyPr/>
          <a:lstStyle/>
          <a:p>
            <a:r>
              <a:rPr lang="en-US" sz="4800" dirty="0">
                <a:solidFill>
                  <a:schemeClr val="accent2">
                    <a:lumMod val="75000"/>
                  </a:schemeClr>
                </a:solidFill>
              </a:rPr>
              <a:t>Learning Objectives</a:t>
            </a:r>
          </a:p>
        </p:txBody>
      </p:sp>
      <p:sp>
        <p:nvSpPr>
          <p:cNvPr id="6" name="Text Placeholder 5">
            <a:extLst>
              <a:ext uri="{FF2B5EF4-FFF2-40B4-BE49-F238E27FC236}">
                <a16:creationId xmlns:a16="http://schemas.microsoft.com/office/drawing/2014/main" id="{15AB5605-B3B7-E141-AB5F-398267B9504E}"/>
              </a:ext>
            </a:extLst>
          </p:cNvPr>
          <p:cNvSpPr>
            <a:spLocks noGrp="1"/>
          </p:cNvSpPr>
          <p:nvPr>
            <p:ph type="body" sz="quarter" idx="17"/>
          </p:nvPr>
        </p:nvSpPr>
        <p:spPr>
          <a:xfrm flipH="1">
            <a:off x="11567603" y="2070532"/>
            <a:ext cx="302666" cy="645284"/>
          </a:xfrm>
        </p:spPr>
        <p:txBody>
          <a:bodyPr lIns="91440" tIns="45720" rIns="91440" bIns="45720" anchor="t"/>
          <a:lstStyle/>
          <a:p>
            <a:endParaRPr lang="en-US" sz="2800" dirty="0">
              <a:solidFill>
                <a:schemeClr val="accent2">
                  <a:lumMod val="75000"/>
                </a:schemeClr>
              </a:solidFill>
            </a:endParaRPr>
          </a:p>
        </p:txBody>
      </p:sp>
      <p:sp>
        <p:nvSpPr>
          <p:cNvPr id="7" name="Text Placeholder 6">
            <a:extLst>
              <a:ext uri="{FF2B5EF4-FFF2-40B4-BE49-F238E27FC236}">
                <a16:creationId xmlns:a16="http://schemas.microsoft.com/office/drawing/2014/main" id="{13A13E55-320B-5B41-907F-2547EC4F810C}"/>
              </a:ext>
            </a:extLst>
          </p:cNvPr>
          <p:cNvSpPr>
            <a:spLocks noGrp="1"/>
          </p:cNvSpPr>
          <p:nvPr>
            <p:ph type="body" sz="quarter" idx="18"/>
          </p:nvPr>
        </p:nvSpPr>
        <p:spPr>
          <a:xfrm>
            <a:off x="11567603" y="3429000"/>
            <a:ext cx="452762" cy="762058"/>
          </a:xfrm>
        </p:spPr>
        <p:txBody>
          <a:bodyPr lIns="91440" tIns="45720" rIns="91440" bIns="45720" anchor="t"/>
          <a:lstStyle/>
          <a:p>
            <a:endParaRPr lang="en-US" sz="2000" dirty="0"/>
          </a:p>
        </p:txBody>
      </p:sp>
      <p:sp>
        <p:nvSpPr>
          <p:cNvPr id="8" name="Text Placeholder 7">
            <a:extLst>
              <a:ext uri="{FF2B5EF4-FFF2-40B4-BE49-F238E27FC236}">
                <a16:creationId xmlns:a16="http://schemas.microsoft.com/office/drawing/2014/main" id="{0B9BC2B0-6360-2647-AEA6-8AC95387A92E}"/>
              </a:ext>
            </a:extLst>
          </p:cNvPr>
          <p:cNvSpPr>
            <a:spLocks noGrp="1"/>
          </p:cNvSpPr>
          <p:nvPr>
            <p:ph type="body" sz="quarter" idx="19"/>
          </p:nvPr>
        </p:nvSpPr>
        <p:spPr>
          <a:xfrm>
            <a:off x="11754035" y="5270618"/>
            <a:ext cx="266330" cy="762058"/>
          </a:xfrm>
        </p:spPr>
        <p:txBody>
          <a:bodyPr lIns="91440" tIns="45720" rIns="91440" bIns="45720" anchor="t"/>
          <a:lstStyle/>
          <a:p>
            <a:endParaRPr lang="en-US" sz="2800" dirty="0">
              <a:solidFill>
                <a:schemeClr val="accent2">
                  <a:lumMod val="75000"/>
                </a:schemeClr>
              </a:solidFill>
            </a:endParaRPr>
          </a:p>
        </p:txBody>
      </p:sp>
    </p:spTree>
    <p:extLst>
      <p:ext uri="{BB962C8B-B14F-4D97-AF65-F5344CB8AC3E}">
        <p14:creationId xmlns:p14="http://schemas.microsoft.com/office/powerpoint/2010/main" val="3466443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a:xfrm>
            <a:off x="1028700" y="999068"/>
            <a:ext cx="7810500" cy="645284"/>
          </a:xfrm>
        </p:spPr>
        <p:txBody>
          <a:bodyPr anchor="b">
            <a:normAutofit/>
          </a:bodyPr>
          <a:lstStyle/>
          <a:p>
            <a:r>
              <a:rPr lang="en-US" dirty="0">
                <a:solidFill>
                  <a:schemeClr val="accent2"/>
                </a:solidFill>
              </a:rPr>
              <a:t>Caveats</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1"/>
          </p:nvPr>
        </p:nvSpPr>
        <p:spPr>
          <a:xfrm>
            <a:off x="935567" y="2180167"/>
            <a:ext cx="10274300" cy="4136319"/>
          </a:xfrm>
        </p:spPr>
        <p:txBody>
          <a:bodyPr lIns="0" tIns="0" rIns="0" bIns="0" anchor="t">
            <a:normAutofit/>
          </a:bodyPr>
          <a:lstStyle/>
          <a:p>
            <a:pPr eaLnBrk="1" hangingPunct="1">
              <a:buFont typeface="Wingdings" panose="05000000000000000000" pitchFamily="2" charset="2"/>
              <a:buChar char="Ø"/>
            </a:pPr>
            <a:r>
              <a:rPr lang="en-US" altLang="en-US" sz="3733" dirty="0">
                <a:latin typeface="Calibri" panose="020F0502020204030204" pitchFamily="34" charset="0"/>
                <a:cs typeface="Calibri" panose="020F0502020204030204" pitchFamily="34" charset="0"/>
              </a:rPr>
              <a:t>One of my daughters is </a:t>
            </a:r>
            <a:r>
              <a:rPr lang="en-US" altLang="en-US" sz="3733" b="1" dirty="0">
                <a:solidFill>
                  <a:srgbClr val="0070C0"/>
                </a:solidFill>
                <a:latin typeface="Calibri" panose="020F0502020204030204" pitchFamily="34" charset="0"/>
                <a:cs typeface="Calibri" panose="020F0502020204030204" pitchFamily="34" charset="0"/>
              </a:rPr>
              <a:t>an attorney</a:t>
            </a:r>
            <a:r>
              <a:rPr lang="en-US" altLang="en-US" sz="3733" b="1" dirty="0">
                <a:solidFill>
                  <a:srgbClr val="0070C0"/>
                </a:solidFill>
                <a:latin typeface="Calibri" panose="020F0502020204030204" pitchFamily="34" charset="0"/>
                <a:cs typeface="Calibri" panose="020F0502020204030204" pitchFamily="34" charset="0"/>
                <a:sym typeface="Wingdings" panose="05000000000000000000" pitchFamily="2" charset="2"/>
              </a:rPr>
              <a:t></a:t>
            </a:r>
            <a:endParaRPr lang="en-US" altLang="en-US" sz="3733" b="1" dirty="0">
              <a:solidFill>
                <a:srgbClr val="0070C0"/>
              </a:solidFill>
              <a:latin typeface="Calibri" panose="020F0502020204030204" pitchFamily="34" charset="0"/>
              <a:cs typeface="Calibri" panose="020F0502020204030204" pitchFamily="34" charset="0"/>
            </a:endParaRPr>
          </a:p>
          <a:p>
            <a:pPr lvl="1" eaLnBrk="1" hangingPunct="1">
              <a:buFont typeface="Wingdings" panose="05000000000000000000" pitchFamily="2" charset="2"/>
              <a:buChar char="Ø"/>
            </a:pPr>
            <a:r>
              <a:rPr lang="en-US" altLang="en-US" sz="3200" dirty="0">
                <a:latin typeface="Calibri" panose="020F0502020204030204" pitchFamily="34" charset="0"/>
                <a:cs typeface="Calibri" panose="020F0502020204030204" pitchFamily="34" charset="0"/>
              </a:rPr>
              <a:t>Information provided today is based on research and clinical experience. I hope it will help you in your work. Nothing is always effective.</a:t>
            </a:r>
          </a:p>
          <a:p>
            <a:pPr lvl="1">
              <a:buFont typeface="Wingdings" panose="05000000000000000000" pitchFamily="2" charset="2"/>
              <a:buChar char="Ø"/>
            </a:pPr>
            <a:r>
              <a:rPr lang="en-US" sz="3200" dirty="0"/>
              <a:t>Nothing always works</a:t>
            </a:r>
          </a:p>
          <a:p>
            <a:pPr lvl="1" eaLnBrk="1" hangingPunct="1">
              <a:buFont typeface="Wingdings" panose="05000000000000000000" pitchFamily="2" charset="2"/>
              <a:buChar char="Ø"/>
            </a:pPr>
            <a:r>
              <a:rPr lang="en-US" altLang="en-US" sz="3200" dirty="0">
                <a:latin typeface="Calibri" panose="020F0502020204030204" pitchFamily="34" charset="0"/>
                <a:cs typeface="Calibri" panose="020F0502020204030204" pitchFamily="34" charset="0"/>
              </a:rPr>
              <a:t>As professionals, you’re responsible for applying this and other training experiences into your work. </a:t>
            </a:r>
          </a:p>
          <a:p>
            <a:pPr marL="285750" indent="-285750">
              <a:buFont typeface="Courier New" panose="02070309020205020404" pitchFamily="49" charset="0"/>
              <a:buChar char="o"/>
            </a:pPr>
            <a:endParaRPr lang="en-US" sz="3200" b="1" dirty="0">
              <a:solidFill>
                <a:schemeClr val="accent2"/>
              </a:solidFill>
            </a:endParaRPr>
          </a:p>
          <a:p>
            <a:endParaRPr lang="en-US" dirty="0"/>
          </a:p>
        </p:txBody>
      </p:sp>
      <p:pic>
        <p:nvPicPr>
          <p:cNvPr id="4" name="Picture 3">
            <a:extLst>
              <a:ext uri="{FF2B5EF4-FFF2-40B4-BE49-F238E27FC236}">
                <a16:creationId xmlns:a16="http://schemas.microsoft.com/office/drawing/2014/main" id="{9DC7C010-F5CA-48E7-8493-E492A568489E}"/>
              </a:ext>
            </a:extLst>
          </p:cNvPr>
          <p:cNvPicPr>
            <a:picLocks noChangeAspect="1"/>
          </p:cNvPicPr>
          <p:nvPr/>
        </p:nvPicPr>
        <p:blipFill>
          <a:blip r:embed="rId2"/>
          <a:stretch>
            <a:fillRect/>
          </a:stretch>
        </p:blipFill>
        <p:spPr>
          <a:xfrm>
            <a:off x="10397889" y="27518"/>
            <a:ext cx="1783527" cy="1783527"/>
          </a:xfrm>
          <a:prstGeom prst="rect">
            <a:avLst/>
          </a:prstGeom>
        </p:spPr>
      </p:pic>
    </p:spTree>
    <p:extLst>
      <p:ext uri="{BB962C8B-B14F-4D97-AF65-F5344CB8AC3E}">
        <p14:creationId xmlns:p14="http://schemas.microsoft.com/office/powerpoint/2010/main" val="664087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6FA66-462E-4908-98CB-6E879CB22B4F}"/>
              </a:ext>
            </a:extLst>
          </p:cNvPr>
          <p:cNvSpPr>
            <a:spLocks noGrp="1"/>
          </p:cNvSpPr>
          <p:nvPr>
            <p:ph type="title"/>
          </p:nvPr>
        </p:nvSpPr>
        <p:spPr>
          <a:xfrm>
            <a:off x="1028700" y="999068"/>
            <a:ext cx="9304908" cy="645284"/>
          </a:xfrm>
        </p:spPr>
        <p:txBody>
          <a:bodyPr/>
          <a:lstStyle/>
          <a:p>
            <a:r>
              <a:rPr lang="en-US" dirty="0"/>
              <a:t>Reflections on Suicide Rates - 2022</a:t>
            </a:r>
          </a:p>
        </p:txBody>
      </p:sp>
      <p:sp>
        <p:nvSpPr>
          <p:cNvPr id="3" name="Text Placeholder 2">
            <a:extLst>
              <a:ext uri="{FF2B5EF4-FFF2-40B4-BE49-F238E27FC236}">
                <a16:creationId xmlns:a16="http://schemas.microsoft.com/office/drawing/2014/main" id="{C1F129BD-93EE-4140-853E-64A5D4E66151}"/>
              </a:ext>
            </a:extLst>
          </p:cNvPr>
          <p:cNvSpPr>
            <a:spLocks noGrp="1"/>
          </p:cNvSpPr>
          <p:nvPr>
            <p:ph type="body" sz="quarter" idx="10"/>
          </p:nvPr>
        </p:nvSpPr>
        <p:spPr>
          <a:xfrm>
            <a:off x="461639" y="2321922"/>
            <a:ext cx="5443861" cy="4407351"/>
          </a:xfrm>
        </p:spPr>
        <p:txBody>
          <a:bodyPr/>
          <a:lstStyle/>
          <a:p>
            <a:pPr algn="ctr"/>
            <a:r>
              <a:rPr lang="en-US" sz="3200" b="1" dirty="0">
                <a:solidFill>
                  <a:srgbClr val="0070C0"/>
                </a:solidFill>
              </a:rPr>
              <a:t>U.S. Highest </a:t>
            </a:r>
          </a:p>
          <a:p>
            <a:pPr algn="ctr"/>
            <a:r>
              <a:rPr lang="en-US" sz="3200" dirty="0"/>
              <a:t>Wyoming – 33.0/100,000</a:t>
            </a:r>
          </a:p>
          <a:p>
            <a:pPr algn="ctr"/>
            <a:endParaRPr lang="en-US" sz="3200" dirty="0"/>
          </a:p>
          <a:p>
            <a:pPr algn="ctr"/>
            <a:r>
              <a:rPr lang="en-US" sz="3200" b="1" dirty="0">
                <a:solidFill>
                  <a:srgbClr val="0070C0"/>
                </a:solidFill>
              </a:rPr>
              <a:t>U.S. Lowest </a:t>
            </a:r>
          </a:p>
          <a:p>
            <a:pPr algn="ctr"/>
            <a:r>
              <a:rPr lang="en-US" sz="3200" dirty="0"/>
              <a:t>New Jersey – 7.3/100,000</a:t>
            </a:r>
          </a:p>
          <a:p>
            <a:pPr algn="ctr"/>
            <a:endParaRPr lang="en-US" sz="3200" b="1" dirty="0">
              <a:solidFill>
                <a:srgbClr val="0070C0"/>
              </a:solidFill>
            </a:endParaRPr>
          </a:p>
          <a:p>
            <a:pPr algn="ctr"/>
            <a:r>
              <a:rPr lang="en-US" sz="3200" b="1" dirty="0">
                <a:solidFill>
                  <a:srgbClr val="0070C0"/>
                </a:solidFill>
              </a:rPr>
              <a:t>U.S. Average </a:t>
            </a:r>
          </a:p>
          <a:p>
            <a:pPr algn="ctr"/>
            <a:r>
              <a:rPr lang="en-US" sz="3200" dirty="0"/>
              <a:t>U.S. – 14.5/100,000</a:t>
            </a:r>
          </a:p>
          <a:p>
            <a:pPr algn="ctr"/>
            <a:endParaRPr lang="en-US" sz="3200" dirty="0"/>
          </a:p>
          <a:p>
            <a:endParaRPr lang="en-US" dirty="0"/>
          </a:p>
        </p:txBody>
      </p:sp>
      <p:sp>
        <p:nvSpPr>
          <p:cNvPr id="4" name="Text Placeholder 3">
            <a:extLst>
              <a:ext uri="{FF2B5EF4-FFF2-40B4-BE49-F238E27FC236}">
                <a16:creationId xmlns:a16="http://schemas.microsoft.com/office/drawing/2014/main" id="{25583BF9-98E0-4702-95DF-F48E64F62BD2}"/>
              </a:ext>
            </a:extLst>
          </p:cNvPr>
          <p:cNvSpPr>
            <a:spLocks noGrp="1"/>
          </p:cNvSpPr>
          <p:nvPr>
            <p:ph type="body" sz="quarter" idx="11"/>
          </p:nvPr>
        </p:nvSpPr>
        <p:spPr>
          <a:xfrm>
            <a:off x="6248400" y="2286000"/>
            <a:ext cx="5443860" cy="2746375"/>
          </a:xfrm>
        </p:spPr>
        <p:txBody>
          <a:bodyPr/>
          <a:lstStyle/>
          <a:p>
            <a:pPr algn="ctr"/>
            <a:r>
              <a:rPr lang="en-US" sz="3200" b="1" dirty="0">
                <a:solidFill>
                  <a:srgbClr val="0070C0"/>
                </a:solidFill>
              </a:rPr>
              <a:t>Montana</a:t>
            </a:r>
            <a:r>
              <a:rPr lang="en-US" sz="3200" dirty="0"/>
              <a:t> – 31.8/100,000</a:t>
            </a:r>
          </a:p>
          <a:p>
            <a:pPr algn="ctr"/>
            <a:endParaRPr lang="en-US" sz="3200" dirty="0"/>
          </a:p>
          <a:p>
            <a:pPr algn="ctr"/>
            <a:r>
              <a:rPr lang="en-US" sz="3200" dirty="0"/>
              <a:t>Washington Grizzly Stadium </a:t>
            </a:r>
          </a:p>
          <a:p>
            <a:pPr algn="ctr"/>
            <a:r>
              <a:rPr lang="en-US" sz="3200" b="1" dirty="0">
                <a:solidFill>
                  <a:srgbClr val="0070C0"/>
                </a:solidFill>
              </a:rPr>
              <a:t>25,000/8</a:t>
            </a:r>
          </a:p>
          <a:p>
            <a:pPr algn="ctr"/>
            <a:endParaRPr lang="en-US" sz="3200" b="1" dirty="0">
              <a:solidFill>
                <a:srgbClr val="0070C0"/>
              </a:solidFill>
            </a:endParaRPr>
          </a:p>
          <a:p>
            <a:pPr algn="ctr"/>
            <a:r>
              <a:rPr lang="en-US" sz="3200" b="1" dirty="0">
                <a:solidFill>
                  <a:srgbClr val="0070C0"/>
                </a:solidFill>
              </a:rPr>
              <a:t>Reactions?</a:t>
            </a:r>
          </a:p>
          <a:p>
            <a:endParaRPr lang="en-US" dirty="0"/>
          </a:p>
        </p:txBody>
      </p:sp>
      <p:sp>
        <p:nvSpPr>
          <p:cNvPr id="5" name="Date Placeholder 4">
            <a:extLst>
              <a:ext uri="{FF2B5EF4-FFF2-40B4-BE49-F238E27FC236}">
                <a16:creationId xmlns:a16="http://schemas.microsoft.com/office/drawing/2014/main" id="{7F94C7BE-14E1-4739-8EAC-70A16F403734}"/>
              </a:ext>
            </a:extLst>
          </p:cNvPr>
          <p:cNvSpPr>
            <a:spLocks noGrp="1"/>
          </p:cNvSpPr>
          <p:nvPr>
            <p:ph type="dt" sz="half" idx="12"/>
          </p:nvPr>
        </p:nvSpPr>
        <p:spPr/>
        <p:txBody>
          <a:bodyPr/>
          <a:lstStyle/>
          <a:p>
            <a:r>
              <a:rPr lang="en-US"/>
              <a:t>September 3, 20XX </a:t>
            </a:r>
            <a:endParaRPr lang="en-US" dirty="0"/>
          </a:p>
        </p:txBody>
      </p:sp>
    </p:spTree>
    <p:extLst>
      <p:ext uri="{BB962C8B-B14F-4D97-AF65-F5344CB8AC3E}">
        <p14:creationId xmlns:p14="http://schemas.microsoft.com/office/powerpoint/2010/main" val="2522261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253E442-C966-BF47-A022-DDAA2A6FEA48}"/>
              </a:ext>
            </a:extLst>
          </p:cNvPr>
          <p:cNvSpPr>
            <a:spLocks noGrp="1"/>
          </p:cNvSpPr>
          <p:nvPr>
            <p:ph type="title"/>
          </p:nvPr>
        </p:nvSpPr>
        <p:spPr>
          <a:xfrm>
            <a:off x="1028699" y="999068"/>
            <a:ext cx="10059511" cy="645284"/>
          </a:xfrm>
        </p:spPr>
        <p:txBody>
          <a:bodyPr/>
          <a:lstStyle/>
          <a:p>
            <a:pPr algn="ctr"/>
            <a:r>
              <a:rPr lang="en-US" dirty="0"/>
              <a:t>Inside the Box</a:t>
            </a:r>
            <a:br>
              <a:rPr lang="en-US" dirty="0"/>
            </a:br>
            <a:r>
              <a:rPr lang="en-US" dirty="0">
                <a:solidFill>
                  <a:schemeClr val="accent2"/>
                </a:solidFill>
              </a:rPr>
              <a:t>The Traditional Medical Model</a:t>
            </a:r>
          </a:p>
        </p:txBody>
      </p:sp>
      <p:cxnSp>
        <p:nvCxnSpPr>
          <p:cNvPr id="6" name="Straight Connector 5">
            <a:extLst>
              <a:ext uri="{FF2B5EF4-FFF2-40B4-BE49-F238E27FC236}">
                <a16:creationId xmlns:a16="http://schemas.microsoft.com/office/drawing/2014/main" id="{FAD7BE2C-4E52-6E40-83F8-6BB9BB0244A2}"/>
              </a:ext>
              <a:ext uri="{C183D7F6-B498-43B3-948B-1728B52AA6E4}">
                <adec:decorative xmlns:adec="http://schemas.microsoft.com/office/drawing/2017/decorative" val="1"/>
              </a:ext>
            </a:extLst>
          </p:cNvPr>
          <p:cNvCxnSpPr>
            <a:cxnSpLocks/>
          </p:cNvCxnSpPr>
          <p:nvPr/>
        </p:nvCxnSpPr>
        <p:spPr>
          <a:xfrm>
            <a:off x="1036261" y="1876617"/>
            <a:ext cx="10122586"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EEAA9D13-EAB5-F80F-C549-EF0FE170BC1A}"/>
              </a:ext>
            </a:extLst>
          </p:cNvPr>
          <p:cNvSpPr txBox="1"/>
          <p:nvPr/>
        </p:nvSpPr>
        <p:spPr>
          <a:xfrm>
            <a:off x="2988129" y="2961305"/>
            <a:ext cx="6193970" cy="369332"/>
          </a:xfrm>
          <a:prstGeom prst="rect">
            <a:avLst/>
          </a:prstGeom>
          <a:noFill/>
        </p:spPr>
        <p:txBody>
          <a:bodyPr wrap="square">
            <a:spAutoFit/>
          </a:bodyPr>
          <a:lstStyle/>
          <a:p>
            <a:endParaRPr lang="en-US" dirty="0"/>
          </a:p>
        </p:txBody>
      </p:sp>
      <p:pic>
        <p:nvPicPr>
          <p:cNvPr id="8" name="Picture Placeholder 7">
            <a:extLst>
              <a:ext uri="{FF2B5EF4-FFF2-40B4-BE49-F238E27FC236}">
                <a16:creationId xmlns:a16="http://schemas.microsoft.com/office/drawing/2014/main" id="{60EBA540-9E27-4624-8C1D-44AFA41444D1}"/>
              </a:ext>
            </a:extLst>
          </p:cNvPr>
          <p:cNvPicPr>
            <a:picLocks noGrp="1" noChangeAspect="1"/>
          </p:cNvPicPr>
          <p:nvPr>
            <p:ph type="pic" sz="quarter" idx="10"/>
          </p:nvPr>
        </p:nvPicPr>
        <p:blipFill>
          <a:blip r:embed="rId2"/>
          <a:srcRect t="20802" b="20802"/>
          <a:stretch>
            <a:fillRect/>
          </a:stretch>
        </p:blipFill>
        <p:spPr>
          <a:xfrm>
            <a:off x="2343705" y="2378660"/>
            <a:ext cx="7300404" cy="4106477"/>
          </a:xfrm>
          <a:prstGeom prst="rect">
            <a:avLst/>
          </a:prstGeom>
        </p:spPr>
      </p:pic>
    </p:spTree>
    <p:extLst>
      <p:ext uri="{BB962C8B-B14F-4D97-AF65-F5344CB8AC3E}">
        <p14:creationId xmlns:p14="http://schemas.microsoft.com/office/powerpoint/2010/main" val="2549053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5756" y="1827205"/>
            <a:ext cx="10425316" cy="1942138"/>
          </a:xfrm>
        </p:spPr>
        <p:txBody>
          <a:bodyPr/>
          <a:lstStyle/>
          <a:p>
            <a:pPr marL="0" indent="0">
              <a:buNone/>
            </a:pPr>
            <a:endParaRPr lang="en-US" dirty="0"/>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Suicidal thoughts and behaviors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represent illness</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 we need to intervene</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are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authority figures </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who know more about patient health than they do</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The patient is a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suicidal person</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can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predict and prevent </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suicide</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use research-based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risk assessment </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procedures and questionnaires to categorize risk as mild, moderate, severe, extreme</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treat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mental disorders </a:t>
            </a:r>
            <a:r>
              <a:rPr lang="en-US" altLang="en-US" sz="2800" dirty="0">
                <a:solidFill>
                  <a:prstClr val="black"/>
                </a:solidFill>
                <a:latin typeface="Calibri"/>
                <a:cs typeface="Calibri"/>
              </a:rPr>
              <a:t>that are linked to death by suicide</a:t>
            </a: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sz="4000" dirty="0"/>
              <a:t>Basic Principles – Positivistic Philosophy</a:t>
            </a:r>
          </a:p>
        </p:txBody>
      </p:sp>
    </p:spTree>
    <p:extLst>
      <p:ext uri="{BB962C8B-B14F-4D97-AF65-F5344CB8AC3E}">
        <p14:creationId xmlns:p14="http://schemas.microsoft.com/office/powerpoint/2010/main" val="91678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5756" y="1827205"/>
            <a:ext cx="9921676" cy="1942138"/>
          </a:xfrm>
        </p:spPr>
        <p:txBody>
          <a:bodyPr/>
          <a:lstStyle/>
          <a:p>
            <a:pPr marL="0" indent="0">
              <a:buNone/>
            </a:pPr>
            <a:endParaRPr lang="en-US" dirty="0"/>
          </a:p>
          <a:p>
            <a:pPr>
              <a:spcAft>
                <a:spcPts val="1200"/>
              </a:spcAft>
              <a:buFont typeface="Courier New" panose="02070309020205020404" pitchFamily="49" charset="0"/>
              <a:buChar char="o"/>
            </a:pPr>
            <a:r>
              <a:rPr lang="en-US" sz="3600" dirty="0"/>
              <a:t>The Patient Health Questionnaire-9 (PHQ-9)</a:t>
            </a:r>
          </a:p>
          <a:p>
            <a:pPr>
              <a:spcAft>
                <a:spcPts val="1200"/>
              </a:spcAft>
              <a:buFont typeface="Courier New" panose="02070309020205020404" pitchFamily="49" charset="0"/>
              <a:buChar char="o"/>
            </a:pPr>
            <a:r>
              <a:rPr lang="en-US" sz="3600" dirty="0"/>
              <a:t>The Columbia Suicide Severity Rating Scale (C-SSRS)</a:t>
            </a:r>
          </a:p>
          <a:p>
            <a:pPr>
              <a:spcAft>
                <a:spcPts val="1200"/>
              </a:spcAft>
              <a:buFont typeface="Courier New" panose="02070309020205020404" pitchFamily="49" charset="0"/>
              <a:buChar char="o"/>
            </a:pPr>
            <a:r>
              <a:rPr lang="en-US" sz="3600" dirty="0"/>
              <a:t>The Ask Suicide-Screening Questions (ASQ)</a:t>
            </a:r>
          </a:p>
          <a:p>
            <a:pPr>
              <a:spcAft>
                <a:spcPts val="1200"/>
              </a:spcAft>
              <a:buFont typeface="Courier New" panose="02070309020205020404" pitchFamily="49" charset="0"/>
              <a:buChar char="o"/>
            </a:pPr>
            <a:r>
              <a:rPr lang="en-US" sz="3600" dirty="0"/>
              <a:t>The diagnostic clinical interview</a:t>
            </a: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sz="4000" dirty="0"/>
              <a:t>Common Standardized Questionnaires</a:t>
            </a:r>
          </a:p>
        </p:txBody>
      </p:sp>
    </p:spTree>
    <p:extLst>
      <p:ext uri="{BB962C8B-B14F-4D97-AF65-F5344CB8AC3E}">
        <p14:creationId xmlns:p14="http://schemas.microsoft.com/office/powerpoint/2010/main" val="3225922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E270D-9B12-A4EB-CE3A-22FB6B6B6518}"/>
              </a:ext>
            </a:extLst>
          </p:cNvPr>
          <p:cNvSpPr>
            <a:spLocks noGrp="1"/>
          </p:cNvSpPr>
          <p:nvPr>
            <p:ph type="title"/>
          </p:nvPr>
        </p:nvSpPr>
        <p:spPr>
          <a:xfrm>
            <a:off x="1035755" y="999068"/>
            <a:ext cx="10160000" cy="645284"/>
          </a:xfrm>
        </p:spPr>
        <p:txBody>
          <a:bodyPr/>
          <a:lstStyle/>
          <a:p>
            <a:r>
              <a:rPr lang="en-US" sz="4800" dirty="0">
                <a:solidFill>
                  <a:schemeClr val="accent6"/>
                </a:solidFill>
              </a:rPr>
              <a:t>Questionnaire Advantages </a:t>
            </a:r>
          </a:p>
        </p:txBody>
      </p:sp>
      <p:sp>
        <p:nvSpPr>
          <p:cNvPr id="3" name="Text Placeholder 2">
            <a:extLst>
              <a:ext uri="{FF2B5EF4-FFF2-40B4-BE49-F238E27FC236}">
                <a16:creationId xmlns:a16="http://schemas.microsoft.com/office/drawing/2014/main" id="{55D25768-EFDE-4854-B9F1-9B750C7D9159}"/>
              </a:ext>
            </a:extLst>
          </p:cNvPr>
          <p:cNvSpPr>
            <a:spLocks noGrp="1"/>
          </p:cNvSpPr>
          <p:nvPr>
            <p:ph type="body" sz="quarter" idx="10"/>
          </p:nvPr>
        </p:nvSpPr>
        <p:spPr>
          <a:xfrm>
            <a:off x="1035756" y="2328978"/>
            <a:ext cx="10119077" cy="3825952"/>
          </a:xfrm>
        </p:spPr>
        <p:txBody>
          <a:bodyPr lIns="91440" tIns="45720" rIns="91440" bIns="45720" anchor="t"/>
          <a:lstStyle/>
          <a:p>
            <a:pPr marL="285750" indent="-285750">
              <a:lnSpc>
                <a:spcPct val="100000"/>
              </a:lnSpc>
              <a:buFont typeface="Courier New" panose="020B0604020202020204" pitchFamily="34" charset="0"/>
              <a:buChar char="o"/>
            </a:pPr>
            <a:r>
              <a:rPr lang="en-US" sz="3600"/>
              <a:t>Gather information efficiently</a:t>
            </a:r>
            <a:endParaRPr lang="en-US"/>
          </a:p>
          <a:p>
            <a:pPr marL="285750" indent="-285750">
              <a:lnSpc>
                <a:spcPct val="100000"/>
              </a:lnSpc>
              <a:buFont typeface="Courier New" panose="020B0604020202020204" pitchFamily="34" charset="0"/>
              <a:buChar char="o"/>
            </a:pPr>
            <a:r>
              <a:rPr lang="en-US" sz="3600"/>
              <a:t>Standardization – reliability, validity, and norms</a:t>
            </a:r>
          </a:p>
          <a:p>
            <a:pPr marL="285750" indent="-285750">
              <a:lnSpc>
                <a:spcPct val="100000"/>
              </a:lnSpc>
              <a:buFont typeface="Courier New" panose="020B0604020202020204" pitchFamily="34" charset="0"/>
              <a:buChar char="o"/>
            </a:pPr>
            <a:r>
              <a:rPr lang="en-US" sz="3600"/>
              <a:t>Some patients will be more open with a questionnaire</a:t>
            </a:r>
          </a:p>
          <a:p>
            <a:pPr marL="285750" indent="-285750">
              <a:lnSpc>
                <a:spcPct val="100000"/>
              </a:lnSpc>
              <a:buFont typeface="Courier New" panose="020B0604020202020204" pitchFamily="34" charset="0"/>
              <a:buChar char="o"/>
            </a:pPr>
            <a:r>
              <a:rPr lang="en-US" sz="3600"/>
              <a:t>Liability protection</a:t>
            </a:r>
          </a:p>
          <a:p>
            <a:pPr marL="285750" indent="-285750">
              <a:lnSpc>
                <a:spcPct val="100000"/>
              </a:lnSpc>
              <a:buFont typeface="Courier New" panose="020B0604020202020204" pitchFamily="34" charset="0"/>
              <a:buChar char="o"/>
            </a:pPr>
            <a:r>
              <a:rPr lang="en-US" sz="3600"/>
              <a:t>Prediction accuracy (maybe?)</a:t>
            </a:r>
          </a:p>
        </p:txBody>
      </p:sp>
    </p:spTree>
    <p:extLst>
      <p:ext uri="{BB962C8B-B14F-4D97-AF65-F5344CB8AC3E}">
        <p14:creationId xmlns:p14="http://schemas.microsoft.com/office/powerpoint/2010/main" val="557433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5756" y="1827205"/>
            <a:ext cx="9921676" cy="1942138"/>
          </a:xfrm>
        </p:spPr>
        <p:txBody>
          <a:bodyPr/>
          <a:lstStyle/>
          <a:p>
            <a:pPr marL="0" indent="0">
              <a:buNone/>
            </a:pPr>
            <a:endParaRPr lang="en-US" dirty="0"/>
          </a:p>
          <a:p>
            <a:pPr>
              <a:buFont typeface="Courier New" panose="02070309020205020404" pitchFamily="49" charset="0"/>
              <a:buChar char="o"/>
            </a:pPr>
            <a:r>
              <a:rPr lang="en-US" sz="3600" dirty="0"/>
              <a:t>Nine items from the </a:t>
            </a:r>
            <a:r>
              <a:rPr lang="en-US" sz="3600" b="1" dirty="0">
                <a:solidFill>
                  <a:schemeClr val="accent2"/>
                </a:solidFill>
              </a:rPr>
              <a:t>DSM Major Depression </a:t>
            </a:r>
            <a:r>
              <a:rPr lang="en-US" sz="3600" dirty="0"/>
              <a:t>diagnostic criteria</a:t>
            </a:r>
          </a:p>
          <a:p>
            <a:pPr>
              <a:buFont typeface="Courier New" panose="02070309020205020404" pitchFamily="49" charset="0"/>
              <a:buChar char="o"/>
            </a:pPr>
            <a:r>
              <a:rPr lang="en-US" sz="3600" dirty="0"/>
              <a:t>Item #9: “Thoughts that you would be better off dead, or thoughts of hurting yourself in some way?”</a:t>
            </a:r>
          </a:p>
          <a:p>
            <a:pPr>
              <a:buFont typeface="Courier New" panose="02070309020205020404" pitchFamily="49" charset="0"/>
              <a:buChar char="o"/>
            </a:pPr>
            <a:r>
              <a:rPr lang="en-US" sz="3600" b="1" dirty="0">
                <a:solidFill>
                  <a:schemeClr val="accent2"/>
                </a:solidFill>
              </a:rPr>
              <a:t>4-point Likert scale: </a:t>
            </a:r>
            <a:r>
              <a:rPr lang="en-US" sz="3600" dirty="0"/>
              <a:t>Not at all; several days; more than half the days; nearly every day</a:t>
            </a: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sz="4000" dirty="0"/>
              <a:t>Example: The PHQ-9</a:t>
            </a:r>
          </a:p>
        </p:txBody>
      </p:sp>
    </p:spTree>
    <p:extLst>
      <p:ext uri="{BB962C8B-B14F-4D97-AF65-F5344CB8AC3E}">
        <p14:creationId xmlns:p14="http://schemas.microsoft.com/office/powerpoint/2010/main" val="1365315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181751" y="1758048"/>
            <a:ext cx="9514423" cy="1942138"/>
          </a:xfrm>
        </p:spPr>
        <p:txBody>
          <a:bodyPr/>
          <a:lstStyle/>
          <a:p>
            <a:pPr marL="0" indent="0">
              <a:buNone/>
            </a:pPr>
            <a:endParaRPr lang="en-US" dirty="0"/>
          </a:p>
          <a:p>
            <a:pPr marL="0" indent="0">
              <a:buNone/>
            </a:pPr>
            <a:r>
              <a:rPr lang="en-US" sz="3600" dirty="0"/>
              <a:t>Two opening questions:</a:t>
            </a:r>
          </a:p>
          <a:p>
            <a:pPr>
              <a:buFont typeface="Courier New" panose="02070309020205020404" pitchFamily="49" charset="0"/>
              <a:buChar char="o"/>
            </a:pPr>
            <a:r>
              <a:rPr lang="en-US" sz="3200" dirty="0"/>
              <a:t>Have you wished you were dead or wished you could go to sleep and not wake up?</a:t>
            </a:r>
            <a:r>
              <a:rPr lang="en-US" sz="3200" dirty="0">
                <a:solidFill>
                  <a:schemeClr val="accent6"/>
                </a:solidFill>
              </a:rPr>
              <a:t> </a:t>
            </a:r>
            <a:r>
              <a:rPr lang="en-US" sz="3600" b="1" dirty="0">
                <a:solidFill>
                  <a:schemeClr val="accent2"/>
                </a:solidFill>
              </a:rPr>
              <a:t>[Passive suicidality]</a:t>
            </a:r>
          </a:p>
          <a:p>
            <a:pPr marL="0" indent="0">
              <a:buNone/>
            </a:pPr>
            <a:endParaRPr lang="en-US" sz="3200" dirty="0">
              <a:solidFill>
                <a:schemeClr val="accent6"/>
              </a:solidFill>
            </a:endParaRPr>
          </a:p>
          <a:p>
            <a:pPr>
              <a:buFont typeface="Courier New" panose="02070309020205020404" pitchFamily="49" charset="0"/>
              <a:buChar char="o"/>
            </a:pPr>
            <a:r>
              <a:rPr lang="en-US" sz="3200" dirty="0"/>
              <a:t>Have you actually had any thoughts about killing yourself? </a:t>
            </a:r>
            <a:r>
              <a:rPr lang="en-US" sz="3600" b="1" dirty="0">
                <a:solidFill>
                  <a:schemeClr val="accent2"/>
                </a:solidFill>
              </a:rPr>
              <a:t>[Suicidal ideation]</a:t>
            </a: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altLang="en-US" sz="4000" dirty="0"/>
              <a:t>The Columbia </a:t>
            </a:r>
            <a:r>
              <a:rPr lang="en-US" altLang="en-US" sz="4000" dirty="0">
                <a:latin typeface="Calibri" panose="020F0502020204030204" pitchFamily="34" charset="0"/>
                <a:cs typeface="Calibri" panose="020F0502020204030204" pitchFamily="34" charset="0"/>
              </a:rPr>
              <a:t>(</a:t>
            </a:r>
            <a:r>
              <a:rPr lang="en-US" altLang="en-US" sz="4000" dirty="0"/>
              <a:t>C-SSRS</a:t>
            </a:r>
            <a:r>
              <a:rPr lang="en-US" altLang="en-US" sz="4000" dirty="0">
                <a:latin typeface="Calibri" panose="020F0502020204030204" pitchFamily="34" charset="0"/>
                <a:cs typeface="Calibri" panose="020F0502020204030204" pitchFamily="34" charset="0"/>
              </a:rPr>
              <a:t>)</a:t>
            </a:r>
            <a:endParaRPr lang="en-US" sz="4000" dirty="0"/>
          </a:p>
        </p:txBody>
      </p:sp>
    </p:spTree>
    <p:extLst>
      <p:ext uri="{BB962C8B-B14F-4D97-AF65-F5344CB8AC3E}">
        <p14:creationId xmlns:p14="http://schemas.microsoft.com/office/powerpoint/2010/main" val="3150623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181751" y="1758048"/>
            <a:ext cx="9514423" cy="1942138"/>
          </a:xfrm>
        </p:spPr>
        <p:txBody>
          <a:bodyPr/>
          <a:lstStyle/>
          <a:p>
            <a:pPr marL="0" indent="0">
              <a:buNone/>
            </a:pPr>
            <a:endParaRPr lang="en-US" dirty="0"/>
          </a:p>
          <a:p>
            <a:r>
              <a:rPr lang="en-US" sz="3600" dirty="0"/>
              <a:t>Have you been thinking about </a:t>
            </a:r>
            <a:r>
              <a:rPr lang="en-US" sz="3600" b="1" dirty="0">
                <a:solidFill>
                  <a:schemeClr val="accent2"/>
                </a:solidFill>
              </a:rPr>
              <a:t>how you </a:t>
            </a:r>
            <a:r>
              <a:rPr lang="en-US" sz="3600" dirty="0"/>
              <a:t>might do this?</a:t>
            </a:r>
          </a:p>
          <a:p>
            <a:r>
              <a:rPr lang="en-US" sz="3600" dirty="0"/>
              <a:t>Have you had these thoughts and had some </a:t>
            </a:r>
            <a:r>
              <a:rPr lang="en-US" sz="3600" b="1" dirty="0">
                <a:solidFill>
                  <a:schemeClr val="accent2"/>
                </a:solidFill>
              </a:rPr>
              <a:t>intention</a:t>
            </a:r>
            <a:r>
              <a:rPr lang="en-US" sz="3600" dirty="0"/>
              <a:t> of acting on them?</a:t>
            </a:r>
          </a:p>
          <a:p>
            <a:r>
              <a:rPr lang="en-US" sz="3600" dirty="0"/>
              <a:t>Have you started to work out or worked out the details of how to kill yourself? Did you </a:t>
            </a:r>
            <a:r>
              <a:rPr lang="en-US" sz="3600" b="1" dirty="0">
                <a:solidFill>
                  <a:schemeClr val="accent2"/>
                </a:solidFill>
              </a:rPr>
              <a:t>intend</a:t>
            </a:r>
            <a:r>
              <a:rPr lang="en-US" sz="3600" dirty="0">
                <a:solidFill>
                  <a:schemeClr val="accent2"/>
                </a:solidFill>
              </a:rPr>
              <a:t> </a:t>
            </a:r>
            <a:r>
              <a:rPr lang="en-US" sz="3600" dirty="0"/>
              <a:t>to carry out this </a:t>
            </a:r>
            <a:r>
              <a:rPr lang="en-US" sz="3600" b="1" dirty="0">
                <a:solidFill>
                  <a:schemeClr val="accent2"/>
                </a:solidFill>
              </a:rPr>
              <a:t>plan</a:t>
            </a:r>
            <a:r>
              <a:rPr lang="en-US" sz="3600" dirty="0"/>
              <a:t>?</a:t>
            </a:r>
            <a:endParaRPr lang="en-US" sz="3600" b="1" dirty="0">
              <a:solidFill>
                <a:schemeClr val="accent2"/>
              </a:solidFill>
            </a:endParaRP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altLang="en-US" sz="4000" dirty="0"/>
              <a:t>The Columbia </a:t>
            </a:r>
            <a:r>
              <a:rPr lang="en-US" altLang="en-US" sz="4000" dirty="0">
                <a:latin typeface="Calibri" panose="020F0502020204030204" pitchFamily="34" charset="0"/>
                <a:cs typeface="Calibri" panose="020F0502020204030204" pitchFamily="34" charset="0"/>
              </a:rPr>
              <a:t>– Next Three Questions</a:t>
            </a:r>
            <a:endParaRPr lang="en-US" sz="4000" dirty="0"/>
          </a:p>
        </p:txBody>
      </p:sp>
    </p:spTree>
    <p:extLst>
      <p:ext uri="{BB962C8B-B14F-4D97-AF65-F5344CB8AC3E}">
        <p14:creationId xmlns:p14="http://schemas.microsoft.com/office/powerpoint/2010/main" val="500138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181751" y="1758048"/>
            <a:ext cx="9514423" cy="1942138"/>
          </a:xfrm>
        </p:spPr>
        <p:txBody>
          <a:bodyPr/>
          <a:lstStyle/>
          <a:p>
            <a:pPr marL="0" indent="0">
              <a:buNone/>
            </a:pPr>
            <a:endParaRPr lang="en-US" dirty="0"/>
          </a:p>
          <a:p>
            <a:pPr marL="0" indent="0">
              <a:buNone/>
            </a:pPr>
            <a:r>
              <a:rPr lang="en-US" sz="3600" dirty="0"/>
              <a:t>Have you done anything, started to do anything, or prepared to do anything to end your life?</a:t>
            </a:r>
          </a:p>
          <a:p>
            <a:pPr marL="0" indent="0">
              <a:buNone/>
            </a:pPr>
            <a:endParaRPr lang="en-US" sz="2400" dirty="0"/>
          </a:p>
          <a:p>
            <a:pPr marL="0" indent="0">
              <a:buNone/>
            </a:pPr>
            <a:r>
              <a:rPr lang="en-US" sz="2400" dirty="0"/>
              <a:t>Examples: Took pills, tried to shoot yourself, cut yourself, tried to hang yourself, took out pills but didn’t swallow any, held a gun but changed your mind or it was grabbed from your hand, went to the roof but didn’t jump, collected pills, obtained a gun, gave away valuables, wrote a will or suicide note, etc.</a:t>
            </a:r>
          </a:p>
          <a:p>
            <a:pPr marL="0" indent="0">
              <a:buNone/>
            </a:pPr>
            <a:r>
              <a:rPr lang="en-US" sz="2400" dirty="0"/>
              <a:t>If yes, was this within the past 3 months?</a:t>
            </a:r>
            <a:endParaRPr lang="en-US" sz="2400" b="1" dirty="0">
              <a:solidFill>
                <a:schemeClr val="accent2"/>
              </a:solidFill>
            </a:endParaRP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altLang="en-US" sz="4000" dirty="0"/>
              <a:t>The Columbia – Always Ask</a:t>
            </a:r>
            <a:endParaRPr lang="en-US" sz="4000" dirty="0"/>
          </a:p>
        </p:txBody>
      </p:sp>
    </p:spTree>
    <p:extLst>
      <p:ext uri="{BB962C8B-B14F-4D97-AF65-F5344CB8AC3E}">
        <p14:creationId xmlns:p14="http://schemas.microsoft.com/office/powerpoint/2010/main" val="2217679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166382" y="1767297"/>
            <a:ext cx="9514423" cy="1942138"/>
          </a:xfrm>
        </p:spPr>
        <p:txBody>
          <a:bodyPr/>
          <a:lstStyle/>
          <a:p>
            <a:pPr marL="0" indent="0">
              <a:buNone/>
            </a:pPr>
            <a:endParaRPr lang="en-US" sz="2800" dirty="0"/>
          </a:p>
          <a:p>
            <a:pPr marL="0" indent="0">
              <a:buNone/>
            </a:pPr>
            <a:r>
              <a:rPr lang="en-US" sz="2800" b="1" dirty="0">
                <a:solidFill>
                  <a:schemeClr val="accent2"/>
                </a:solidFill>
              </a:rPr>
              <a:t>The main question on the Columbia that has limited predictive value is #6 (the previous attempt/prep question). . . </a:t>
            </a:r>
          </a:p>
          <a:p>
            <a:pPr marL="0" indent="0">
              <a:buNone/>
            </a:pPr>
            <a:r>
              <a:rPr lang="en-US" sz="2800" b="1" dirty="0">
                <a:solidFill>
                  <a:schemeClr val="accent6"/>
                </a:solidFill>
              </a:rPr>
              <a:t>Problems</a:t>
            </a:r>
          </a:p>
          <a:p>
            <a:pPr marL="0" indent="0">
              <a:buNone/>
            </a:pPr>
            <a:r>
              <a:rPr lang="en-US" sz="2800" dirty="0">
                <a:solidFill>
                  <a:schemeClr val="accent6"/>
                </a:solidFill>
              </a:rPr>
              <a:t>False positives </a:t>
            </a:r>
            <a:r>
              <a:rPr lang="en-US" sz="2800" dirty="0"/>
              <a:t>– Passive SI, SI, intent, and suicide planning have low predictive value. Previous attempt is likely better, but not good.</a:t>
            </a:r>
          </a:p>
          <a:p>
            <a:pPr marL="0" indent="0">
              <a:buNone/>
            </a:pPr>
            <a:r>
              <a:rPr lang="en-US" sz="2800" dirty="0">
                <a:solidFill>
                  <a:schemeClr val="accent6"/>
                </a:solidFill>
              </a:rPr>
              <a:t>False negatives </a:t>
            </a:r>
            <a:r>
              <a:rPr lang="en-US" sz="2800" dirty="0"/>
              <a:t>– Suicide is frequently impulsive, coupled, and not pre-meditated.</a:t>
            </a: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altLang="en-US" sz="4000" dirty="0"/>
              <a:t>The Columbia – Limits and Problems</a:t>
            </a:r>
            <a:endParaRPr lang="en-US" sz="4000" dirty="0"/>
          </a:p>
        </p:txBody>
      </p:sp>
    </p:spTree>
    <p:extLst>
      <p:ext uri="{BB962C8B-B14F-4D97-AF65-F5344CB8AC3E}">
        <p14:creationId xmlns:p14="http://schemas.microsoft.com/office/powerpoint/2010/main" val="155073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box with a light bulb and question marks&#10;&#10;Description automatically generated">
            <a:extLst>
              <a:ext uri="{FF2B5EF4-FFF2-40B4-BE49-F238E27FC236}">
                <a16:creationId xmlns:a16="http://schemas.microsoft.com/office/drawing/2014/main" id="{63119D68-386A-1511-BFFA-46B1240EE22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0637" b="10637"/>
          <a:stretch>
            <a:fillRect/>
          </a:stretch>
        </p:blipFill>
        <p:spPr>
          <a:xfrm>
            <a:off x="1668104" y="1876617"/>
            <a:ext cx="8855792" cy="4981383"/>
          </a:xfrm>
        </p:spPr>
      </p:pic>
      <p:sp>
        <p:nvSpPr>
          <p:cNvPr id="10" name="Title 9">
            <a:extLst>
              <a:ext uri="{FF2B5EF4-FFF2-40B4-BE49-F238E27FC236}">
                <a16:creationId xmlns:a16="http://schemas.microsoft.com/office/drawing/2014/main" id="{F253E442-C966-BF47-A022-DDAA2A6FEA48}"/>
              </a:ext>
            </a:extLst>
          </p:cNvPr>
          <p:cNvSpPr>
            <a:spLocks noGrp="1"/>
          </p:cNvSpPr>
          <p:nvPr>
            <p:ph type="title"/>
          </p:nvPr>
        </p:nvSpPr>
        <p:spPr>
          <a:xfrm>
            <a:off x="1028700" y="999068"/>
            <a:ext cx="9997366" cy="645284"/>
          </a:xfrm>
        </p:spPr>
        <p:txBody>
          <a:bodyPr/>
          <a:lstStyle/>
          <a:p>
            <a:pPr algn="ctr"/>
            <a:r>
              <a:rPr lang="en-US" dirty="0"/>
              <a:t>Outside the Box</a:t>
            </a:r>
            <a:br>
              <a:rPr lang="en-US" dirty="0"/>
            </a:br>
            <a:r>
              <a:rPr lang="en-US" dirty="0">
                <a:solidFill>
                  <a:schemeClr val="accent2"/>
                </a:solidFill>
              </a:rPr>
              <a:t>Strengths and Suicide</a:t>
            </a:r>
          </a:p>
        </p:txBody>
      </p:sp>
      <p:cxnSp>
        <p:nvCxnSpPr>
          <p:cNvPr id="6" name="Straight Connector 5">
            <a:extLst>
              <a:ext uri="{FF2B5EF4-FFF2-40B4-BE49-F238E27FC236}">
                <a16:creationId xmlns:a16="http://schemas.microsoft.com/office/drawing/2014/main" id="{FAD7BE2C-4E52-6E40-83F8-6BB9BB0244A2}"/>
              </a:ext>
              <a:ext uri="{C183D7F6-B498-43B3-948B-1728B52AA6E4}">
                <adec:decorative xmlns:adec="http://schemas.microsoft.com/office/drawing/2017/decorative" val="1"/>
              </a:ext>
            </a:extLst>
          </p:cNvPr>
          <p:cNvCxnSpPr>
            <a:cxnSpLocks/>
          </p:cNvCxnSpPr>
          <p:nvPr/>
        </p:nvCxnSpPr>
        <p:spPr>
          <a:xfrm>
            <a:off x="1036261" y="1876617"/>
            <a:ext cx="10122586"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EEAA9D13-EAB5-F80F-C549-EF0FE170BC1A}"/>
              </a:ext>
            </a:extLst>
          </p:cNvPr>
          <p:cNvSpPr txBox="1"/>
          <p:nvPr/>
        </p:nvSpPr>
        <p:spPr>
          <a:xfrm>
            <a:off x="2988129" y="2961305"/>
            <a:ext cx="6193970" cy="369332"/>
          </a:xfrm>
          <a:prstGeom prst="rect">
            <a:avLst/>
          </a:prstGeom>
          <a:noFill/>
        </p:spPr>
        <p:txBody>
          <a:bodyPr wrap="square">
            <a:spAutoFit/>
          </a:bodyPr>
          <a:lstStyle/>
          <a:p>
            <a:endParaRPr lang="en-US" dirty="0"/>
          </a:p>
        </p:txBody>
      </p:sp>
    </p:spTree>
    <p:extLst>
      <p:ext uri="{BB962C8B-B14F-4D97-AF65-F5344CB8AC3E}">
        <p14:creationId xmlns:p14="http://schemas.microsoft.com/office/powerpoint/2010/main" val="2072174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a:xfrm>
            <a:off x="6257107" y="999068"/>
            <a:ext cx="4876800" cy="645284"/>
          </a:xfrm>
        </p:spPr>
        <p:txBody>
          <a:bodyPr anchor="b">
            <a:normAutofit fontScale="90000"/>
          </a:bodyPr>
          <a:lstStyle/>
          <a:p>
            <a:r>
              <a:rPr lang="en-US" sz="4800" dirty="0"/>
              <a:t>Part 1</a:t>
            </a:r>
          </a:p>
        </p:txBody>
      </p:sp>
      <p:sp>
        <p:nvSpPr>
          <p:cNvPr id="3" name="Content Placeholder 2">
            <a:extLst>
              <a:ext uri="{FF2B5EF4-FFF2-40B4-BE49-F238E27FC236}">
                <a16:creationId xmlns:a16="http://schemas.microsoft.com/office/drawing/2014/main" id="{8D87CE19-F795-8240-B223-A5CA7C9DE0E5}"/>
              </a:ext>
            </a:extLst>
          </p:cNvPr>
          <p:cNvSpPr>
            <a:spLocks noGrp="1"/>
          </p:cNvSpPr>
          <p:nvPr>
            <p:ph sz="half" idx="1"/>
          </p:nvPr>
        </p:nvSpPr>
        <p:spPr>
          <a:xfrm>
            <a:off x="6257107" y="2346868"/>
            <a:ext cx="4876800" cy="2332729"/>
          </a:xfrm>
        </p:spPr>
        <p:txBody>
          <a:bodyPr lIns="0" tIns="0" rIns="0" bIns="0" anchor="t">
            <a:normAutofit/>
          </a:bodyPr>
          <a:lstStyle/>
          <a:p>
            <a:r>
              <a:rPr lang="en-US" sz="4800">
                <a:solidFill>
                  <a:schemeClr val="accent6"/>
                </a:solidFill>
              </a:rPr>
              <a:t>Strengths-Based</a:t>
            </a:r>
            <a:r>
              <a:rPr lang="en-US" sz="4800" dirty="0">
                <a:solidFill>
                  <a:schemeClr val="accent6"/>
                </a:solidFill>
              </a:rPr>
              <a:t> Principles</a:t>
            </a:r>
          </a:p>
          <a:p>
            <a:endParaRPr lang="en-US" dirty="0"/>
          </a:p>
        </p:txBody>
      </p:sp>
      <p:pic>
        <p:nvPicPr>
          <p:cNvPr id="9" name="Picture 8">
            <a:extLst>
              <a:ext uri="{FF2B5EF4-FFF2-40B4-BE49-F238E27FC236}">
                <a16:creationId xmlns:a16="http://schemas.microsoft.com/office/drawing/2014/main" id="{F314CD52-86CD-0550-716F-5569E275FCC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13657" y="1498550"/>
            <a:ext cx="6729053" cy="4807908"/>
          </a:xfrm>
          <a:prstGeom prst="rect">
            <a:avLst/>
          </a:prstGeom>
          <a:noFill/>
        </p:spPr>
      </p:pic>
    </p:spTree>
    <p:extLst>
      <p:ext uri="{BB962C8B-B14F-4D97-AF65-F5344CB8AC3E}">
        <p14:creationId xmlns:p14="http://schemas.microsoft.com/office/powerpoint/2010/main" val="1743235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697209" y="351865"/>
            <a:ext cx="5885712"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I</a:t>
            </a:r>
            <a:r>
              <a:rPr lang="en-US" altLang="en-US" sz="3200" dirty="0">
                <a:solidFill>
                  <a:schemeClr val="accent2"/>
                </a:solidFill>
              </a:rPr>
              <a:t> </a:t>
            </a:r>
            <a:endParaRPr lang="en-US" sz="2800" b="1" kern="120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537370" y="2093901"/>
            <a:ext cx="5735107" cy="2332729"/>
          </a:xfrm>
          <a:prstGeom prst="rect">
            <a:avLst/>
          </a:prstGeom>
        </p:spPr>
        <p:txBody>
          <a:bodyPr lIns="0" tIns="0" rIns="0" bIns="0" anchorCtr="0">
            <a:normAutofit/>
          </a:bodyPr>
          <a:lstStyle/>
          <a:p>
            <a:pPr marR="0" fontAlgn="auto">
              <a:spcBef>
                <a:spcPts val="1000"/>
              </a:spcBef>
              <a:spcAft>
                <a:spcPts val="0"/>
              </a:spcAft>
              <a:buClr>
                <a:srgbClr val="A53010"/>
              </a:buClr>
              <a:buSzTx/>
              <a:tabLst/>
              <a:defRPr/>
            </a:pPr>
            <a:r>
              <a:rPr kumimoji="0" lang="en-US" altLang="en-US" sz="2600" i="0" u="none" strike="noStrike" kern="1200" cap="none" spc="0" normalizeH="0" baseline="0" noProof="0" dirty="0">
                <a:ln>
                  <a:noFill/>
                </a:ln>
                <a:solidFill>
                  <a:schemeClr val="bg1"/>
                </a:solidFill>
                <a:effectLst/>
                <a:uLnTx/>
                <a:uFillTx/>
                <a:latin typeface="+mn-lt"/>
                <a:ea typeface="+mn-ea"/>
                <a:cs typeface="+mn-cs"/>
              </a:rPr>
              <a:t>Embrace </a:t>
            </a:r>
            <a:r>
              <a:rPr kumimoji="0" lang="en-US" altLang="en-US" sz="2600" i="0" u="none" strike="noStrike" kern="1200" cap="none" spc="0" normalizeH="0" baseline="0" noProof="0" dirty="0" err="1">
                <a:ln>
                  <a:noFill/>
                </a:ln>
                <a:solidFill>
                  <a:schemeClr val="bg1"/>
                </a:solidFill>
                <a:effectLst/>
                <a:uLnTx/>
                <a:uFillTx/>
                <a:latin typeface="+mn-lt"/>
                <a:ea typeface="+mn-ea"/>
                <a:cs typeface="+mn-cs"/>
              </a:rPr>
              <a:t>Shneidman’s</a:t>
            </a:r>
            <a:r>
              <a:rPr kumimoji="0" lang="en-US" altLang="en-US" sz="2600" i="0" u="none" strike="noStrike" kern="1200" cap="none" spc="0" normalizeH="0" baseline="0" noProof="0" dirty="0">
                <a:ln>
                  <a:noFill/>
                </a:ln>
                <a:solidFill>
                  <a:schemeClr val="bg1"/>
                </a:solidFill>
                <a:effectLst/>
                <a:uLnTx/>
                <a:uFillTx/>
                <a:latin typeface="+mn-lt"/>
                <a:ea typeface="+mn-ea"/>
                <a:cs typeface="+mn-cs"/>
              </a:rPr>
              <a:t> position: suicidal thoughts and behaviors are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neither an illness nor a sin.</a:t>
            </a:r>
          </a:p>
        </p:txBody>
      </p:sp>
      <p:pic>
        <p:nvPicPr>
          <p:cNvPr id="10" name="Picture 9">
            <a:extLst>
              <a:ext uri="{FF2B5EF4-FFF2-40B4-BE49-F238E27FC236}">
                <a16:creationId xmlns:a16="http://schemas.microsoft.com/office/drawing/2014/main" id="{677016A0-DEF5-D9F2-E51D-BB702AF60DA4}"/>
              </a:ext>
            </a:extLst>
          </p:cNvPr>
          <p:cNvPicPr>
            <a:picLocks noChangeAspect="1"/>
          </p:cNvPicPr>
          <p:nvPr/>
        </p:nvPicPr>
        <p:blipFill>
          <a:blip r:embed="rId2">
            <a:extLst>
              <a:ext uri="{28A0092B-C50C-407E-A947-70E740481C1C}">
                <a14:useLocalDpi xmlns:a14="http://schemas.microsoft.com/office/drawing/2010/main" val="0"/>
              </a:ext>
            </a:extLst>
          </a:blip>
          <a:srcRect l="14275" r="14275"/>
          <a:stretch/>
        </p:blipFill>
        <p:spPr>
          <a:xfrm>
            <a:off x="20" y="990599"/>
            <a:ext cx="5132914" cy="5132935"/>
          </a:xfrm>
          <a:prstGeom prst="rect">
            <a:avLst/>
          </a:prstGeom>
          <a:noFill/>
        </p:spPr>
      </p:pic>
      <p:sp>
        <p:nvSpPr>
          <p:cNvPr id="4" name="Text Placeholder 3">
            <a:extLst>
              <a:ext uri="{FF2B5EF4-FFF2-40B4-BE49-F238E27FC236}">
                <a16:creationId xmlns:a16="http://schemas.microsoft.com/office/drawing/2014/main" id="{5B5ED889-67F6-9439-A34C-C77B79220433}"/>
              </a:ext>
            </a:extLst>
          </p:cNvPr>
          <p:cNvSpPr>
            <a:spLocks noGrp="1"/>
          </p:cNvSpPr>
          <p:nvPr>
            <p:ph sz="quarter" idx="12"/>
          </p:nvPr>
        </p:nvSpPr>
        <p:spPr>
          <a:xfrm>
            <a:off x="5537370" y="3874755"/>
            <a:ext cx="5735107" cy="2448150"/>
          </a:xfrm>
        </p:spPr>
        <p:txBody>
          <a:bodyPr lIns="0" tIns="0" rIns="0" bIns="0" anchor="t" anchorCtr="0">
            <a:normAutofit/>
          </a:bodyPr>
          <a:lstStyle/>
          <a:p>
            <a:pPr>
              <a:buClr>
                <a:srgbClr val="A53010"/>
              </a:buClr>
              <a:defRPr/>
            </a:pPr>
            <a:r>
              <a:rPr kumimoji="0" lang="en-US" altLang="en-US" sz="2600" b="1" i="0" u="none" strike="noStrike" kern="1200" cap="none" spc="0" normalizeH="0" baseline="0" noProof="0" dirty="0">
                <a:ln>
                  <a:noFill/>
                </a:ln>
                <a:effectLst/>
                <a:uLnTx/>
                <a:uFillTx/>
                <a:latin typeface="+mn-lt"/>
                <a:ea typeface="+mn-ea"/>
                <a:cs typeface="+mn-cs"/>
              </a:rPr>
              <a:t>De-pathologize</a:t>
            </a:r>
            <a:r>
              <a:rPr kumimoji="0" lang="en-US" altLang="en-US" sz="2600" b="0" i="0" u="none" strike="noStrike" kern="1200" cap="none" spc="0" normalizeH="0" baseline="0" noProof="0" dirty="0">
                <a:ln>
                  <a:noFill/>
                </a:ln>
                <a:effectLst/>
                <a:uLnTx/>
                <a:uFillTx/>
                <a:latin typeface="+mn-lt"/>
                <a:ea typeface="+mn-ea"/>
                <a:cs typeface="+mn-cs"/>
              </a:rPr>
              <a:t>:</a:t>
            </a:r>
            <a:r>
              <a:rPr lang="en-US" altLang="en-US" sz="2600" dirty="0"/>
              <a:t> </a:t>
            </a:r>
            <a:endParaRPr kumimoji="0" lang="en-US" altLang="en-US" sz="2600" b="0" i="0" u="none" strike="noStrike" kern="1200" cap="none" spc="0" normalizeH="0" baseline="0" noProof="0" dirty="0">
              <a:ln>
                <a:noFill/>
              </a:ln>
              <a:solidFill>
                <a:schemeClr val="accent2"/>
              </a:solidFill>
              <a:effectLst/>
              <a:uLnTx/>
              <a:uFillTx/>
              <a:latin typeface="+mn-lt"/>
              <a:ea typeface="+mn-ea"/>
              <a:cs typeface="+mn-cs"/>
            </a:endParaRPr>
          </a:p>
          <a:p>
            <a:pPr marR="0" fontAlgn="auto">
              <a:spcAft>
                <a:spcPts val="0"/>
              </a:spcAft>
              <a:buClr>
                <a:srgbClr val="A53010"/>
              </a:buClr>
              <a:buSzTx/>
              <a:tabLst/>
              <a:defRPr/>
            </a:pPr>
            <a:r>
              <a:rPr kumimoji="0" lang="en-US" altLang="en-US" sz="2600" b="0" i="0" u="none" strike="noStrike" kern="1200" cap="none" spc="0" normalizeH="0" baseline="0" noProof="0" dirty="0">
                <a:ln>
                  <a:noFill/>
                </a:ln>
                <a:effectLst/>
                <a:uLnTx/>
                <a:uFillTx/>
                <a:latin typeface="+mn-lt"/>
                <a:ea typeface="+mn-ea"/>
                <a:cs typeface="+mn-cs"/>
              </a:rPr>
              <a:t>View suicide disclosures as a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natural communication of pain, </a:t>
            </a:r>
            <a:r>
              <a:rPr kumimoji="0" lang="en-US" altLang="en-US" sz="2600" b="0" i="0" u="none" strike="noStrike" kern="1200" cap="none" spc="0" normalizeH="0" baseline="0" noProof="0" dirty="0">
                <a:ln>
                  <a:noFill/>
                </a:ln>
                <a:effectLst/>
                <a:uLnTx/>
                <a:uFillTx/>
                <a:latin typeface="+mn-lt"/>
                <a:ea typeface="+mn-ea"/>
                <a:cs typeface="+mn-cs"/>
              </a:rPr>
              <a:t>often from untenable</a:t>
            </a:r>
            <a:r>
              <a:rPr kumimoji="0" lang="en-US" altLang="en-US" sz="2600" b="0" i="0" u="none" strike="noStrike" kern="1200" cap="none" spc="0" normalizeH="0" baseline="0" noProof="0" dirty="0">
                <a:ln>
                  <a:noFill/>
                </a:ln>
                <a:solidFill>
                  <a:schemeClr val="accent2"/>
                </a:solidFill>
                <a:effectLst/>
                <a:uLnTx/>
                <a:uFillTx/>
                <a:latin typeface="+mn-lt"/>
                <a:ea typeface="+mn-ea"/>
                <a:cs typeface="+mn-cs"/>
              </a:rPr>
              <a:t>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life situations [*Not med model] </a:t>
            </a:r>
            <a:r>
              <a:rPr kumimoji="0" lang="en-US" altLang="en-US" sz="2600" b="0" i="0" u="none" strike="noStrike" kern="1200" cap="none" spc="0" normalizeH="0" baseline="0" noProof="0" dirty="0">
                <a:ln>
                  <a:noFill/>
                </a:ln>
                <a:effectLst/>
                <a:uLnTx/>
                <a:uFillTx/>
                <a:latin typeface="+mn-lt"/>
                <a:ea typeface="+mn-ea"/>
                <a:cs typeface="+mn-cs"/>
              </a:rPr>
              <a:t>and unmatched opportunity to offer compassionate help. </a:t>
            </a:r>
            <a:endParaRPr kumimoji="0" lang="en-US" sz="2600" b="0" i="0" u="none" strike="noStrike" kern="1200" cap="none" spc="0" normalizeH="0" baseline="0" noProof="0" dirty="0">
              <a:ln>
                <a:noFill/>
              </a:ln>
              <a:effectLst/>
              <a:uLnTx/>
              <a:uFillTx/>
              <a:latin typeface="+mn-lt"/>
              <a:ea typeface="+mn-ea"/>
              <a:cs typeface="+mn-cs"/>
            </a:endParaRPr>
          </a:p>
          <a:p>
            <a:endParaRPr lang="en-US" sz="1500" kern="1200" dirty="0">
              <a:latin typeface="+mn-lt"/>
              <a:ea typeface="+mn-ea"/>
              <a:cs typeface="+mn-cs"/>
            </a:endParaRPr>
          </a:p>
        </p:txBody>
      </p:sp>
    </p:spTree>
    <p:extLst>
      <p:ext uri="{BB962C8B-B14F-4D97-AF65-F5344CB8AC3E}">
        <p14:creationId xmlns:p14="http://schemas.microsoft.com/office/powerpoint/2010/main" val="1740669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457320" y="351865"/>
            <a:ext cx="6001458"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2</a:t>
            </a:r>
            <a:r>
              <a:rPr lang="en-US" altLang="en-US" sz="3200" dirty="0">
                <a:solidFill>
                  <a:schemeClr val="accent2"/>
                </a:solidFill>
              </a:rPr>
              <a:t> </a:t>
            </a:r>
            <a:endParaRPr lang="en-US" sz="3200" b="1" kern="1200" dirty="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537370" y="2093901"/>
            <a:ext cx="5735107" cy="2332729"/>
          </a:xfrm>
          <a:prstGeom prst="rect">
            <a:avLst/>
          </a:prstGeom>
        </p:spPr>
        <p:txBody>
          <a:bodyPr lIns="0" tIns="0" rIns="0" bIns="0" anchorCtr="0">
            <a:normAutofit/>
          </a:bodyPr>
          <a:lstStyle/>
          <a:p>
            <a:pPr marR="0" fontAlgn="auto">
              <a:spcBef>
                <a:spcPts val="1000"/>
              </a:spcBef>
              <a:spcAft>
                <a:spcPts val="0"/>
              </a:spcAft>
              <a:buClr>
                <a:srgbClr val="A53010"/>
              </a:buClr>
              <a:buSzTx/>
              <a:tabLst/>
              <a:defRPr/>
            </a:pPr>
            <a:r>
              <a:rPr kumimoji="0" lang="en-US" altLang="en-US" sz="2600" i="0" u="none" strike="noStrike" kern="1200" cap="none" spc="0" normalizeH="0" baseline="0" noProof="0" dirty="0">
                <a:ln>
                  <a:noFill/>
                </a:ln>
                <a:solidFill>
                  <a:schemeClr val="bg1"/>
                </a:solidFill>
                <a:effectLst/>
                <a:uLnTx/>
                <a:uFillTx/>
                <a:latin typeface="+mn-lt"/>
                <a:ea typeface="+mn-ea"/>
                <a:cs typeface="+mn-cs"/>
              </a:rPr>
              <a:t>Recognize the limits of risk/protective factor assessment (because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mostly it doesn’t work</a:t>
            </a:r>
            <a:r>
              <a:rPr kumimoji="0" lang="en-US" altLang="en-US" sz="2600" i="0" u="none" strike="noStrike" kern="1200" cap="none" spc="0" normalizeH="0" baseline="0" noProof="0" dirty="0">
                <a:ln>
                  <a:noFill/>
                </a:ln>
                <a:solidFill>
                  <a:schemeClr val="bg1"/>
                </a:solidFill>
                <a:effectLst/>
                <a:uLnTx/>
                <a:uFillTx/>
                <a:latin typeface="+mn-lt"/>
                <a:ea typeface="+mn-ea"/>
                <a:cs typeface="+mn-cs"/>
              </a:rPr>
              <a:t>; 50 year meta-analysis; cutting; cultural variability).</a:t>
            </a:r>
          </a:p>
        </p:txBody>
      </p:sp>
      <p:pic>
        <p:nvPicPr>
          <p:cNvPr id="10" name="Picture 9">
            <a:extLst>
              <a:ext uri="{FF2B5EF4-FFF2-40B4-BE49-F238E27FC236}">
                <a16:creationId xmlns:a16="http://schemas.microsoft.com/office/drawing/2014/main" id="{677016A0-DEF5-D9F2-E51D-BB702AF60DA4}"/>
              </a:ext>
            </a:extLst>
          </p:cNvPr>
          <p:cNvPicPr>
            <a:picLocks noChangeAspect="1"/>
          </p:cNvPicPr>
          <p:nvPr/>
        </p:nvPicPr>
        <p:blipFill>
          <a:blip r:embed="rId3">
            <a:extLst>
              <a:ext uri="{28A0092B-C50C-407E-A947-70E740481C1C}">
                <a14:useLocalDpi xmlns:a14="http://schemas.microsoft.com/office/drawing/2010/main" val="0"/>
              </a:ext>
            </a:extLst>
          </a:blip>
          <a:srcRect l="14275" r="14275"/>
          <a:stretch/>
        </p:blipFill>
        <p:spPr>
          <a:xfrm>
            <a:off x="0" y="1191017"/>
            <a:ext cx="4986938" cy="4986959"/>
          </a:xfrm>
          <a:prstGeom prst="rect">
            <a:avLst/>
          </a:prstGeom>
          <a:noFill/>
        </p:spPr>
      </p:pic>
      <p:sp>
        <p:nvSpPr>
          <p:cNvPr id="4" name="Text Placeholder 3">
            <a:extLst>
              <a:ext uri="{FF2B5EF4-FFF2-40B4-BE49-F238E27FC236}">
                <a16:creationId xmlns:a16="http://schemas.microsoft.com/office/drawing/2014/main" id="{5B5ED889-67F6-9439-A34C-C77B79220433}"/>
              </a:ext>
            </a:extLst>
          </p:cNvPr>
          <p:cNvSpPr>
            <a:spLocks noGrp="1"/>
          </p:cNvSpPr>
          <p:nvPr>
            <p:ph sz="quarter" idx="12"/>
          </p:nvPr>
        </p:nvSpPr>
        <p:spPr>
          <a:xfrm>
            <a:off x="5537370" y="4121699"/>
            <a:ext cx="5735107" cy="2448150"/>
          </a:xfrm>
        </p:spPr>
        <p:txBody>
          <a:bodyPr lIns="0" tIns="0" rIns="0" bIns="0" anchor="t" anchorCtr="0">
            <a:normAutofit/>
          </a:bodyPr>
          <a:lstStyle/>
          <a:p>
            <a:pPr marR="0" fontAlgn="auto">
              <a:spcAft>
                <a:spcPts val="0"/>
              </a:spcAft>
              <a:buClr>
                <a:srgbClr val="A53010"/>
              </a:buClr>
              <a:buSzTx/>
              <a:tabLst/>
              <a:defRPr/>
            </a:pPr>
            <a:r>
              <a:rPr kumimoji="0" lang="en-US" altLang="en-US" sz="2600" i="0" u="none" strike="noStrike" kern="1200" cap="none" spc="0" normalizeH="0" baseline="0" noProof="0" dirty="0">
                <a:ln>
                  <a:noFill/>
                </a:ln>
                <a:effectLst/>
                <a:uLnTx/>
                <a:uFillTx/>
                <a:latin typeface="+mn-lt"/>
                <a:ea typeface="+mn-ea"/>
                <a:cs typeface="+mn-cs"/>
              </a:rPr>
              <a:t>We are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transparent</a:t>
            </a:r>
            <a:r>
              <a:rPr kumimoji="0" lang="en-US" altLang="en-US" sz="2600" i="0" u="none" strike="noStrike" kern="1200" cap="none" spc="0" normalizeH="0" baseline="0" noProof="0" dirty="0">
                <a:ln>
                  <a:noFill/>
                </a:ln>
                <a:effectLst/>
                <a:uLnTx/>
                <a:uFillTx/>
                <a:latin typeface="+mn-lt"/>
                <a:ea typeface="+mn-ea"/>
                <a:cs typeface="+mn-cs"/>
              </a:rPr>
              <a:t> (e.g., </a:t>
            </a:r>
            <a:r>
              <a:rPr kumimoji="0" lang="en-US" altLang="en-US" sz="2600" i="0" u="none" strike="noStrike" kern="1200" cap="none" spc="0" normalizeH="0" baseline="0" noProof="0" dirty="0" err="1">
                <a:ln>
                  <a:noFill/>
                </a:ln>
                <a:effectLst/>
                <a:uLnTx/>
                <a:uFillTx/>
                <a:latin typeface="+mn-lt"/>
                <a:ea typeface="+mn-ea"/>
                <a:cs typeface="+mn-cs"/>
              </a:rPr>
              <a:t>hosp</a:t>
            </a:r>
            <a:r>
              <a:rPr kumimoji="0" lang="en-US" altLang="en-US" sz="2600" i="0" u="none" strike="noStrike" kern="1200" cap="none" spc="0" normalizeH="0" baseline="0" noProof="0" dirty="0">
                <a:ln>
                  <a:noFill/>
                </a:ln>
                <a:effectLst/>
                <a:uLnTx/>
                <a:uFillTx/>
                <a:latin typeface="+mn-lt"/>
                <a:ea typeface="+mn-ea"/>
                <a:cs typeface="+mn-cs"/>
              </a:rPr>
              <a:t>),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build trust</a:t>
            </a:r>
            <a:r>
              <a:rPr kumimoji="0" lang="en-US" altLang="en-US" sz="2600" i="0" u="none" strike="noStrike" kern="1200" cap="none" spc="0" normalizeH="0" baseline="0" noProof="0" dirty="0">
                <a:ln>
                  <a:noFill/>
                </a:ln>
                <a:effectLst/>
                <a:uLnTx/>
                <a:uFillTx/>
                <a:latin typeface="+mn-lt"/>
                <a:ea typeface="+mn-ea"/>
                <a:cs typeface="+mn-cs"/>
              </a:rPr>
              <a:t> and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collaborate</a:t>
            </a:r>
            <a:r>
              <a:rPr kumimoji="0" lang="en-US" altLang="en-US" sz="2600" i="0" u="none" strike="noStrike" kern="1200" cap="none" spc="0" normalizeH="0" baseline="0" noProof="0" dirty="0">
                <a:ln>
                  <a:noFill/>
                </a:ln>
                <a:effectLst/>
                <a:uLnTx/>
                <a:uFillTx/>
                <a:latin typeface="+mn-lt"/>
                <a:ea typeface="+mn-ea"/>
                <a:cs typeface="+mn-cs"/>
              </a:rPr>
              <a:t> to develop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individualized safety plans </a:t>
            </a:r>
            <a:r>
              <a:rPr kumimoji="0" lang="en-US" altLang="en-US" sz="2600" i="0" u="none" strike="noStrike" kern="1200" cap="none" spc="0" normalizeH="0" baseline="0" noProof="0" dirty="0">
                <a:ln>
                  <a:noFill/>
                </a:ln>
                <a:effectLst/>
                <a:uLnTx/>
                <a:uFillTx/>
                <a:latin typeface="+mn-lt"/>
                <a:ea typeface="+mn-ea"/>
                <a:cs typeface="+mn-cs"/>
              </a:rPr>
              <a:t>(</a:t>
            </a:r>
            <a:r>
              <a:rPr kumimoji="0" lang="en-US" altLang="en-US" sz="2600" b="1" i="0" strike="noStrike" kern="1200" cap="none" spc="0" normalizeH="0" baseline="0" noProof="0" dirty="0">
                <a:ln>
                  <a:noFill/>
                </a:ln>
                <a:effectLst/>
                <a:uLnTx/>
                <a:uFillTx/>
                <a:latin typeface="+mn-lt"/>
                <a:ea typeface="+mn-ea"/>
                <a:cs typeface="+mn-cs"/>
              </a:rPr>
              <a:t>e.g., firearms</a:t>
            </a:r>
            <a:r>
              <a:rPr kumimoji="0" lang="en-US" altLang="en-US" sz="2600" i="0" u="none" strike="noStrike" kern="1200" cap="none" spc="0" normalizeH="0" baseline="0" noProof="0" dirty="0">
                <a:ln>
                  <a:noFill/>
                </a:ln>
                <a:effectLst/>
                <a:uLnTx/>
                <a:uFillTx/>
                <a:latin typeface="+mn-lt"/>
                <a:ea typeface="+mn-ea"/>
                <a:cs typeface="+mn-cs"/>
              </a:rPr>
              <a:t>) and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decrease personal distress</a:t>
            </a:r>
            <a:r>
              <a:rPr kumimoji="0" lang="en-US" altLang="en-US" sz="2600" i="0" u="none" strike="noStrike" kern="1200" cap="none" spc="0" normalizeH="0" baseline="0" noProof="0" dirty="0">
                <a:ln>
                  <a:noFill/>
                </a:ln>
                <a:effectLst/>
                <a:uLnTx/>
                <a:uFillTx/>
                <a:latin typeface="+mn-lt"/>
                <a:ea typeface="+mn-ea"/>
                <a:cs typeface="+mn-cs"/>
              </a:rPr>
              <a:t>. [This is our North star]</a:t>
            </a:r>
          </a:p>
          <a:p>
            <a:pPr marR="0" fontAlgn="auto">
              <a:spcAft>
                <a:spcPts val="0"/>
              </a:spcAft>
              <a:buClr>
                <a:srgbClr val="A53010"/>
              </a:buClr>
              <a:buSzTx/>
              <a:tabLst/>
              <a:defRPr/>
            </a:pPr>
            <a:r>
              <a:rPr kumimoji="0" lang="en-US" altLang="en-US" sz="2600" b="0" i="0" u="none" strike="noStrike" kern="1200" cap="none" spc="0" normalizeH="0" baseline="0" noProof="0" dirty="0">
                <a:ln>
                  <a:noFill/>
                </a:ln>
                <a:effectLst/>
                <a:uLnTx/>
                <a:uFillTx/>
                <a:latin typeface="+mn-lt"/>
                <a:ea typeface="+mn-ea"/>
                <a:cs typeface="+mn-cs"/>
              </a:rPr>
              <a:t>. </a:t>
            </a:r>
            <a:endParaRPr kumimoji="0" lang="en-US" sz="2600" b="0" i="0" u="none" strike="noStrike" kern="1200" cap="none" spc="0" normalizeH="0" baseline="0" noProof="0" dirty="0">
              <a:ln>
                <a:noFill/>
              </a:ln>
              <a:effectLst/>
              <a:uLnTx/>
              <a:uFillTx/>
              <a:latin typeface="+mn-lt"/>
              <a:ea typeface="+mn-ea"/>
              <a:cs typeface="+mn-cs"/>
            </a:endParaRPr>
          </a:p>
          <a:p>
            <a:endParaRPr lang="en-US" sz="1500" kern="1200" dirty="0">
              <a:latin typeface="+mn-lt"/>
              <a:ea typeface="+mn-ea"/>
              <a:cs typeface="+mn-cs"/>
            </a:endParaRPr>
          </a:p>
        </p:txBody>
      </p:sp>
    </p:spTree>
    <p:extLst>
      <p:ext uri="{BB962C8B-B14F-4D97-AF65-F5344CB8AC3E}">
        <p14:creationId xmlns:p14="http://schemas.microsoft.com/office/powerpoint/2010/main" val="2867435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A3B-1B0D-CD22-2D81-B8AF143C2684}"/>
              </a:ext>
            </a:extLst>
          </p:cNvPr>
          <p:cNvSpPr>
            <a:spLocks noGrp="1"/>
          </p:cNvSpPr>
          <p:nvPr>
            <p:ph type="title"/>
          </p:nvPr>
        </p:nvSpPr>
        <p:spPr>
          <a:xfrm>
            <a:off x="421030" y="989423"/>
            <a:ext cx="5947456" cy="654929"/>
          </a:xfrm>
        </p:spPr>
        <p:txBody>
          <a:bodyPr/>
          <a:lstStyle/>
          <a:p>
            <a:r>
              <a:rPr lang="en-US" sz="3200" dirty="0">
                <a:solidFill>
                  <a:schemeClr val="accent2"/>
                </a:solidFill>
                <a:ea typeface="+mj-lt"/>
                <a:cs typeface="+mj-lt"/>
              </a:rPr>
              <a:t>Strengths-Based Principles – 3</a:t>
            </a:r>
            <a:endParaRPr lang="en-US" sz="3200" dirty="0">
              <a:solidFill>
                <a:schemeClr val="accent2"/>
              </a:solidFill>
            </a:endParaRPr>
          </a:p>
        </p:txBody>
      </p:sp>
      <p:sp>
        <p:nvSpPr>
          <p:cNvPr id="3" name="Content Placeholder 2">
            <a:extLst>
              <a:ext uri="{FF2B5EF4-FFF2-40B4-BE49-F238E27FC236}">
                <a16:creationId xmlns:a16="http://schemas.microsoft.com/office/drawing/2014/main" id="{52DE7DF8-2E68-A6E8-364D-A78E9E3411A0}"/>
              </a:ext>
            </a:extLst>
          </p:cNvPr>
          <p:cNvSpPr>
            <a:spLocks noGrp="1"/>
          </p:cNvSpPr>
          <p:nvPr>
            <p:ph sz="half" idx="1"/>
          </p:nvPr>
        </p:nvSpPr>
        <p:spPr>
          <a:xfrm>
            <a:off x="594650" y="1989670"/>
            <a:ext cx="5596911" cy="3568696"/>
          </a:xfrm>
        </p:spPr>
        <p:txBody>
          <a:bodyPr lIns="0" tIns="0" rIns="0" bIns="0" anchor="t"/>
          <a:lstStyle/>
          <a:p>
            <a:r>
              <a:rPr lang="en-US" sz="2600" dirty="0"/>
              <a:t>While focusing on suicide (which is essential), </a:t>
            </a:r>
            <a:r>
              <a:rPr lang="en-US" sz="2600" b="1" dirty="0">
                <a:solidFill>
                  <a:schemeClr val="accent2"/>
                </a:solidFill>
              </a:rPr>
              <a:t>resist the temptation to over-focus</a:t>
            </a:r>
            <a:r>
              <a:rPr lang="en-US" sz="2600" dirty="0"/>
              <a:t> on suicide.</a:t>
            </a:r>
          </a:p>
          <a:p>
            <a:endParaRPr lang="en-US" sz="2600" dirty="0"/>
          </a:p>
          <a:p>
            <a:r>
              <a:rPr lang="en-US" sz="2600" b="1" dirty="0">
                <a:solidFill>
                  <a:schemeClr val="accent2"/>
                </a:solidFill>
              </a:rPr>
              <a:t>The client is a whole </a:t>
            </a:r>
            <a:r>
              <a:rPr lang="en-US" sz="2600" dirty="0"/>
              <a:t>person with </a:t>
            </a:r>
            <a:r>
              <a:rPr lang="en-US" sz="2600" b="1" dirty="0">
                <a:solidFill>
                  <a:schemeClr val="accent2"/>
                </a:solidFill>
              </a:rPr>
              <a:t>unique</a:t>
            </a:r>
            <a:r>
              <a:rPr lang="en-US" sz="2600" dirty="0"/>
              <a:t> strengths and resources: Show compassion for suicide pain, but </a:t>
            </a:r>
            <a:r>
              <a:rPr lang="en-US" sz="2600" b="1" dirty="0">
                <a:solidFill>
                  <a:schemeClr val="accent2"/>
                </a:solidFill>
              </a:rPr>
              <a:t>pay attention to and draw out the positives</a:t>
            </a:r>
            <a:r>
              <a:rPr lang="en-US" sz="2600" dirty="0"/>
              <a:t> (not naively; the best way is to </a:t>
            </a:r>
            <a:r>
              <a:rPr lang="en-US" sz="2600" b="1" dirty="0">
                <a:solidFill>
                  <a:schemeClr val="accent2"/>
                </a:solidFill>
              </a:rPr>
              <a:t>be with</a:t>
            </a:r>
            <a:r>
              <a:rPr lang="en-US" sz="2600" dirty="0"/>
              <a:t>). [7 dimensions]</a:t>
            </a:r>
          </a:p>
          <a:p>
            <a:endParaRPr lang="en-US" sz="2400" dirty="0"/>
          </a:p>
          <a:p>
            <a:endParaRPr lang="en-US" sz="2400" dirty="0"/>
          </a:p>
        </p:txBody>
      </p:sp>
      <p:pic>
        <p:nvPicPr>
          <p:cNvPr id="6" name="Picture Placeholder 5" descr="Female attending counseling">
            <a:extLst>
              <a:ext uri="{FF2B5EF4-FFF2-40B4-BE49-F238E27FC236}">
                <a16:creationId xmlns:a16="http://schemas.microsoft.com/office/drawing/2014/main" id="{7EAC445B-F91E-EFA3-F587-17347A672DC7}"/>
              </a:ext>
            </a:extLst>
          </p:cNvPr>
          <p:cNvPicPr>
            <a:picLocks noGrp="1" noChangeAspect="1"/>
          </p:cNvPicPr>
          <p:nvPr>
            <p:ph type="pic" sz="quarter" idx="10"/>
          </p:nvPr>
        </p:nvPicPr>
        <p:blipFill rotWithShape="1">
          <a:blip r:embed="rId2"/>
          <a:srcRect l="3307" t="146" r="29961" b="-292"/>
          <a:stretch/>
        </p:blipFill>
        <p:spPr>
          <a:xfrm>
            <a:off x="7026875" y="990600"/>
            <a:ext cx="5169892" cy="5181837"/>
          </a:xfrm>
        </p:spPr>
      </p:pic>
    </p:spTree>
    <p:extLst>
      <p:ext uri="{BB962C8B-B14F-4D97-AF65-F5344CB8AC3E}">
        <p14:creationId xmlns:p14="http://schemas.microsoft.com/office/powerpoint/2010/main" val="1028258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725432" y="365976"/>
            <a:ext cx="5885712"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a:t>
            </a:r>
            <a:r>
              <a:rPr lang="en-US" altLang="en-US" sz="3200" dirty="0">
                <a:solidFill>
                  <a:schemeClr val="accent2"/>
                </a:solidFill>
              </a:rPr>
              <a:t>4</a:t>
            </a:r>
            <a:endParaRPr lang="en-US" sz="3200" b="1" kern="1200" dirty="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517097" y="1988067"/>
            <a:ext cx="6420833" cy="2332729"/>
          </a:xfrm>
          <a:prstGeom prst="rect">
            <a:avLst/>
          </a:prstGeom>
        </p:spPr>
        <p:txBody>
          <a:bodyPr lIns="0" tIns="0" rIns="0" bIns="0" anchor="t" anchorCtr="0">
            <a:noAutofit/>
          </a:bodyPr>
          <a:lstStyle/>
          <a:p>
            <a:pPr>
              <a:spcBef>
                <a:spcPts val="1000"/>
              </a:spcBef>
              <a:defRPr/>
            </a:pPr>
            <a:r>
              <a:rPr lang="en-US" sz="2600" b="1" dirty="0">
                <a:solidFill>
                  <a:schemeClr val="bg1"/>
                </a:solidFill>
              </a:rPr>
              <a:t>Use collaborative and therapeutic assessment:</a:t>
            </a:r>
          </a:p>
          <a:p>
            <a:pPr marL="342900" indent="-342900">
              <a:spcBef>
                <a:spcPts val="1000"/>
              </a:spcBef>
              <a:buFont typeface="Arial"/>
              <a:buChar char="•"/>
              <a:defRPr/>
            </a:pPr>
            <a:r>
              <a:rPr lang="en-US" sz="2600" dirty="0">
                <a:solidFill>
                  <a:schemeClr val="bg1"/>
                </a:solidFill>
              </a:rPr>
              <a:t>Start with empathy and compassion, </a:t>
            </a:r>
            <a:r>
              <a:rPr lang="en-US" sz="2600" b="1" dirty="0">
                <a:solidFill>
                  <a:schemeClr val="accent2"/>
                </a:solidFill>
              </a:rPr>
              <a:t>NORMALIZE,</a:t>
            </a:r>
            <a:r>
              <a:rPr lang="en-US" sz="2600" dirty="0">
                <a:solidFill>
                  <a:schemeClr val="bg1"/>
                </a:solidFill>
              </a:rPr>
              <a:t> and recognize that the problem may not be “in” the person [We acknowledge our legacy of pathologizing diversity]</a:t>
            </a:r>
          </a:p>
          <a:p>
            <a:pPr marL="342900" indent="-342900">
              <a:spcBef>
                <a:spcPts val="1000"/>
              </a:spcBef>
              <a:buFont typeface="Arial"/>
              <a:buChar char="•"/>
              <a:defRPr/>
            </a:pPr>
            <a:r>
              <a:rPr lang="en-US" sz="2600" dirty="0">
                <a:solidFill>
                  <a:schemeClr val="bg1"/>
                </a:solidFill>
              </a:rPr>
              <a:t>Balance your questioning: Don’t just go through the PHQ-9. </a:t>
            </a:r>
            <a:r>
              <a:rPr lang="en-US" sz="2600" b="1" dirty="0">
                <a:solidFill>
                  <a:schemeClr val="accent2"/>
                </a:solidFill>
              </a:rPr>
              <a:t>Question #9</a:t>
            </a:r>
            <a:r>
              <a:rPr lang="en-US" sz="2600" dirty="0">
                <a:solidFill>
                  <a:schemeClr val="bg1"/>
                </a:solidFill>
              </a:rPr>
              <a:t> is a well-known mish-mash, hugger mugger, blend of passive suicidality and self-harm.</a:t>
            </a:r>
          </a:p>
        </p:txBody>
      </p:sp>
      <p:pic>
        <p:nvPicPr>
          <p:cNvPr id="10" name="Picture 9" descr="Stones being balanced">
            <a:extLst>
              <a:ext uri="{FF2B5EF4-FFF2-40B4-BE49-F238E27FC236}">
                <a16:creationId xmlns:a16="http://schemas.microsoft.com/office/drawing/2014/main" id="{677016A0-DEF5-D9F2-E51D-BB702AF60DA4}"/>
              </a:ext>
            </a:extLst>
          </p:cNvPr>
          <p:cNvPicPr>
            <a:picLocks noChangeAspect="1"/>
          </p:cNvPicPr>
          <p:nvPr/>
        </p:nvPicPr>
        <p:blipFill>
          <a:blip r:embed="rId3"/>
          <a:srcRect l="16667" r="16667"/>
          <a:stretch/>
        </p:blipFill>
        <p:spPr>
          <a:xfrm>
            <a:off x="0" y="1191017"/>
            <a:ext cx="4986938" cy="4986959"/>
          </a:xfrm>
          <a:prstGeom prst="rect">
            <a:avLst/>
          </a:prstGeom>
          <a:noFill/>
        </p:spPr>
      </p:pic>
    </p:spTree>
    <p:extLst>
      <p:ext uri="{BB962C8B-B14F-4D97-AF65-F5344CB8AC3E}">
        <p14:creationId xmlns:p14="http://schemas.microsoft.com/office/powerpoint/2010/main" val="299608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A3B-1B0D-CD22-2D81-B8AF143C2684}"/>
              </a:ext>
            </a:extLst>
          </p:cNvPr>
          <p:cNvSpPr>
            <a:spLocks noGrp="1"/>
          </p:cNvSpPr>
          <p:nvPr>
            <p:ph type="title"/>
          </p:nvPr>
        </p:nvSpPr>
        <p:spPr>
          <a:xfrm>
            <a:off x="623587" y="992013"/>
            <a:ext cx="6001222" cy="652339"/>
          </a:xfrm>
        </p:spPr>
        <p:txBody>
          <a:bodyPr/>
          <a:lstStyle/>
          <a:p>
            <a:r>
              <a:rPr lang="en-US" sz="3200" dirty="0">
                <a:solidFill>
                  <a:schemeClr val="accent2"/>
                </a:solidFill>
                <a:ea typeface="+mj-lt"/>
                <a:cs typeface="+mj-lt"/>
              </a:rPr>
              <a:t>Strengths-Based Principles – 5</a:t>
            </a:r>
            <a:endParaRPr lang="en-US" sz="3200" dirty="0">
              <a:solidFill>
                <a:schemeClr val="accent2"/>
              </a:solidFill>
            </a:endParaRPr>
          </a:p>
        </p:txBody>
      </p:sp>
      <p:sp>
        <p:nvSpPr>
          <p:cNvPr id="3" name="Content Placeholder 2">
            <a:extLst>
              <a:ext uri="{FF2B5EF4-FFF2-40B4-BE49-F238E27FC236}">
                <a16:creationId xmlns:a16="http://schemas.microsoft.com/office/drawing/2014/main" id="{52DE7DF8-2E68-A6E8-364D-A78E9E3411A0}"/>
              </a:ext>
            </a:extLst>
          </p:cNvPr>
          <p:cNvSpPr>
            <a:spLocks noGrp="1"/>
          </p:cNvSpPr>
          <p:nvPr>
            <p:ph sz="half" idx="1"/>
          </p:nvPr>
        </p:nvSpPr>
        <p:spPr>
          <a:xfrm>
            <a:off x="623587" y="1989670"/>
            <a:ext cx="6002648" cy="4205303"/>
          </a:xfrm>
        </p:spPr>
        <p:txBody>
          <a:bodyPr lIns="0" tIns="0" rIns="0" bIns="0" anchor="t"/>
          <a:lstStyle/>
          <a:p>
            <a:r>
              <a:rPr lang="en-US" sz="2800" dirty="0"/>
              <a:t>Implement specific intervention (management </a:t>
            </a:r>
            <a:r>
              <a:rPr lang="en-US" sz="2800" dirty="0">
                <a:solidFill>
                  <a:srgbClr val="000000"/>
                </a:solidFill>
              </a:rPr>
              <a:t>strategies) that </a:t>
            </a:r>
            <a:r>
              <a:rPr lang="en-US" sz="2800" b="1" dirty="0">
                <a:solidFill>
                  <a:schemeClr val="accent2"/>
                </a:solidFill>
              </a:rPr>
              <a:t>target distress and suicidality. </a:t>
            </a:r>
          </a:p>
          <a:p>
            <a:endParaRPr lang="en-US" sz="2800" dirty="0"/>
          </a:p>
          <a:p>
            <a:r>
              <a:rPr lang="en-US" sz="2800" dirty="0">
                <a:solidFill>
                  <a:srgbClr val="000000"/>
                </a:solidFill>
              </a:rPr>
              <a:t>We will cover at least two </a:t>
            </a:r>
            <a:r>
              <a:rPr lang="en-US" sz="2800" dirty="0"/>
              <a:t>examples of these today –</a:t>
            </a:r>
            <a:r>
              <a:rPr lang="en-US" sz="2800" b="1" dirty="0">
                <a:solidFill>
                  <a:schemeClr val="accent2"/>
                </a:solidFill>
              </a:rPr>
              <a:t>Interventions can stimulate HOPE</a:t>
            </a:r>
          </a:p>
          <a:p>
            <a:endParaRPr lang="en-US" sz="2400"/>
          </a:p>
          <a:p>
            <a:endParaRPr lang="en-US" sz="2400"/>
          </a:p>
        </p:txBody>
      </p:sp>
      <p:pic>
        <p:nvPicPr>
          <p:cNvPr id="6" name="Picture Placeholder 5" descr="A white flower growing on street crack">
            <a:extLst>
              <a:ext uri="{FF2B5EF4-FFF2-40B4-BE49-F238E27FC236}">
                <a16:creationId xmlns:a16="http://schemas.microsoft.com/office/drawing/2014/main" id="{7EAC445B-F91E-EFA3-F587-17347A672DC7}"/>
              </a:ext>
            </a:extLst>
          </p:cNvPr>
          <p:cNvPicPr>
            <a:picLocks noGrp="1" noChangeAspect="1"/>
          </p:cNvPicPr>
          <p:nvPr>
            <p:ph type="pic" sz="quarter" idx="10"/>
          </p:nvPr>
        </p:nvPicPr>
        <p:blipFill rotWithShape="1">
          <a:blip r:embed="rId2"/>
          <a:srcRect l="31517" r="1751" b="-146"/>
          <a:stretch/>
        </p:blipFill>
        <p:spPr>
          <a:xfrm>
            <a:off x="7354824" y="990600"/>
            <a:ext cx="4841936" cy="4844238"/>
          </a:xfrm>
        </p:spPr>
      </p:pic>
    </p:spTree>
    <p:extLst>
      <p:ext uri="{BB962C8B-B14F-4D97-AF65-F5344CB8AC3E}">
        <p14:creationId xmlns:p14="http://schemas.microsoft.com/office/powerpoint/2010/main" val="1777325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A3B-1B0D-CD22-2D81-B8AF143C2684}"/>
              </a:ext>
            </a:extLst>
          </p:cNvPr>
          <p:cNvSpPr>
            <a:spLocks noGrp="1"/>
          </p:cNvSpPr>
          <p:nvPr>
            <p:ph type="title"/>
          </p:nvPr>
        </p:nvSpPr>
        <p:spPr>
          <a:xfrm>
            <a:off x="345562" y="992013"/>
            <a:ext cx="6232716" cy="652339"/>
          </a:xfrm>
        </p:spPr>
        <p:txBody>
          <a:bodyPr/>
          <a:lstStyle/>
          <a:p>
            <a:r>
              <a:rPr lang="en-US" sz="3200" dirty="0">
                <a:solidFill>
                  <a:schemeClr val="accent2"/>
                </a:solidFill>
                <a:ea typeface="+mj-lt"/>
                <a:cs typeface="+mj-lt"/>
              </a:rPr>
              <a:t>Strengths-Based Principles – 6</a:t>
            </a:r>
          </a:p>
        </p:txBody>
      </p:sp>
      <p:sp>
        <p:nvSpPr>
          <p:cNvPr id="3" name="Content Placeholder 2">
            <a:extLst>
              <a:ext uri="{FF2B5EF4-FFF2-40B4-BE49-F238E27FC236}">
                <a16:creationId xmlns:a16="http://schemas.microsoft.com/office/drawing/2014/main" id="{52DE7DF8-2E68-A6E8-364D-A78E9E3411A0}"/>
              </a:ext>
            </a:extLst>
          </p:cNvPr>
          <p:cNvSpPr>
            <a:spLocks noGrp="1"/>
          </p:cNvSpPr>
          <p:nvPr>
            <p:ph sz="half" idx="1"/>
          </p:nvPr>
        </p:nvSpPr>
        <p:spPr>
          <a:xfrm>
            <a:off x="500516" y="2130781"/>
            <a:ext cx="5933612" cy="4031683"/>
          </a:xfrm>
        </p:spPr>
        <p:txBody>
          <a:bodyPr lIns="0" tIns="0" rIns="0" bIns="0" anchor="t"/>
          <a:lstStyle/>
          <a:p>
            <a:r>
              <a:rPr lang="en-US" sz="3000" dirty="0">
                <a:solidFill>
                  <a:srgbClr val="000000"/>
                </a:solidFill>
                <a:ea typeface="+mn-lt"/>
                <a:cs typeface="+mn-lt"/>
              </a:rPr>
              <a:t>Despite embracing a strengths-based model. . . remember you may need to </a:t>
            </a:r>
            <a:r>
              <a:rPr lang="en-US" sz="3000" b="1" dirty="0">
                <a:solidFill>
                  <a:schemeClr val="accent2"/>
                </a:solidFill>
                <a:ea typeface="+mn-lt"/>
                <a:cs typeface="+mn-lt"/>
              </a:rPr>
              <a:t>be directive,</a:t>
            </a:r>
            <a:r>
              <a:rPr lang="en-US" sz="3000" dirty="0">
                <a:solidFill>
                  <a:srgbClr val="000000"/>
                </a:solidFill>
                <a:ea typeface="+mn-lt"/>
                <a:cs typeface="+mn-lt"/>
              </a:rPr>
              <a:t> you may need to </a:t>
            </a:r>
            <a:r>
              <a:rPr lang="en-US" sz="3000" b="1" dirty="0">
                <a:solidFill>
                  <a:schemeClr val="accent2"/>
                </a:solidFill>
                <a:ea typeface="+mn-lt"/>
                <a:cs typeface="+mn-lt"/>
              </a:rPr>
              <a:t>initiate protective action</a:t>
            </a:r>
            <a:r>
              <a:rPr lang="en-US" sz="3000" dirty="0">
                <a:solidFill>
                  <a:srgbClr val="000000"/>
                </a:solidFill>
                <a:ea typeface="+mn-lt"/>
                <a:cs typeface="+mn-lt"/>
              </a:rPr>
              <a:t>, and you may need to be the </a:t>
            </a:r>
            <a:r>
              <a:rPr lang="en-US" sz="3000" b="1" dirty="0">
                <a:solidFill>
                  <a:schemeClr val="accent2"/>
                </a:solidFill>
                <a:ea typeface="+mn-lt"/>
                <a:cs typeface="+mn-lt"/>
              </a:rPr>
              <a:t>voice of authority</a:t>
            </a:r>
            <a:r>
              <a:rPr lang="en-US" sz="3000" dirty="0">
                <a:solidFill>
                  <a:srgbClr val="000000"/>
                </a:solidFill>
                <a:ea typeface="+mn-lt"/>
                <a:cs typeface="+mn-lt"/>
              </a:rPr>
              <a:t> and rational decision-making in the room.</a:t>
            </a:r>
            <a:endParaRPr lang="en-US" sz="3000" dirty="0"/>
          </a:p>
          <a:p>
            <a:endParaRPr lang="en-US" sz="3000" dirty="0"/>
          </a:p>
          <a:p>
            <a:endParaRPr lang="en-US" sz="3000" dirty="0"/>
          </a:p>
        </p:txBody>
      </p:sp>
      <p:pic>
        <p:nvPicPr>
          <p:cNvPr id="6" name="Picture Placeholder 5" descr="Red and white ring lifebuoy on navy background">
            <a:extLst>
              <a:ext uri="{FF2B5EF4-FFF2-40B4-BE49-F238E27FC236}">
                <a16:creationId xmlns:a16="http://schemas.microsoft.com/office/drawing/2014/main" id="{7EAC445B-F91E-EFA3-F587-17347A672DC7}"/>
              </a:ext>
            </a:extLst>
          </p:cNvPr>
          <p:cNvPicPr>
            <a:picLocks noGrp="1" noChangeAspect="1"/>
          </p:cNvPicPr>
          <p:nvPr>
            <p:ph type="pic" sz="quarter" idx="10"/>
          </p:nvPr>
        </p:nvPicPr>
        <p:blipFill>
          <a:blip r:embed="rId2"/>
          <a:srcRect l="12500" r="12500"/>
          <a:stretch/>
        </p:blipFill>
        <p:spPr>
          <a:xfrm>
            <a:off x="7354824" y="990600"/>
            <a:ext cx="4837176" cy="4837176"/>
          </a:xfrm>
        </p:spPr>
      </p:pic>
    </p:spTree>
    <p:extLst>
      <p:ext uri="{BB962C8B-B14F-4D97-AF65-F5344CB8AC3E}">
        <p14:creationId xmlns:p14="http://schemas.microsoft.com/office/powerpoint/2010/main" val="1405459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718376" y="224865"/>
            <a:ext cx="5885712"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a:t>
            </a:r>
            <a:r>
              <a:rPr lang="en-US" altLang="en-US" sz="3200" dirty="0">
                <a:solidFill>
                  <a:schemeClr val="accent2"/>
                </a:solidFill>
              </a:rPr>
              <a:t>7</a:t>
            </a:r>
            <a:endParaRPr lang="en-US" sz="3200" b="1" kern="1200" dirty="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904259" y="2065678"/>
            <a:ext cx="5767167" cy="2332729"/>
          </a:xfrm>
          <a:prstGeom prst="rect">
            <a:avLst/>
          </a:prstGeom>
        </p:spPr>
        <p:txBody>
          <a:bodyPr lIns="0" tIns="0" rIns="0" bIns="0" anchor="t" anchorCtr="0">
            <a:noAutofit/>
          </a:bodyPr>
          <a:lstStyle/>
          <a:p>
            <a:pPr>
              <a:spcBef>
                <a:spcPts val="1000"/>
              </a:spcBef>
              <a:defRPr/>
            </a:pPr>
            <a:r>
              <a:rPr lang="en-US" sz="2800" dirty="0">
                <a:solidFill>
                  <a:schemeClr val="bg1"/>
                </a:solidFill>
              </a:rPr>
              <a:t>Recognizing the immense stress we carry in this role, </a:t>
            </a:r>
            <a:r>
              <a:rPr lang="en-US" sz="2800" b="1" dirty="0">
                <a:solidFill>
                  <a:schemeClr val="accent2"/>
                </a:solidFill>
              </a:rPr>
              <a:t>we practice excellent self-care</a:t>
            </a:r>
            <a:r>
              <a:rPr lang="en-US" sz="2800" dirty="0">
                <a:solidFill>
                  <a:schemeClr val="bg1"/>
                </a:solidFill>
              </a:rPr>
              <a:t>, including evidence-based happiness activities</a:t>
            </a:r>
          </a:p>
          <a:p>
            <a:pPr marL="342900" indent="-342900">
              <a:spcBef>
                <a:spcPts val="1000"/>
              </a:spcBef>
              <a:buFont typeface="Courier New"/>
              <a:buChar char="o"/>
              <a:defRPr/>
            </a:pPr>
            <a:r>
              <a:rPr lang="en-US" sz="2800" dirty="0">
                <a:solidFill>
                  <a:schemeClr val="bg1"/>
                </a:solidFill>
              </a:rPr>
              <a:t>We support</a:t>
            </a:r>
            <a:r>
              <a:rPr lang="en-US" sz="2800" dirty="0">
                <a:solidFill>
                  <a:srgbClr val="000000"/>
                </a:solidFill>
              </a:rPr>
              <a:t> each other</a:t>
            </a:r>
            <a:endParaRPr lang="en-US" sz="2800" dirty="0">
              <a:solidFill>
                <a:schemeClr val="bg1"/>
              </a:solidFill>
            </a:endParaRPr>
          </a:p>
          <a:p>
            <a:pPr marL="342900" indent="-342900">
              <a:spcBef>
                <a:spcPts val="1000"/>
              </a:spcBef>
              <a:buFont typeface="Courier New"/>
              <a:buChar char="o"/>
              <a:defRPr/>
            </a:pPr>
            <a:r>
              <a:rPr lang="en-US" sz="2800" dirty="0">
                <a:solidFill>
                  <a:schemeClr val="bg1"/>
                </a:solidFill>
              </a:rPr>
              <a:t>We acknowledge and talk about our own emotional challenges</a:t>
            </a:r>
          </a:p>
          <a:p>
            <a:pPr marL="342900" indent="-342900">
              <a:spcBef>
                <a:spcPts val="1000"/>
              </a:spcBef>
              <a:buFont typeface="Courier New"/>
              <a:buChar char="o"/>
              <a:defRPr/>
            </a:pPr>
            <a:r>
              <a:rPr lang="en-US" sz="2800" dirty="0">
                <a:solidFill>
                  <a:schemeClr val="bg1"/>
                </a:solidFill>
              </a:rPr>
              <a:t>We use the skills we teach</a:t>
            </a:r>
          </a:p>
        </p:txBody>
      </p:sp>
      <p:pic>
        <p:nvPicPr>
          <p:cNvPr id="10" name="Picture 9" descr="One person helping other person climb up a rock">
            <a:extLst>
              <a:ext uri="{FF2B5EF4-FFF2-40B4-BE49-F238E27FC236}">
                <a16:creationId xmlns:a16="http://schemas.microsoft.com/office/drawing/2014/main" id="{677016A0-DEF5-D9F2-E51D-BB702AF60DA4}"/>
              </a:ext>
            </a:extLst>
          </p:cNvPr>
          <p:cNvPicPr>
            <a:picLocks noChangeAspect="1"/>
          </p:cNvPicPr>
          <p:nvPr/>
        </p:nvPicPr>
        <p:blipFill rotWithShape="1">
          <a:blip r:embed="rId3"/>
          <a:srcRect l="7183" r="25992"/>
          <a:stretch/>
        </p:blipFill>
        <p:spPr>
          <a:xfrm>
            <a:off x="0" y="1219239"/>
            <a:ext cx="4993387" cy="4986959"/>
          </a:xfrm>
          <a:prstGeom prst="rect">
            <a:avLst/>
          </a:prstGeom>
          <a:noFill/>
        </p:spPr>
      </p:pic>
    </p:spTree>
    <p:extLst>
      <p:ext uri="{BB962C8B-B14F-4D97-AF65-F5344CB8AC3E}">
        <p14:creationId xmlns:p14="http://schemas.microsoft.com/office/powerpoint/2010/main" val="852416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9BF9-BE3A-8444-BD4C-97AF8ABBD74E}"/>
              </a:ext>
            </a:extLst>
          </p:cNvPr>
          <p:cNvSpPr>
            <a:spLocks noGrp="1"/>
          </p:cNvSpPr>
          <p:nvPr>
            <p:ph type="title"/>
          </p:nvPr>
        </p:nvSpPr>
        <p:spPr>
          <a:xfrm>
            <a:off x="1028700" y="999068"/>
            <a:ext cx="10148286" cy="645284"/>
          </a:xfrm>
        </p:spPr>
        <p:txBody>
          <a:bodyPr/>
          <a:lstStyle/>
          <a:p>
            <a:pPr algn="ctr"/>
            <a:r>
              <a:rPr lang="en-US" dirty="0"/>
              <a:t>Medical Model vs. Strengths-Based An Overview</a:t>
            </a:r>
          </a:p>
        </p:txBody>
      </p:sp>
      <p:sp>
        <p:nvSpPr>
          <p:cNvPr id="3" name="Text Placeholder 2">
            <a:extLst>
              <a:ext uri="{FF2B5EF4-FFF2-40B4-BE49-F238E27FC236}">
                <a16:creationId xmlns:a16="http://schemas.microsoft.com/office/drawing/2014/main" id="{8117664B-4754-7F4E-ADCF-6AF266499213}"/>
              </a:ext>
            </a:extLst>
          </p:cNvPr>
          <p:cNvSpPr>
            <a:spLocks noGrp="1"/>
          </p:cNvSpPr>
          <p:nvPr>
            <p:ph type="body" sz="quarter" idx="10"/>
          </p:nvPr>
        </p:nvSpPr>
        <p:spPr>
          <a:xfrm>
            <a:off x="328474" y="2059619"/>
            <a:ext cx="5577026" cy="4527612"/>
          </a:xfrm>
        </p:spPr>
        <p:txBody>
          <a:bodyPr lIns="91440" tIns="45720" rIns="91440" bIns="45720" anchor="t"/>
          <a:lstStyle/>
          <a:p>
            <a:pPr marL="0" indent="0">
              <a:spcAft>
                <a:spcPts val="600"/>
              </a:spcAft>
              <a:defRPr/>
            </a:pPr>
            <a:r>
              <a:rPr lang="en-US" sz="2800" b="1" dirty="0"/>
              <a:t>A Positivistic Philosophy </a:t>
            </a:r>
          </a:p>
          <a:p>
            <a:pPr>
              <a:spcAft>
                <a:spcPts val="600"/>
              </a:spcAft>
              <a:buFont typeface="Courier New" panose="02070309020205020404" pitchFamily="49" charset="0"/>
              <a:buChar char="o"/>
              <a:defRPr/>
            </a:pPr>
            <a:r>
              <a:rPr lang="en-US" altLang="en-US" sz="2400" dirty="0">
                <a:latin typeface="Calibri"/>
                <a:cs typeface="Calibri"/>
              </a:rPr>
              <a:t>Suicidal thoughts and behaviors </a:t>
            </a:r>
            <a:r>
              <a:rPr lang="en-US" altLang="en-US" sz="2400" b="1" dirty="0">
                <a:solidFill>
                  <a:schemeClr val="accent2"/>
                </a:solidFill>
                <a:latin typeface="Calibri"/>
                <a:cs typeface="Calibri"/>
              </a:rPr>
              <a:t>represent illness</a:t>
            </a:r>
            <a:r>
              <a:rPr lang="en-US" altLang="en-US" sz="2400" dirty="0">
                <a:latin typeface="Calibri"/>
                <a:cs typeface="Calibri"/>
              </a:rPr>
              <a:t>; we need to intervene</a:t>
            </a:r>
          </a:p>
          <a:p>
            <a:pPr>
              <a:spcAft>
                <a:spcPts val="600"/>
              </a:spcAft>
              <a:buFont typeface="Courier New" panose="02070309020205020404" pitchFamily="49" charset="0"/>
              <a:buChar char="o"/>
              <a:defRPr/>
            </a:pPr>
            <a:r>
              <a:rPr lang="en-US" altLang="en-US" sz="2400" dirty="0">
                <a:latin typeface="Calibri"/>
                <a:cs typeface="Calibri"/>
              </a:rPr>
              <a:t>We are </a:t>
            </a:r>
            <a:r>
              <a:rPr lang="en-US" altLang="en-US" sz="2400" b="1" dirty="0">
                <a:solidFill>
                  <a:schemeClr val="accent2"/>
                </a:solidFill>
                <a:latin typeface="Calibri"/>
                <a:cs typeface="Calibri"/>
              </a:rPr>
              <a:t>authority figures </a:t>
            </a:r>
            <a:r>
              <a:rPr lang="en-US" altLang="en-US" sz="2400" dirty="0">
                <a:latin typeface="Calibri"/>
                <a:cs typeface="Calibri"/>
              </a:rPr>
              <a:t>who know more about patient health than they do</a:t>
            </a:r>
          </a:p>
          <a:p>
            <a:pPr>
              <a:spcAft>
                <a:spcPts val="600"/>
              </a:spcAft>
              <a:buFont typeface="Courier New" panose="02070309020205020404" pitchFamily="49" charset="0"/>
              <a:buChar char="o"/>
              <a:defRPr/>
            </a:pPr>
            <a:r>
              <a:rPr lang="en-US" altLang="en-US" sz="2400" dirty="0">
                <a:latin typeface="Calibri"/>
                <a:cs typeface="Calibri"/>
              </a:rPr>
              <a:t>The patient is a </a:t>
            </a:r>
            <a:r>
              <a:rPr lang="en-US" altLang="en-US" sz="2400" b="1" dirty="0">
                <a:solidFill>
                  <a:schemeClr val="accent2"/>
                </a:solidFill>
                <a:latin typeface="Calibri"/>
                <a:cs typeface="Calibri"/>
              </a:rPr>
              <a:t>suicidal person</a:t>
            </a:r>
          </a:p>
          <a:p>
            <a:pPr>
              <a:spcAft>
                <a:spcPts val="600"/>
              </a:spcAft>
              <a:buFont typeface="Courier New" panose="02070309020205020404" pitchFamily="49" charset="0"/>
              <a:buChar char="o"/>
              <a:defRPr/>
            </a:pPr>
            <a:r>
              <a:rPr lang="en-US" altLang="en-US" sz="2400" dirty="0">
                <a:latin typeface="Calibri"/>
                <a:cs typeface="Calibri"/>
              </a:rPr>
              <a:t>We can </a:t>
            </a:r>
            <a:r>
              <a:rPr lang="en-US" altLang="en-US" sz="2400" b="1" dirty="0">
                <a:solidFill>
                  <a:schemeClr val="accent2"/>
                </a:solidFill>
                <a:latin typeface="Calibri"/>
                <a:cs typeface="Calibri"/>
              </a:rPr>
              <a:t>predict and prevent </a:t>
            </a:r>
            <a:r>
              <a:rPr lang="en-US" altLang="en-US" sz="2400" dirty="0">
                <a:latin typeface="Calibri"/>
                <a:cs typeface="Calibri"/>
              </a:rPr>
              <a:t>suicide</a:t>
            </a:r>
          </a:p>
          <a:p>
            <a:pPr>
              <a:spcAft>
                <a:spcPts val="600"/>
              </a:spcAft>
              <a:buFont typeface="Courier New" panose="02070309020205020404" pitchFamily="49" charset="0"/>
              <a:buChar char="o"/>
              <a:defRPr/>
            </a:pPr>
            <a:r>
              <a:rPr lang="en-US" altLang="en-US" sz="2400" dirty="0">
                <a:latin typeface="Calibri"/>
                <a:cs typeface="Calibri"/>
              </a:rPr>
              <a:t>We use </a:t>
            </a:r>
            <a:r>
              <a:rPr lang="en-US" altLang="en-US" sz="2400" b="1" dirty="0">
                <a:solidFill>
                  <a:schemeClr val="accent2"/>
                </a:solidFill>
                <a:latin typeface="Calibri"/>
                <a:cs typeface="Calibri"/>
              </a:rPr>
              <a:t>risk assessment </a:t>
            </a:r>
            <a:r>
              <a:rPr lang="en-US" altLang="en-US" sz="2400" dirty="0">
                <a:latin typeface="Calibri"/>
                <a:cs typeface="Calibri"/>
              </a:rPr>
              <a:t>procedures and questionnaires</a:t>
            </a:r>
          </a:p>
          <a:p>
            <a:pPr>
              <a:spcAft>
                <a:spcPts val="600"/>
              </a:spcAft>
              <a:buFont typeface="Courier New" panose="02070309020205020404" pitchFamily="49" charset="0"/>
              <a:buChar char="o"/>
              <a:defRPr/>
            </a:pPr>
            <a:r>
              <a:rPr lang="en-US" altLang="en-US" sz="2400" dirty="0">
                <a:latin typeface="Calibri"/>
                <a:cs typeface="Calibri"/>
              </a:rPr>
              <a:t>We treat </a:t>
            </a:r>
            <a:r>
              <a:rPr lang="en-US" altLang="en-US" sz="2400" b="1" dirty="0">
                <a:solidFill>
                  <a:schemeClr val="accent2"/>
                </a:solidFill>
                <a:latin typeface="Calibri"/>
                <a:cs typeface="Calibri"/>
              </a:rPr>
              <a:t>mental disorders</a:t>
            </a:r>
          </a:p>
          <a:p>
            <a:pPr lvl="1" eaLnBrk="1" fontAlgn="auto" hangingPunct="1">
              <a:spcAft>
                <a:spcPts val="0"/>
              </a:spcAft>
              <a:buFont typeface="Courier New" panose="02070309020205020404" pitchFamily="49" charset="0"/>
              <a:buChar char="o"/>
              <a:defRPr/>
            </a:pPr>
            <a:endParaRPr lang="en-US" altLang="en-US" sz="2600" dirty="0">
              <a:latin typeface="Calibri"/>
              <a:cs typeface="Calibri"/>
            </a:endParaRPr>
          </a:p>
          <a:p>
            <a:pPr marL="0" indent="0">
              <a:lnSpc>
                <a:spcPct val="100000"/>
              </a:lnSpc>
            </a:pPr>
            <a:endParaRPr lang="en-US" b="1" dirty="0"/>
          </a:p>
        </p:txBody>
      </p:sp>
      <p:sp>
        <p:nvSpPr>
          <p:cNvPr id="4" name="Text Placeholder 3">
            <a:extLst>
              <a:ext uri="{FF2B5EF4-FFF2-40B4-BE49-F238E27FC236}">
                <a16:creationId xmlns:a16="http://schemas.microsoft.com/office/drawing/2014/main" id="{8B92D30E-08D1-F34C-AC54-52AB7886031F}"/>
              </a:ext>
            </a:extLst>
          </p:cNvPr>
          <p:cNvSpPr>
            <a:spLocks noGrp="1"/>
          </p:cNvSpPr>
          <p:nvPr>
            <p:ph type="body" sz="quarter" idx="11"/>
          </p:nvPr>
        </p:nvSpPr>
        <p:spPr>
          <a:xfrm>
            <a:off x="6096000" y="2059620"/>
            <a:ext cx="6095999" cy="4527612"/>
          </a:xfrm>
        </p:spPr>
        <p:txBody>
          <a:bodyPr lIns="91440" tIns="45720" rIns="91440" bIns="45720" anchor="t"/>
          <a:lstStyle/>
          <a:p>
            <a:r>
              <a:rPr lang="en-US" sz="2800" b="1" dirty="0"/>
              <a:t>A Social Constructivist Philosophy </a:t>
            </a:r>
          </a:p>
          <a:p>
            <a:pPr>
              <a:spcAft>
                <a:spcPts val="600"/>
              </a:spcAft>
              <a:buFont typeface="Courier New" panose="02070309020205020404" pitchFamily="49" charset="0"/>
              <a:buChar char="o"/>
              <a:defRPr/>
            </a:pPr>
            <a:r>
              <a:rPr lang="en-US" altLang="en-US" sz="2400" dirty="0">
                <a:latin typeface="Calibri"/>
                <a:cs typeface="Calibri"/>
              </a:rPr>
              <a:t>Suicidal thoughts and behaviors are a </a:t>
            </a:r>
            <a:r>
              <a:rPr lang="en-US" altLang="en-US" sz="2400" b="1" dirty="0">
                <a:solidFill>
                  <a:srgbClr val="0070C0"/>
                </a:solidFill>
                <a:latin typeface="Calibri" panose="020F0502020204030204" pitchFamily="34" charset="0"/>
                <a:cs typeface="Calibri" panose="020F0502020204030204" pitchFamily="34" charset="0"/>
              </a:rPr>
              <a:t>natural communication of pain </a:t>
            </a:r>
          </a:p>
          <a:p>
            <a:pPr>
              <a:spcAft>
                <a:spcPts val="600"/>
              </a:spcAft>
              <a:buFont typeface="Courier New" panose="02070309020205020404" pitchFamily="49" charset="0"/>
              <a:buChar char="o"/>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Calibri" panose="020F0502020204030204" pitchFamily="34" charset="0"/>
              </a:rPr>
              <a:t>We </a:t>
            </a:r>
            <a:r>
              <a:rPr kumimoji="0" lang="en-US" alt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collaborate</a:t>
            </a:r>
            <a:r>
              <a:rPr kumimoji="0" lang="en-US"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Calibri" panose="020F0502020204030204" pitchFamily="34" charset="0"/>
              </a:rPr>
              <a:t> to develop </a:t>
            </a:r>
            <a:r>
              <a:rPr kumimoji="0" lang="en-US" alt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individualized safety plans</a:t>
            </a:r>
          </a:p>
          <a:p>
            <a:pPr>
              <a:spcAft>
                <a:spcPts val="600"/>
              </a:spcAft>
              <a:buFont typeface="Courier New" panose="02070309020205020404" pitchFamily="49" charset="0"/>
              <a:buChar char="o"/>
              <a:defRPr/>
            </a:pPr>
            <a:r>
              <a:rPr lang="en-US" altLang="en-US" sz="2400" dirty="0">
                <a:latin typeface="Calibri"/>
                <a:cs typeface="Calibri"/>
              </a:rPr>
              <a:t>The client is a </a:t>
            </a:r>
            <a:r>
              <a:rPr lang="en-US" altLang="en-US" sz="2400" b="1" dirty="0">
                <a:solidFill>
                  <a:srgbClr val="0070C0"/>
                </a:solidFill>
                <a:latin typeface="Calibri" panose="020F0502020204030204" pitchFamily="34" charset="0"/>
                <a:cs typeface="Calibri" panose="020F0502020204030204" pitchFamily="34" charset="0"/>
              </a:rPr>
              <a:t>whole person</a:t>
            </a:r>
            <a:endParaRPr kumimoji="0" lang="en-US" alt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a:p>
            <a:pPr>
              <a:spcAft>
                <a:spcPts val="600"/>
              </a:spcAft>
              <a:buFont typeface="Courier New" panose="02070309020205020404" pitchFamily="49" charset="0"/>
              <a:buChar char="o"/>
              <a:defRPr/>
            </a:pPr>
            <a:r>
              <a:rPr lang="en-US" altLang="en-US" sz="2400" dirty="0">
                <a:latin typeface="Calibri"/>
                <a:cs typeface="Calibri"/>
              </a:rPr>
              <a:t>Suicide is mostly </a:t>
            </a:r>
            <a:r>
              <a:rPr lang="en-US" altLang="en-US" sz="2400" b="1" dirty="0">
                <a:solidFill>
                  <a:srgbClr val="0070C0"/>
                </a:solidFill>
                <a:latin typeface="Calibri" panose="020F0502020204030204" pitchFamily="34" charset="0"/>
                <a:cs typeface="Calibri" panose="020F0502020204030204" pitchFamily="34" charset="0"/>
              </a:rPr>
              <a:t>unpredictable</a:t>
            </a:r>
          </a:p>
          <a:p>
            <a:pPr>
              <a:spcAft>
                <a:spcPts val="600"/>
              </a:spcAft>
              <a:buFont typeface="Courier New" panose="02070309020205020404" pitchFamily="49" charset="0"/>
              <a:buChar char="o"/>
              <a:defRPr/>
            </a:pPr>
            <a:r>
              <a:rPr lang="en-US" altLang="en-US" sz="2400" dirty="0">
                <a:latin typeface="Calibri"/>
                <a:cs typeface="Calibri"/>
              </a:rPr>
              <a:t>We use </a:t>
            </a:r>
            <a:r>
              <a:rPr lang="en-US" altLang="en-US" sz="2400" b="1" dirty="0">
                <a:solidFill>
                  <a:srgbClr val="0070C0"/>
                </a:solidFill>
                <a:latin typeface="Calibri" panose="020F0502020204030204" pitchFamily="34" charset="0"/>
                <a:cs typeface="Calibri" panose="020F0502020204030204" pitchFamily="34" charset="0"/>
              </a:rPr>
              <a:t>collaborative and therapeutic </a:t>
            </a:r>
            <a:r>
              <a:rPr lang="en-US" altLang="en-US" sz="2400" dirty="0">
                <a:latin typeface="Calibri"/>
                <a:cs typeface="Calibri"/>
              </a:rPr>
              <a:t>assessment</a:t>
            </a:r>
          </a:p>
          <a:p>
            <a:pPr>
              <a:spcAft>
                <a:spcPts val="600"/>
              </a:spcAft>
              <a:buFont typeface="Courier New" panose="02070309020205020404" pitchFamily="49" charset="0"/>
              <a:buChar char="o"/>
              <a:defRPr/>
            </a:pPr>
            <a:r>
              <a:rPr lang="en-US" altLang="en-US" sz="2400" dirty="0">
                <a:latin typeface="Calibri"/>
                <a:cs typeface="Calibri"/>
              </a:rPr>
              <a:t>We treat client </a:t>
            </a:r>
            <a:r>
              <a:rPr lang="en-US" altLang="en-US" sz="2400" b="1" dirty="0">
                <a:solidFill>
                  <a:srgbClr val="0070C0"/>
                </a:solidFill>
                <a:latin typeface="Calibri" panose="020F0502020204030204" pitchFamily="34" charset="0"/>
                <a:cs typeface="Calibri" panose="020F0502020204030204" pitchFamily="34" charset="0"/>
              </a:rPr>
              <a:t>distress and suicidality</a:t>
            </a:r>
          </a:p>
          <a:p>
            <a:pPr>
              <a:spcAft>
                <a:spcPts val="600"/>
              </a:spcAft>
              <a:buFont typeface="Courier New" panose="02070309020205020404" pitchFamily="49" charset="0"/>
              <a:buChar char="o"/>
              <a:defRPr/>
            </a:pPr>
            <a:endParaRPr lang="en-US" altLang="en-US" sz="2800" dirty="0">
              <a:latin typeface="Calibri"/>
              <a:cs typeface="Calibri"/>
            </a:endParaRPr>
          </a:p>
        </p:txBody>
      </p:sp>
    </p:spTree>
    <p:extLst>
      <p:ext uri="{BB962C8B-B14F-4D97-AF65-F5344CB8AC3E}">
        <p14:creationId xmlns:p14="http://schemas.microsoft.com/office/powerpoint/2010/main" val="1696792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a:xfrm>
            <a:off x="6257107" y="999068"/>
            <a:ext cx="4876800" cy="645284"/>
          </a:xfrm>
        </p:spPr>
        <p:txBody>
          <a:bodyPr anchor="b">
            <a:normAutofit fontScale="90000"/>
          </a:bodyPr>
          <a:lstStyle/>
          <a:p>
            <a:r>
              <a:rPr lang="en-US" sz="4800"/>
              <a:t>Part 2</a:t>
            </a:r>
          </a:p>
        </p:txBody>
      </p:sp>
      <p:sp>
        <p:nvSpPr>
          <p:cNvPr id="3" name="Content Placeholder 2">
            <a:extLst>
              <a:ext uri="{FF2B5EF4-FFF2-40B4-BE49-F238E27FC236}">
                <a16:creationId xmlns:a16="http://schemas.microsoft.com/office/drawing/2014/main" id="{8D87CE19-F795-8240-B223-A5CA7C9DE0E5}"/>
              </a:ext>
            </a:extLst>
          </p:cNvPr>
          <p:cNvSpPr>
            <a:spLocks noGrp="1"/>
          </p:cNvSpPr>
          <p:nvPr>
            <p:ph sz="half" idx="1"/>
          </p:nvPr>
        </p:nvSpPr>
        <p:spPr>
          <a:xfrm>
            <a:off x="6257107" y="2346868"/>
            <a:ext cx="4876800" cy="2332729"/>
          </a:xfrm>
        </p:spPr>
        <p:txBody>
          <a:bodyPr lIns="0" tIns="0" rIns="0" bIns="0" anchor="t">
            <a:normAutofit/>
          </a:bodyPr>
          <a:lstStyle/>
          <a:p>
            <a:r>
              <a:rPr lang="en-US" sz="4800" b="1" dirty="0">
                <a:solidFill>
                  <a:schemeClr val="accent6"/>
                </a:solidFill>
              </a:rPr>
              <a:t>Strengths-Based Tools for Suicide Assessment</a:t>
            </a:r>
          </a:p>
          <a:p>
            <a:endParaRPr lang="en-US" dirty="0"/>
          </a:p>
        </p:txBody>
      </p:sp>
      <p:pic>
        <p:nvPicPr>
          <p:cNvPr id="5" name="Picture 4" descr="A toolbox with tools in it">
            <a:extLst>
              <a:ext uri="{FF2B5EF4-FFF2-40B4-BE49-F238E27FC236}">
                <a16:creationId xmlns:a16="http://schemas.microsoft.com/office/drawing/2014/main" id="{ABB8538D-ABB3-E170-4F6A-FF2256E364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342" y="1321019"/>
            <a:ext cx="5759316" cy="4117184"/>
          </a:xfrm>
          <a:prstGeom prst="rect">
            <a:avLst/>
          </a:prstGeom>
        </p:spPr>
      </p:pic>
    </p:spTree>
    <p:extLst>
      <p:ext uri="{BB962C8B-B14F-4D97-AF65-F5344CB8AC3E}">
        <p14:creationId xmlns:p14="http://schemas.microsoft.com/office/powerpoint/2010/main" val="590953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555979" y="2156177"/>
            <a:ext cx="10597444" cy="4421540"/>
          </a:xfrm>
        </p:spPr>
        <p:txBody>
          <a:bodyPr lIns="0" tIns="0" rIns="0" bIns="0" anchor="t"/>
          <a:lstStyle/>
          <a:p>
            <a:pPr marL="342900" indent="-342900">
              <a:buChar char="•"/>
            </a:pPr>
            <a:r>
              <a:rPr lang="en-US" sz="3600" dirty="0">
                <a:ea typeface="+mn-lt"/>
                <a:cs typeface="+mn-lt"/>
              </a:rPr>
              <a:t>Ask </a:t>
            </a:r>
            <a:r>
              <a:rPr lang="en-US" sz="3600" b="1" dirty="0">
                <a:solidFill>
                  <a:schemeClr val="accent2"/>
                </a:solidFill>
                <a:ea typeface="+mn-lt"/>
                <a:cs typeface="+mn-lt"/>
              </a:rPr>
              <a:t>directly AND normalize</a:t>
            </a:r>
            <a:r>
              <a:rPr lang="en-US" sz="3600" b="1" dirty="0">
                <a:solidFill>
                  <a:schemeClr val="accent6"/>
                </a:solidFill>
                <a:ea typeface="+mn-lt"/>
                <a:cs typeface="+mn-lt"/>
              </a:rPr>
              <a:t> </a:t>
            </a:r>
            <a:r>
              <a:rPr lang="en-US" sz="3600" dirty="0">
                <a:ea typeface="+mn-lt"/>
                <a:cs typeface="+mn-lt"/>
              </a:rPr>
              <a:t>the asking</a:t>
            </a:r>
          </a:p>
          <a:p>
            <a:pPr marL="800100" lvl="1" indent="-342900">
              <a:buFont typeface="Courier New" panose="020B0604020202020204" pitchFamily="34" charset="0"/>
              <a:buChar char="o"/>
            </a:pPr>
            <a:r>
              <a:rPr lang="en-US" sz="3200" dirty="0">
                <a:ea typeface="+mn-lt"/>
                <a:cs typeface="+mn-lt"/>
              </a:rPr>
              <a:t>I’ve read that up to </a:t>
            </a:r>
            <a:r>
              <a:rPr lang="en-US" sz="3200" b="1" dirty="0">
                <a:solidFill>
                  <a:schemeClr val="accent2"/>
                </a:solidFill>
                <a:ea typeface="+mn-lt"/>
                <a:cs typeface="+mn-lt"/>
              </a:rPr>
              <a:t>50% of teenagers</a:t>
            </a:r>
            <a:r>
              <a:rPr lang="en-US" sz="3200" dirty="0">
                <a:ea typeface="+mn-lt"/>
                <a:cs typeface="+mn-lt"/>
              </a:rPr>
              <a:t> have thought about suicide. Is that true for you?</a:t>
            </a:r>
          </a:p>
          <a:p>
            <a:pPr marL="800100" lvl="1" indent="-342900">
              <a:buFont typeface="Courier New" panose="020B0604020202020204" pitchFamily="34" charset="0"/>
              <a:buChar char="o"/>
            </a:pPr>
            <a:endParaRPr lang="en-US" sz="3200" dirty="0">
              <a:ea typeface="+mn-lt"/>
              <a:cs typeface="+mn-lt"/>
            </a:endParaRPr>
          </a:p>
          <a:p>
            <a:pPr marL="800100" lvl="1" indent="-342900">
              <a:buFont typeface="Courier New" panose="020B0604020202020204" pitchFamily="34" charset="0"/>
              <a:buChar char="o"/>
            </a:pPr>
            <a:r>
              <a:rPr lang="en-US" sz="3200" dirty="0">
                <a:ea typeface="+mn-lt"/>
                <a:cs typeface="+mn-lt"/>
              </a:rPr>
              <a:t>People who feel down and have been </a:t>
            </a:r>
            <a:r>
              <a:rPr lang="en-US" sz="3200" b="1" dirty="0">
                <a:solidFill>
                  <a:schemeClr val="accent2"/>
                </a:solidFill>
                <a:ea typeface="+mn-lt"/>
                <a:cs typeface="+mn-lt"/>
              </a:rPr>
              <a:t>subjected to injustice </a:t>
            </a:r>
            <a:r>
              <a:rPr lang="en-US" sz="3200" b="1" u="sng" dirty="0">
                <a:solidFill>
                  <a:schemeClr val="accent2"/>
                </a:solidFill>
                <a:ea typeface="+mn-lt"/>
                <a:cs typeface="+mn-lt"/>
              </a:rPr>
              <a:t>may</a:t>
            </a:r>
            <a:r>
              <a:rPr lang="en-US" sz="3200" dirty="0">
                <a:solidFill>
                  <a:srgbClr val="000000"/>
                </a:solidFill>
                <a:ea typeface="+mn-lt"/>
                <a:cs typeface="+mn-lt"/>
              </a:rPr>
              <a:t> think about suicide from time</a:t>
            </a:r>
            <a:r>
              <a:rPr lang="en-US" sz="3200" dirty="0">
                <a:ea typeface="+mn-lt"/>
                <a:cs typeface="+mn-lt"/>
              </a:rPr>
              <a:t> to time. Have you had thoughts about suicide? </a:t>
            </a:r>
            <a:endParaRPr lang="en-US" sz="3200" dirty="0"/>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32858" y="372003"/>
            <a:ext cx="1688150" cy="810508"/>
          </a:xfrm>
        </p:spPr>
        <p:txBody>
          <a:bodyPr lIns="91440" tIns="45720" rIns="91440" bIns="45720" anchor="t"/>
          <a:lstStyle/>
          <a:p>
            <a:r>
              <a:rPr lang="en-US" sz="8800" b="0">
                <a:solidFill>
                  <a:schemeClr val="accent6"/>
                </a:solidFill>
                <a:ea typeface="+mj-lt"/>
                <a:cs typeface="+mj-lt"/>
              </a:rPr>
              <a:t>#1</a:t>
            </a:r>
            <a:endParaRPr lang="en-US" sz="8800">
              <a:solidFill>
                <a:schemeClr val="accent6"/>
              </a:solidFill>
              <a:ea typeface="+mj-lt"/>
              <a:cs typeface="+mj-lt"/>
            </a:endParaRPr>
          </a:p>
        </p:txBody>
      </p:sp>
      <p:sp>
        <p:nvSpPr>
          <p:cNvPr id="5" name="TextBox 4">
            <a:extLst>
              <a:ext uri="{FF2B5EF4-FFF2-40B4-BE49-F238E27FC236}">
                <a16:creationId xmlns:a16="http://schemas.microsoft.com/office/drawing/2014/main" id="{38D3F12B-07D4-07EC-F2A9-33A0CB08BDE1}"/>
              </a:ext>
            </a:extLst>
          </p:cNvPr>
          <p:cNvSpPr txBox="1"/>
          <p:nvPr/>
        </p:nvSpPr>
        <p:spPr>
          <a:xfrm>
            <a:off x="2127956" y="335845"/>
            <a:ext cx="840881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Assessment Skill/Tool: Normalizing</a:t>
            </a:r>
            <a:endParaRPr lang="en-US" sz="4400">
              <a:solidFill>
                <a:schemeClr val="accent6"/>
              </a:solidFill>
            </a:endParaRPr>
          </a:p>
        </p:txBody>
      </p:sp>
      <p:pic>
        <p:nvPicPr>
          <p:cNvPr id="7" name="Picture 6" descr="Question marks in a line and one question mark is lit">
            <a:extLst>
              <a:ext uri="{FF2B5EF4-FFF2-40B4-BE49-F238E27FC236}">
                <a16:creationId xmlns:a16="http://schemas.microsoft.com/office/drawing/2014/main" id="{98B66E15-39D1-7DD2-70C5-26FBAD8DD640}"/>
              </a:ext>
            </a:extLst>
          </p:cNvPr>
          <p:cNvPicPr>
            <a:picLocks noChangeAspect="1"/>
          </p:cNvPicPr>
          <p:nvPr/>
        </p:nvPicPr>
        <p:blipFill>
          <a:blip r:embed="rId2"/>
          <a:stretch>
            <a:fillRect/>
          </a:stretch>
        </p:blipFill>
        <p:spPr>
          <a:xfrm>
            <a:off x="8693001" y="72104"/>
            <a:ext cx="2461274" cy="1640849"/>
          </a:xfrm>
          <a:prstGeom prst="rect">
            <a:avLst/>
          </a:prstGeom>
        </p:spPr>
      </p:pic>
    </p:spTree>
    <p:extLst>
      <p:ext uri="{BB962C8B-B14F-4D97-AF65-F5344CB8AC3E}">
        <p14:creationId xmlns:p14="http://schemas.microsoft.com/office/powerpoint/2010/main" val="17713902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32365" y="2071510"/>
            <a:ext cx="10456333" cy="2989263"/>
          </a:xfrm>
        </p:spPr>
        <p:txBody>
          <a:bodyPr lIns="0" tIns="0" rIns="0" bIns="0" anchor="t"/>
          <a:lstStyle/>
          <a:p>
            <a:pPr>
              <a:lnSpc>
                <a:spcPct val="100000"/>
              </a:lnSpc>
            </a:pPr>
            <a:r>
              <a:rPr lang="en-US" sz="3600" dirty="0">
                <a:ea typeface="+mn-lt"/>
                <a:cs typeface="+mn-lt"/>
              </a:rPr>
              <a:t>It can be difficult to find the right words in the moment. You don’t need to use my words, because it’s better to use your words, words that are authentic to you and that fit with your setting.</a:t>
            </a:r>
            <a:endParaRPr lang="en-US" dirty="0"/>
          </a:p>
          <a:p>
            <a:endParaRPr lang="en-US" sz="2700"/>
          </a:p>
          <a:p>
            <a:r>
              <a:rPr lang="en-US" sz="2700" u="sng" dirty="0"/>
              <a:t>Think of a client now, and, </a:t>
            </a:r>
            <a:r>
              <a:rPr lang="en-US" sz="2700" b="1" u="sng" dirty="0">
                <a:solidFill>
                  <a:schemeClr val="accent2"/>
                </a:solidFill>
              </a:rPr>
              <a:t>for practice, </a:t>
            </a:r>
            <a:r>
              <a:rPr lang="en-US" sz="2700" u="sng" dirty="0"/>
              <a:t>write out, think through, or shout out your own normalizing statement</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#1</a:t>
            </a: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solidFill>
                  <a:schemeClr val="accent6"/>
                </a:solidFill>
              </a:rPr>
              <a:t>Practice:</a:t>
            </a:r>
            <a:endParaRPr lang="en-US" sz="4000">
              <a:solidFill>
                <a:schemeClr val="accent6"/>
              </a:solidFill>
            </a:endParaRPr>
          </a:p>
          <a:p>
            <a:r>
              <a:rPr lang="en-US" sz="4000" b="1">
                <a:solidFill>
                  <a:schemeClr val="accent6"/>
                </a:solidFill>
              </a:rPr>
              <a:t>Use Normalizing Language</a:t>
            </a:r>
            <a:endParaRPr lang="en-US" sz="4000">
              <a:solidFill>
                <a:schemeClr val="accent6"/>
              </a:solidFill>
            </a:endParaRPr>
          </a:p>
        </p:txBody>
      </p:sp>
      <p:pic>
        <p:nvPicPr>
          <p:cNvPr id="9" name="Picture 8" descr="Question marks in a line and one question mark is lit">
            <a:extLst>
              <a:ext uri="{FF2B5EF4-FFF2-40B4-BE49-F238E27FC236}">
                <a16:creationId xmlns:a16="http://schemas.microsoft.com/office/drawing/2014/main" id="{758637A8-2735-A217-59AE-619AB3F4F64E}"/>
              </a:ext>
            </a:extLst>
          </p:cNvPr>
          <p:cNvPicPr>
            <a:picLocks noChangeAspect="1"/>
          </p:cNvPicPr>
          <p:nvPr/>
        </p:nvPicPr>
        <p:blipFill>
          <a:blip r:embed="rId2"/>
          <a:stretch>
            <a:fillRect/>
          </a:stretch>
        </p:blipFill>
        <p:spPr>
          <a:xfrm>
            <a:off x="8766498" y="141153"/>
            <a:ext cx="2359984" cy="1570700"/>
          </a:xfrm>
          <a:prstGeom prst="rect">
            <a:avLst/>
          </a:prstGeom>
        </p:spPr>
      </p:pic>
    </p:spTree>
    <p:extLst>
      <p:ext uri="{BB962C8B-B14F-4D97-AF65-F5344CB8AC3E}">
        <p14:creationId xmlns:p14="http://schemas.microsoft.com/office/powerpoint/2010/main" val="639183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a:lnSpc>
                <a:spcPct val="100000"/>
              </a:lnSpc>
            </a:pPr>
            <a:r>
              <a:rPr lang="en-US" dirty="0"/>
              <a:t>Ask directly and then </a:t>
            </a:r>
            <a:r>
              <a:rPr lang="en-US" b="1" dirty="0">
                <a:solidFill>
                  <a:schemeClr val="accent2"/>
                </a:solidFill>
              </a:rPr>
              <a:t>evaluate ideation</a:t>
            </a:r>
            <a:endParaRPr lang="en-US" dirty="0">
              <a:solidFill>
                <a:schemeClr val="accent2"/>
              </a:solidFill>
            </a:endParaRPr>
          </a:p>
          <a:p>
            <a:pPr>
              <a:lnSpc>
                <a:spcPct val="100000"/>
              </a:lnSpc>
            </a:pPr>
            <a:r>
              <a:rPr lang="en-US" b="1" u="sng" dirty="0">
                <a:solidFill>
                  <a:schemeClr val="accent2"/>
                </a:solidFill>
              </a:rPr>
              <a:t>Disclosure is good news</a:t>
            </a:r>
            <a:r>
              <a:rPr lang="en-US" b="1" dirty="0">
                <a:solidFill>
                  <a:schemeClr val="accent2"/>
                </a:solidFill>
              </a:rPr>
              <a:t> </a:t>
            </a:r>
            <a:r>
              <a:rPr lang="en-US" dirty="0"/>
              <a:t>(it’s a sign of trust)!</a:t>
            </a:r>
          </a:p>
          <a:p>
            <a:pPr marL="914400" lvl="1" indent="-457200">
              <a:lnSpc>
                <a:spcPct val="100000"/>
              </a:lnSpc>
              <a:buFont typeface="Courier New" panose="020B0604020202020204" pitchFamily="34" charset="0"/>
              <a:buChar char="o"/>
            </a:pPr>
            <a:endParaRPr lang="en-US" sz="2800" dirty="0"/>
          </a:p>
          <a:p>
            <a:pPr marL="914400" lvl="1" indent="-457200">
              <a:lnSpc>
                <a:spcPct val="100000"/>
              </a:lnSpc>
              <a:buFont typeface="Courier New" panose="020B0604020202020204" pitchFamily="34" charset="0"/>
              <a:buChar char="o"/>
            </a:pPr>
            <a:r>
              <a:rPr lang="en-US" sz="2800" dirty="0"/>
              <a:t>Trigger – What usually triggers your SI?</a:t>
            </a:r>
            <a:endParaRPr lang="en-US" dirty="0"/>
          </a:p>
          <a:p>
            <a:pPr marL="914400" lvl="1" indent="-457200">
              <a:lnSpc>
                <a:spcPct val="100000"/>
              </a:lnSpc>
              <a:buFont typeface="Courier New" panose="020B0604020202020204" pitchFamily="34" charset="0"/>
              <a:buChar char="o"/>
            </a:pPr>
            <a:r>
              <a:rPr lang="en-US" sz="2800" dirty="0"/>
              <a:t>Frequency – How often?</a:t>
            </a:r>
          </a:p>
          <a:p>
            <a:pPr marL="914400" lvl="1" indent="-457200">
              <a:lnSpc>
                <a:spcPct val="100000"/>
              </a:lnSpc>
              <a:buFont typeface="Courier New" panose="020B0604020202020204" pitchFamily="34" charset="0"/>
              <a:buChar char="o"/>
            </a:pPr>
            <a:r>
              <a:rPr lang="en-US" sz="2800" dirty="0"/>
              <a:t>Intensity – All you can think? Or background?</a:t>
            </a:r>
          </a:p>
          <a:p>
            <a:pPr marL="914400" lvl="1" indent="-457200">
              <a:lnSpc>
                <a:spcPct val="100000"/>
              </a:lnSpc>
              <a:buFont typeface="Courier New" panose="020B0604020202020204" pitchFamily="34" charset="0"/>
              <a:buChar char="o"/>
            </a:pPr>
            <a:r>
              <a:rPr lang="en-US" sz="2800" dirty="0"/>
              <a:t>Duration – How long usually?</a:t>
            </a:r>
          </a:p>
          <a:p>
            <a:pPr marL="914400" lvl="1" indent="-457200">
              <a:lnSpc>
                <a:spcPct val="100000"/>
              </a:lnSpc>
              <a:buFont typeface="Courier New" panose="020B0604020202020204" pitchFamily="34" charset="0"/>
              <a:buChar char="o"/>
            </a:pPr>
            <a:r>
              <a:rPr lang="en-US" sz="2800" b="1" dirty="0">
                <a:solidFill>
                  <a:schemeClr val="accent2"/>
                </a:solidFill>
              </a:rPr>
              <a:t>Termination – </a:t>
            </a:r>
            <a:r>
              <a:rPr lang="en-US" sz="2800" b="1" u="sng" dirty="0">
                <a:solidFill>
                  <a:schemeClr val="accent2"/>
                </a:solidFill>
              </a:rPr>
              <a:t>What’s going on when no SI?</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#2</a:t>
            </a: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Assessment Skill:</a:t>
            </a:r>
            <a:endParaRPr lang="en-US" sz="4400">
              <a:solidFill>
                <a:schemeClr val="accent6"/>
              </a:solidFill>
            </a:endParaRPr>
          </a:p>
          <a:p>
            <a:r>
              <a:rPr lang="en-US" sz="4400" b="1">
                <a:solidFill>
                  <a:schemeClr val="accent6"/>
                </a:solidFill>
              </a:rPr>
              <a:t>Evaluate Ideation</a:t>
            </a:r>
            <a:endParaRPr lang="en-US" sz="4400">
              <a:solidFill>
                <a:schemeClr val="accent6"/>
              </a:solidFill>
            </a:endParaRPr>
          </a:p>
        </p:txBody>
      </p:sp>
      <p:pic>
        <p:nvPicPr>
          <p:cNvPr id="6" name="Picture 5" descr="Person in therapy">
            <a:extLst>
              <a:ext uri="{FF2B5EF4-FFF2-40B4-BE49-F238E27FC236}">
                <a16:creationId xmlns:a16="http://schemas.microsoft.com/office/drawing/2014/main" id="{CA920900-B800-5D7A-849F-FF49DECE7D88}"/>
              </a:ext>
            </a:extLst>
          </p:cNvPr>
          <p:cNvPicPr>
            <a:picLocks noChangeAspect="1"/>
          </p:cNvPicPr>
          <p:nvPr/>
        </p:nvPicPr>
        <p:blipFill>
          <a:blip r:embed="rId2"/>
          <a:stretch>
            <a:fillRect/>
          </a:stretch>
        </p:blipFill>
        <p:spPr>
          <a:xfrm>
            <a:off x="8233832" y="82040"/>
            <a:ext cx="2511779" cy="1635084"/>
          </a:xfrm>
          <a:prstGeom prst="rect">
            <a:avLst/>
          </a:prstGeom>
        </p:spPr>
      </p:pic>
    </p:spTree>
    <p:extLst>
      <p:ext uri="{BB962C8B-B14F-4D97-AF65-F5344CB8AC3E}">
        <p14:creationId xmlns:p14="http://schemas.microsoft.com/office/powerpoint/2010/main" val="117885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65115FD3-A20F-43FB-85B4-317EE5C8C0D3}"/>
              </a:ext>
            </a:extLst>
          </p:cNvPr>
          <p:cNvSpPr>
            <a:spLocks noGrp="1" noChangeArrowheads="1"/>
          </p:cNvSpPr>
          <p:nvPr>
            <p:ph type="title"/>
          </p:nvPr>
        </p:nvSpPr>
        <p:spPr>
          <a:xfrm>
            <a:off x="2592918" y="624418"/>
            <a:ext cx="8911167" cy="1280583"/>
          </a:xfrm>
        </p:spPr>
        <p:txBody>
          <a:bodyPr/>
          <a:lstStyle/>
          <a:p>
            <a:pPr algn="ctr" eaLnBrk="1" hangingPunct="1"/>
            <a:r>
              <a:rPr lang="en-US" altLang="en-US" sz="5867" dirty="0">
                <a:latin typeface="Calibri" panose="020F0502020204030204" pitchFamily="34" charset="0"/>
                <a:cs typeface="Calibri" panose="020F0502020204030204" pitchFamily="34" charset="0"/>
              </a:rPr>
              <a:t>Demo – Exploring Ideation </a:t>
            </a:r>
          </a:p>
        </p:txBody>
      </p:sp>
      <p:sp>
        <p:nvSpPr>
          <p:cNvPr id="11267" name="Content Placeholder 2">
            <a:extLst>
              <a:ext uri="{FF2B5EF4-FFF2-40B4-BE49-F238E27FC236}">
                <a16:creationId xmlns:a16="http://schemas.microsoft.com/office/drawing/2014/main" id="{FC35DCC5-F0E0-4DAB-AAC1-D0FBD90AE42B}"/>
              </a:ext>
            </a:extLst>
          </p:cNvPr>
          <p:cNvSpPr>
            <a:spLocks noGrp="1"/>
          </p:cNvSpPr>
          <p:nvPr>
            <p:ph idx="1"/>
          </p:nvPr>
        </p:nvSpPr>
        <p:spPr>
          <a:xfrm>
            <a:off x="2588684" y="1803400"/>
            <a:ext cx="8915400" cy="4108451"/>
          </a:xfrm>
        </p:spPr>
        <p:txBody>
          <a:bodyPr rtlCol="0">
            <a:noAutofit/>
          </a:bodyPr>
          <a:lstStyle/>
          <a:p>
            <a:pPr>
              <a:buFont typeface="Wingdings 3" charset="2"/>
              <a:buChar char=""/>
              <a:defRPr/>
            </a:pPr>
            <a:r>
              <a:rPr lang="en-US" altLang="en-US" sz="3733" dirty="0">
                <a:latin typeface="Calibri" panose="020F0502020204030204" pitchFamily="34" charset="0"/>
                <a:cs typeface="Calibri" panose="020F0502020204030204" pitchFamily="34" charset="0"/>
              </a:rPr>
              <a:t>Back to a scenario</a:t>
            </a:r>
          </a:p>
          <a:p>
            <a:pPr lvl="1">
              <a:buFont typeface="Wingdings 3" charset="2"/>
              <a:buChar char=""/>
              <a:defRPr/>
            </a:pPr>
            <a:r>
              <a:rPr lang="en-US" altLang="en-US" sz="3533" dirty="0">
                <a:latin typeface="Calibri" panose="020F0502020204030204" pitchFamily="34" charset="0"/>
                <a:cs typeface="Calibri" panose="020F0502020204030204" pitchFamily="34" charset="0"/>
              </a:rPr>
              <a:t>You’re doing counseling</a:t>
            </a:r>
          </a:p>
          <a:p>
            <a:pPr lvl="1">
              <a:buFont typeface="Wingdings 3" charset="2"/>
              <a:buChar char=""/>
              <a:defRPr/>
            </a:pPr>
            <a:r>
              <a:rPr lang="en-US" altLang="en-US" sz="3533" dirty="0">
                <a:latin typeface="Calibri" panose="020F0502020204030204" pitchFamily="34" charset="0"/>
                <a:cs typeface="Calibri" panose="020F0502020204030204" pitchFamily="34" charset="0"/>
              </a:rPr>
              <a:t>You need to ask about suicide</a:t>
            </a:r>
          </a:p>
          <a:p>
            <a:pPr lvl="1">
              <a:buFont typeface="Wingdings 3" charset="2"/>
              <a:buChar char=""/>
              <a:defRPr/>
            </a:pPr>
            <a:r>
              <a:rPr lang="en-US" altLang="en-US" sz="3533" b="1" dirty="0">
                <a:solidFill>
                  <a:srgbClr val="00B0F0"/>
                </a:solidFill>
                <a:latin typeface="Calibri" panose="020F0502020204030204" pitchFamily="34" charset="0"/>
                <a:cs typeface="Calibri" panose="020F0502020204030204" pitchFamily="34" charset="0"/>
              </a:rPr>
              <a:t>Tommie, 18 y/o </a:t>
            </a:r>
            <a:r>
              <a:rPr lang="en-US" altLang="en-US" sz="3533" b="1" dirty="0" err="1">
                <a:solidFill>
                  <a:srgbClr val="00B0F0"/>
                </a:solidFill>
                <a:latin typeface="Calibri" panose="020F0502020204030204" pitchFamily="34" charset="0"/>
                <a:cs typeface="Calibri" panose="020F0502020204030204" pitchFamily="34" charset="0"/>
              </a:rPr>
              <a:t>Yup’ik</a:t>
            </a:r>
            <a:r>
              <a:rPr lang="en-US" altLang="en-US" sz="3533" b="1" dirty="0">
                <a:solidFill>
                  <a:srgbClr val="00B0F0"/>
                </a:solidFill>
                <a:latin typeface="Calibri" panose="020F0502020204030204" pitchFamily="34" charset="0"/>
                <a:cs typeface="Calibri" panose="020F0502020204030204" pitchFamily="34" charset="0"/>
              </a:rPr>
              <a:t> tribe </a:t>
            </a:r>
            <a:r>
              <a:rPr lang="en-US" altLang="en-US" sz="3533" dirty="0">
                <a:solidFill>
                  <a:schemeClr val="tx1">
                    <a:lumMod val="75000"/>
                    <a:lumOff val="25000"/>
                  </a:schemeClr>
                </a:solidFill>
                <a:latin typeface="Calibri" panose="020F0502020204030204" pitchFamily="34" charset="0"/>
                <a:cs typeface="Calibri" panose="020F0502020204030204" pitchFamily="34" charset="0"/>
              </a:rPr>
              <a:t>– </a:t>
            </a:r>
            <a:r>
              <a:rPr lang="en-US" altLang="en-US" sz="3533" dirty="0">
                <a:solidFill>
                  <a:srgbClr val="C00000"/>
                </a:solidFill>
                <a:latin typeface="Calibri" panose="020F0502020204030204" pitchFamily="34" charset="0"/>
                <a:cs typeface="Calibri" panose="020F0502020204030204" pitchFamily="34" charset="0"/>
              </a:rPr>
              <a:t>14:14 to 15:15 </a:t>
            </a:r>
            <a:endParaRPr lang="en-US" altLang="en-US" sz="2467" dirty="0">
              <a:solidFill>
                <a:srgbClr val="C00000"/>
              </a:solidFill>
              <a:latin typeface="Calibri" panose="020F0502020204030204" pitchFamily="34" charset="0"/>
              <a:cs typeface="Calibri" panose="020F0502020204030204" pitchFamily="34" charset="0"/>
            </a:endParaRPr>
          </a:p>
          <a:p>
            <a:pPr>
              <a:buFont typeface="Wingdings 3" charset="2"/>
              <a:buChar char=""/>
              <a:defRPr/>
            </a:pPr>
            <a:r>
              <a:rPr lang="en-US" sz="2667" u="sng" dirty="0">
                <a:solidFill>
                  <a:schemeClr val="tx1">
                    <a:lumMod val="75000"/>
                    <a:lumOff val="25000"/>
                  </a:schemeClr>
                </a:solidFill>
                <a:hlinkClick r:id="rId3"/>
              </a:rPr>
              <a:t>https://players.brightcove.net/624142947001/r1evdKsni_default/index.html?videoId=5095441194001</a:t>
            </a:r>
            <a:r>
              <a:rPr lang="en-US" sz="2667" u="sng" dirty="0">
                <a:solidFill>
                  <a:schemeClr val="tx1">
                    <a:lumMod val="75000"/>
                    <a:lumOff val="25000"/>
                  </a:schemeClr>
                </a:solidFill>
              </a:rPr>
              <a:t> </a:t>
            </a:r>
            <a:r>
              <a:rPr lang="en-US" sz="2667" dirty="0">
                <a:solidFill>
                  <a:schemeClr val="tx1">
                    <a:lumMod val="75000"/>
                    <a:lumOff val="25000"/>
                  </a:schemeClr>
                </a:solidFill>
              </a:rPr>
              <a:t> </a:t>
            </a:r>
            <a:endParaRPr lang="en-US" altLang="en-US" sz="2667" dirty="0">
              <a:solidFill>
                <a:schemeClr val="tx1">
                  <a:lumMod val="75000"/>
                  <a:lumOff val="25000"/>
                </a:schemeClr>
              </a:solidFill>
              <a:latin typeface="Calibri" panose="020F0502020204030204" pitchFamily="34" charset="0"/>
              <a:cs typeface="Calibri" panose="020F050202020403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9A6095F9-DA15-4423-B85C-167DEE89964A}"/>
              </a:ext>
            </a:extLst>
          </p:cNvPr>
          <p:cNvSpPr>
            <a:spLocks noGrp="1" noChangeArrowheads="1"/>
          </p:cNvSpPr>
          <p:nvPr>
            <p:ph type="title"/>
          </p:nvPr>
        </p:nvSpPr>
        <p:spPr>
          <a:xfrm>
            <a:off x="0" y="275167"/>
            <a:ext cx="12192000" cy="1143000"/>
          </a:xfrm>
        </p:spPr>
        <p:txBody>
          <a:bodyPr/>
          <a:lstStyle/>
          <a:p>
            <a:pPr algn="ctr" eaLnBrk="1" hangingPunct="1"/>
            <a:r>
              <a:rPr lang="en-US" altLang="en-US" sz="4800" dirty="0">
                <a:solidFill>
                  <a:schemeClr val="accent2"/>
                </a:solidFill>
                <a:latin typeface="Calibri" panose="020F0502020204030204" pitchFamily="34" charset="0"/>
                <a:cs typeface="Calibri" panose="020F0502020204030204" pitchFamily="34" charset="0"/>
              </a:rPr>
              <a:t>Where Does Evaluating Ideation Lead?</a:t>
            </a:r>
          </a:p>
        </p:txBody>
      </p:sp>
      <p:sp>
        <p:nvSpPr>
          <p:cNvPr id="61443" name="Content Placeholder 2">
            <a:extLst>
              <a:ext uri="{FF2B5EF4-FFF2-40B4-BE49-F238E27FC236}">
                <a16:creationId xmlns:a16="http://schemas.microsoft.com/office/drawing/2014/main" id="{47A78198-DCC0-4510-8FBD-ABF9E7671275}"/>
              </a:ext>
            </a:extLst>
          </p:cNvPr>
          <p:cNvSpPr>
            <a:spLocks noGrp="1" noChangeArrowheads="1"/>
          </p:cNvSpPr>
          <p:nvPr>
            <p:ph sz="quarter" idx="13"/>
          </p:nvPr>
        </p:nvSpPr>
        <p:spPr>
          <a:xfrm>
            <a:off x="1473693" y="1600201"/>
            <a:ext cx="10515107" cy="4982633"/>
          </a:xfrm>
        </p:spPr>
        <p:txBody>
          <a:bodyPr/>
          <a:lstStyle/>
          <a:p>
            <a:pPr eaLnBrk="1" hangingPunct="1">
              <a:buClr>
                <a:srgbClr val="DC9E1F"/>
              </a:buClr>
              <a:buFont typeface="Wingdings" panose="05000000000000000000" pitchFamily="2" charset="2"/>
              <a:buChar char="Ø"/>
            </a:pPr>
            <a:r>
              <a:rPr lang="en-US" altLang="en-US" sz="3733" b="1" u="sng" dirty="0">
                <a:latin typeface="Calibri" panose="020F0502020204030204" pitchFamily="34" charset="0"/>
                <a:cs typeface="Calibri" panose="020F0502020204030204" pitchFamily="34" charset="0"/>
              </a:rPr>
              <a:t>Plan</a:t>
            </a:r>
            <a:r>
              <a:rPr lang="en-US" altLang="en-US" sz="3733" dirty="0">
                <a:latin typeface="Calibri" panose="020F0502020204030204" pitchFamily="34" charset="0"/>
                <a:cs typeface="Calibri" panose="020F0502020204030204" pitchFamily="34" charset="0"/>
              </a:rPr>
              <a:t> – S-L-A-P the plan</a:t>
            </a:r>
          </a:p>
          <a:p>
            <a:pPr eaLnBrk="1" hangingPunct="1">
              <a:buClr>
                <a:srgbClr val="DC9E1F"/>
              </a:buClr>
              <a:buFont typeface="Wingdings" panose="05000000000000000000" pitchFamily="2" charset="2"/>
              <a:buChar char="Ø"/>
            </a:pPr>
            <a:r>
              <a:rPr lang="en-US" altLang="en-US" sz="3733" b="1" u="sng" dirty="0">
                <a:latin typeface="Calibri" panose="020F0502020204030204" pitchFamily="34" charset="0"/>
                <a:cs typeface="Calibri" panose="020F0502020204030204" pitchFamily="34" charset="0"/>
              </a:rPr>
              <a:t>Previous attempts</a:t>
            </a:r>
            <a:r>
              <a:rPr lang="en-US" altLang="en-US" sz="3733" b="1" dirty="0">
                <a:latin typeface="Calibri" panose="020F0502020204030204" pitchFamily="34" charset="0"/>
                <a:cs typeface="Calibri" panose="020F0502020204030204" pitchFamily="34" charset="0"/>
              </a:rPr>
              <a:t> </a:t>
            </a:r>
            <a:r>
              <a:rPr lang="en-US" altLang="en-US" sz="3733" dirty="0">
                <a:latin typeface="Calibri" panose="020F0502020204030204" pitchFamily="34" charset="0"/>
                <a:cs typeface="Calibri" panose="020F0502020204030204" pitchFamily="34" charset="0"/>
              </a:rPr>
              <a:t>– Listen, reflect, ask “How did you recover and get here?” or “What helped?”</a:t>
            </a:r>
          </a:p>
          <a:p>
            <a:pPr eaLnBrk="1" hangingPunct="1">
              <a:buClr>
                <a:srgbClr val="DC9E1F"/>
              </a:buClr>
              <a:buFont typeface="Wingdings" panose="05000000000000000000" pitchFamily="2" charset="2"/>
              <a:buChar char="Ø"/>
            </a:pPr>
            <a:r>
              <a:rPr lang="en-US" altLang="en-US" sz="3733" dirty="0">
                <a:latin typeface="Calibri" panose="020F0502020204030204" pitchFamily="34" charset="0"/>
                <a:cs typeface="Calibri" panose="020F0502020204030204" pitchFamily="34" charset="0"/>
              </a:rPr>
              <a:t>Keep some structure, but let this flow and reassure your client that your goal is to be helpful, not to hospitalize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marL="514350" indent="-514350">
              <a:lnSpc>
                <a:spcPct val="100000"/>
              </a:lnSpc>
              <a:buFont typeface="Courier New" panose="020B0604020202020204" pitchFamily="34" charset="0"/>
              <a:buChar char="o"/>
            </a:pPr>
            <a:r>
              <a:rPr lang="en-US" sz="3200">
                <a:solidFill>
                  <a:srgbClr val="000000"/>
                </a:solidFill>
              </a:rPr>
              <a:t>“If we could somehow </a:t>
            </a:r>
            <a:r>
              <a:rPr lang="en-US" sz="3200" b="1">
                <a:solidFill>
                  <a:schemeClr val="accent2"/>
                </a:solidFill>
              </a:rPr>
              <a:t>magically change</a:t>
            </a:r>
            <a:r>
              <a:rPr lang="en-US" sz="3200">
                <a:solidFill>
                  <a:srgbClr val="000000"/>
                </a:solidFill>
              </a:rPr>
              <a:t> just one thing in your life that would eliminate your suicidal risk all together, what would </a:t>
            </a:r>
            <a:r>
              <a:rPr lang="en-US" sz="3200"/>
              <a:t>that be?” (Jobes, 2016, p. 63) </a:t>
            </a:r>
            <a:endParaRPr lang="en-US" sz="3200">
              <a:solidFill>
                <a:srgbClr val="000000"/>
              </a:solidFill>
            </a:endParaRPr>
          </a:p>
          <a:p>
            <a:pPr marL="514350" indent="-514350">
              <a:lnSpc>
                <a:spcPct val="100000"/>
              </a:lnSpc>
              <a:buFont typeface="Courier New" panose="020B0604020202020204" pitchFamily="34" charset="0"/>
              <a:buChar char="o"/>
            </a:pPr>
            <a:r>
              <a:rPr lang="en-US" sz="3200"/>
              <a:t>This question </a:t>
            </a:r>
            <a:r>
              <a:rPr lang="en-US" sz="3200" b="1">
                <a:solidFill>
                  <a:schemeClr val="accent2"/>
                </a:solidFill>
              </a:rPr>
              <a:t>points you</a:t>
            </a:r>
            <a:r>
              <a:rPr lang="en-US" sz="3200"/>
              <a:t> and the client toward a treatment focus</a:t>
            </a:r>
          </a:p>
          <a:p>
            <a:pPr marL="514350" indent="-514350">
              <a:lnSpc>
                <a:spcPct val="100000"/>
              </a:lnSpc>
              <a:buFont typeface="Courier New" panose="020B0604020202020204" pitchFamily="34" charset="0"/>
              <a:buChar char="o"/>
            </a:pPr>
            <a:r>
              <a:rPr lang="en-US" sz="3200"/>
              <a:t>It</a:t>
            </a:r>
            <a:r>
              <a:rPr lang="en-US" sz="3200">
                <a:solidFill>
                  <a:srgbClr val="000000"/>
                </a:solidFill>
              </a:rPr>
              <a:t> also may </a:t>
            </a:r>
            <a:r>
              <a:rPr lang="en-US" sz="3200" b="1">
                <a:solidFill>
                  <a:schemeClr val="accent2"/>
                </a:solidFill>
              </a:rPr>
              <a:t>reveal</a:t>
            </a:r>
            <a:r>
              <a:rPr lang="en-US" sz="3200">
                <a:solidFill>
                  <a:srgbClr val="000000"/>
                </a:solidFill>
              </a:rPr>
              <a:t> irrational expectations</a:t>
            </a:r>
            <a:endParaRPr lang="en-US" sz="3200"/>
          </a:p>
          <a:p>
            <a:pPr marL="457200" indent="-457200">
              <a:lnSpc>
                <a:spcPct val="100000"/>
              </a:lnSpc>
              <a:buFont typeface="Courier New" panose="020B0604020202020204" pitchFamily="34" charset="0"/>
              <a:buChar char="o"/>
            </a:pPr>
            <a:endParaRPr lang="en-US" b="1" u="sng">
              <a:solidFill>
                <a:schemeClr val="accent2"/>
              </a:solidFill>
            </a:endParaRP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#3</a:t>
            </a:r>
          </a:p>
        </p:txBody>
      </p:sp>
      <p:sp>
        <p:nvSpPr>
          <p:cNvPr id="5" name="TextBox 4">
            <a:extLst>
              <a:ext uri="{FF2B5EF4-FFF2-40B4-BE49-F238E27FC236}">
                <a16:creationId xmlns:a16="http://schemas.microsoft.com/office/drawing/2014/main" id="{38D3F12B-07D4-07EC-F2A9-33A0CB08BDE1}"/>
              </a:ext>
            </a:extLst>
          </p:cNvPr>
          <p:cNvSpPr txBox="1"/>
          <p:nvPr/>
        </p:nvSpPr>
        <p:spPr>
          <a:xfrm>
            <a:off x="2170289" y="385234"/>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solidFill>
                  <a:schemeClr val="accent6"/>
                </a:solidFill>
                <a:latin typeface="Segoe UI"/>
                <a:cs typeface="Segoe UI"/>
              </a:rPr>
              <a:t>Assessment Skill:</a:t>
            </a:r>
            <a:endParaRPr lang="en-US" sz="4400">
              <a:solidFill>
                <a:schemeClr val="accent6"/>
              </a:solidFill>
              <a:latin typeface="Segoe UI"/>
              <a:cs typeface="Segoe UI"/>
            </a:endParaRPr>
          </a:p>
          <a:p>
            <a:r>
              <a:rPr lang="en-US" sz="4400" b="1" dirty="0">
                <a:solidFill>
                  <a:schemeClr val="accent6"/>
                </a:solidFill>
                <a:latin typeface="Segoe UI"/>
                <a:cs typeface="Segoe UI"/>
              </a:rPr>
              <a:t>That One Thing (1/2)</a:t>
            </a:r>
            <a:endParaRPr lang="en-US" dirty="0">
              <a:solidFill>
                <a:schemeClr val="accent6"/>
              </a:solidFill>
            </a:endParaRPr>
          </a:p>
        </p:txBody>
      </p:sp>
      <p:pic>
        <p:nvPicPr>
          <p:cNvPr id="7" name="Picture 6" descr="White arrows going to the red target">
            <a:extLst>
              <a:ext uri="{FF2B5EF4-FFF2-40B4-BE49-F238E27FC236}">
                <a16:creationId xmlns:a16="http://schemas.microsoft.com/office/drawing/2014/main" id="{CAA09DA8-19DD-5219-FE08-59BA26C12346}"/>
              </a:ext>
            </a:extLst>
          </p:cNvPr>
          <p:cNvPicPr>
            <a:picLocks noChangeAspect="1"/>
          </p:cNvPicPr>
          <p:nvPr/>
        </p:nvPicPr>
        <p:blipFill>
          <a:blip r:embed="rId2"/>
          <a:stretch>
            <a:fillRect/>
          </a:stretch>
        </p:blipFill>
        <p:spPr>
          <a:xfrm>
            <a:off x="8369242" y="110262"/>
            <a:ext cx="2452626" cy="1635084"/>
          </a:xfrm>
          <a:prstGeom prst="rect">
            <a:avLst/>
          </a:prstGeom>
        </p:spPr>
      </p:pic>
    </p:spTree>
    <p:extLst>
      <p:ext uri="{BB962C8B-B14F-4D97-AF65-F5344CB8AC3E}">
        <p14:creationId xmlns:p14="http://schemas.microsoft.com/office/powerpoint/2010/main" val="3460405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a:lnSpc>
                <a:spcPct val="100000"/>
              </a:lnSpc>
            </a:pPr>
            <a:r>
              <a:rPr lang="en-US" sz="3200">
                <a:solidFill>
                  <a:srgbClr val="000000"/>
                </a:solidFill>
                <a:latin typeface="Arial Nova"/>
                <a:cs typeface="Calibri"/>
              </a:rPr>
              <a:t>Possible “irrational” responses:</a:t>
            </a:r>
            <a:endParaRPr lang="en-US"/>
          </a:p>
          <a:p>
            <a:pPr marL="457200" indent="-457200">
              <a:lnSpc>
                <a:spcPct val="100000"/>
              </a:lnSpc>
              <a:buFont typeface="Courier New" panose="020B0604020202020204" pitchFamily="34" charset="0"/>
              <a:buChar char="o"/>
            </a:pPr>
            <a:r>
              <a:rPr lang="en-US" sz="3200">
                <a:solidFill>
                  <a:srgbClr val="000000"/>
                </a:solidFill>
                <a:latin typeface="Arial Nova"/>
                <a:cs typeface="Calibri"/>
              </a:rPr>
              <a:t>“My mother would be alive”</a:t>
            </a:r>
          </a:p>
          <a:p>
            <a:pPr marL="457200" indent="-457200">
              <a:lnSpc>
                <a:spcPct val="100000"/>
              </a:lnSpc>
              <a:buFont typeface="Courier New" panose="020B0604020202020204" pitchFamily="34" charset="0"/>
              <a:buChar char="o"/>
            </a:pPr>
            <a:r>
              <a:rPr lang="en-US" sz="3200">
                <a:solidFill>
                  <a:srgbClr val="000000"/>
                </a:solidFill>
                <a:latin typeface="Arial Nova"/>
                <a:cs typeface="Calibri"/>
              </a:rPr>
              <a:t>“I wouldn’t have been sexually abused as a child”</a:t>
            </a:r>
          </a:p>
          <a:p>
            <a:pPr marL="457200" indent="-457200">
              <a:lnSpc>
                <a:spcPct val="100000"/>
              </a:lnSpc>
              <a:buFont typeface="Courier New" panose="020B0604020202020204" pitchFamily="34" charset="0"/>
              <a:buChar char="o"/>
            </a:pPr>
            <a:r>
              <a:rPr lang="en-US" sz="3200">
                <a:solidFill>
                  <a:srgbClr val="000000"/>
                </a:solidFill>
                <a:latin typeface="Arial Nova"/>
                <a:cs typeface="Calibri"/>
              </a:rPr>
              <a:t>“There would be no more hate”</a:t>
            </a:r>
          </a:p>
          <a:p>
            <a:pPr marL="457200" indent="-457200">
              <a:lnSpc>
                <a:spcPct val="100000"/>
              </a:lnSpc>
              <a:buFont typeface="Courier New" panose="020B0604020202020204" pitchFamily="34" charset="0"/>
              <a:buChar char="o"/>
            </a:pPr>
            <a:endParaRPr lang="en-US" sz="3200">
              <a:solidFill>
                <a:srgbClr val="000000"/>
              </a:solidFill>
              <a:latin typeface="Arial Nova"/>
              <a:cs typeface="Calibri"/>
            </a:endParaRPr>
          </a:p>
          <a:p>
            <a:pPr>
              <a:lnSpc>
                <a:spcPct val="100000"/>
              </a:lnSpc>
            </a:pPr>
            <a:r>
              <a:rPr lang="en-US" sz="3200">
                <a:solidFill>
                  <a:schemeClr val="accent2"/>
                </a:solidFill>
                <a:latin typeface="Arial Nova"/>
                <a:cs typeface="Calibri"/>
              </a:rPr>
              <a:t>What are the treatment targets linked to these responses?</a:t>
            </a:r>
            <a:endParaRPr lang="en-US">
              <a:solidFill>
                <a:schemeClr val="accent2"/>
              </a:solidFill>
            </a:endParaRPr>
          </a:p>
          <a:p>
            <a:pPr marL="457200" indent="-457200">
              <a:lnSpc>
                <a:spcPct val="100000"/>
              </a:lnSpc>
              <a:buFont typeface="Courier New" panose="020B0604020202020204" pitchFamily="34" charset="0"/>
              <a:buChar char="o"/>
            </a:pPr>
            <a:endParaRPr lang="en-US" b="1" u="sng">
              <a:solidFill>
                <a:schemeClr val="accent2"/>
              </a:solidFill>
            </a:endParaRP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#3</a:t>
            </a: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Assessment Skill:</a:t>
            </a:r>
            <a:endParaRPr lang="en-US" sz="4400">
              <a:solidFill>
                <a:schemeClr val="accent6"/>
              </a:solidFill>
            </a:endParaRPr>
          </a:p>
          <a:p>
            <a:r>
              <a:rPr lang="en-US" sz="4400" b="1">
                <a:solidFill>
                  <a:schemeClr val="accent6"/>
                </a:solidFill>
              </a:rPr>
              <a:t>That One Thing (2/2)</a:t>
            </a:r>
            <a:endParaRPr lang="en-US" sz="4400">
              <a:solidFill>
                <a:schemeClr val="accent6"/>
              </a:solidFill>
            </a:endParaRPr>
          </a:p>
        </p:txBody>
      </p:sp>
      <p:pic>
        <p:nvPicPr>
          <p:cNvPr id="6" name="Picture 5" descr="White arrows going to the red target">
            <a:extLst>
              <a:ext uri="{FF2B5EF4-FFF2-40B4-BE49-F238E27FC236}">
                <a16:creationId xmlns:a16="http://schemas.microsoft.com/office/drawing/2014/main" id="{CA920900-B800-5D7A-849F-FF49DECE7D88}"/>
              </a:ext>
            </a:extLst>
          </p:cNvPr>
          <p:cNvPicPr>
            <a:picLocks noChangeAspect="1"/>
          </p:cNvPicPr>
          <p:nvPr/>
        </p:nvPicPr>
        <p:blipFill>
          <a:blip r:embed="rId2"/>
          <a:stretch>
            <a:fillRect/>
          </a:stretch>
        </p:blipFill>
        <p:spPr>
          <a:xfrm>
            <a:off x="8263408" y="82040"/>
            <a:ext cx="2452626" cy="1635084"/>
          </a:xfrm>
          <a:prstGeom prst="rect">
            <a:avLst/>
          </a:prstGeom>
        </p:spPr>
      </p:pic>
    </p:spTree>
    <p:extLst>
      <p:ext uri="{BB962C8B-B14F-4D97-AF65-F5344CB8AC3E}">
        <p14:creationId xmlns:p14="http://schemas.microsoft.com/office/powerpoint/2010/main" val="2801470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a:lnSpc>
                <a:spcPct val="100000"/>
              </a:lnSpc>
            </a:pPr>
            <a:endParaRPr lang="en-US" sz="3200"/>
          </a:p>
          <a:p>
            <a:pPr marL="457200" indent="-457200">
              <a:lnSpc>
                <a:spcPct val="100000"/>
              </a:lnSpc>
              <a:buFont typeface="Courier New" panose="020B0604020202020204" pitchFamily="34" charset="0"/>
              <a:buChar char="o"/>
            </a:pPr>
            <a:r>
              <a:rPr lang="en-US" sz="3200" dirty="0"/>
              <a:t>This is my favorite</a:t>
            </a:r>
            <a:r>
              <a:rPr lang="en-US" sz="3200" b="1" dirty="0">
                <a:solidFill>
                  <a:schemeClr val="accent2"/>
                </a:solidFill>
              </a:rPr>
              <a:t> 5 minute interview</a:t>
            </a:r>
            <a:r>
              <a:rPr lang="en-US" sz="3200" dirty="0"/>
              <a:t> strategy</a:t>
            </a:r>
          </a:p>
          <a:p>
            <a:pPr marL="457200" indent="-457200">
              <a:lnSpc>
                <a:spcPct val="100000"/>
              </a:lnSpc>
              <a:buFont typeface="Courier New" panose="020B0604020202020204" pitchFamily="34" charset="0"/>
              <a:buChar char="o"/>
            </a:pPr>
            <a:r>
              <a:rPr lang="en-US" sz="3200" dirty="0"/>
              <a:t>Demo: </a:t>
            </a:r>
            <a:r>
              <a:rPr lang="en-US" sz="3200" b="1" dirty="0">
                <a:solidFill>
                  <a:schemeClr val="accent2"/>
                </a:solidFill>
              </a:rPr>
              <a:t>volunteer or video</a:t>
            </a:r>
          </a:p>
          <a:p>
            <a:pPr marL="457200" indent="-457200">
              <a:lnSpc>
                <a:spcPct val="100000"/>
              </a:lnSpc>
              <a:buFont typeface="Courier New" panose="020B0604020202020204" pitchFamily="34" charset="0"/>
              <a:buChar char="o"/>
            </a:pPr>
            <a:r>
              <a:rPr lang="en-US" sz="3200" dirty="0"/>
              <a:t>May I ask some questions about </a:t>
            </a:r>
            <a:r>
              <a:rPr lang="en-US" sz="3200" b="1" dirty="0">
                <a:solidFill>
                  <a:schemeClr val="accent2"/>
                </a:solidFill>
              </a:rPr>
              <a:t>your mood? </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dirty="0">
                <a:solidFill>
                  <a:schemeClr val="accent6"/>
                </a:solidFill>
              </a:rPr>
              <a:t>#4</a:t>
            </a:r>
          </a:p>
        </p:txBody>
      </p:sp>
      <p:sp>
        <p:nvSpPr>
          <p:cNvPr id="5" name="TextBox 4">
            <a:extLst>
              <a:ext uri="{FF2B5EF4-FFF2-40B4-BE49-F238E27FC236}">
                <a16:creationId xmlns:a16="http://schemas.microsoft.com/office/drawing/2014/main" id="{38D3F12B-07D4-07EC-F2A9-33A0CB08BDE1}"/>
              </a:ext>
            </a:extLst>
          </p:cNvPr>
          <p:cNvSpPr txBox="1"/>
          <p:nvPr/>
        </p:nvSpPr>
        <p:spPr>
          <a:xfrm>
            <a:off x="2170289" y="491067"/>
            <a:ext cx="855697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solidFill>
                  <a:schemeClr val="accent6"/>
                </a:solidFill>
              </a:rPr>
              <a:t>Assessment Skill:</a:t>
            </a:r>
            <a:endParaRPr lang="en-US" sz="3600" dirty="0">
              <a:solidFill>
                <a:schemeClr val="accent6"/>
              </a:solidFill>
            </a:endParaRPr>
          </a:p>
          <a:p>
            <a:r>
              <a:rPr lang="en-US" sz="3600" b="1" dirty="0">
                <a:solidFill>
                  <a:schemeClr val="accent6"/>
                </a:solidFill>
              </a:rPr>
              <a:t>Mood Scaling with a Suicide Floor</a:t>
            </a:r>
          </a:p>
        </p:txBody>
      </p:sp>
      <p:pic>
        <p:nvPicPr>
          <p:cNvPr id="4" name="Picture 3" descr="Thin geometric plinth in a graph">
            <a:extLst>
              <a:ext uri="{FF2B5EF4-FFF2-40B4-BE49-F238E27FC236}">
                <a16:creationId xmlns:a16="http://schemas.microsoft.com/office/drawing/2014/main" id="{702EDE5A-E5E3-2FD9-E7BB-044012DB805D}"/>
              </a:ext>
            </a:extLst>
          </p:cNvPr>
          <p:cNvPicPr>
            <a:picLocks noChangeAspect="1"/>
          </p:cNvPicPr>
          <p:nvPr/>
        </p:nvPicPr>
        <p:blipFill>
          <a:blip r:embed="rId2"/>
          <a:stretch>
            <a:fillRect/>
          </a:stretch>
        </p:blipFill>
        <p:spPr>
          <a:xfrm>
            <a:off x="8713611" y="4432024"/>
            <a:ext cx="3266723" cy="2177898"/>
          </a:xfrm>
          <a:prstGeom prst="rect">
            <a:avLst/>
          </a:prstGeom>
        </p:spPr>
      </p:pic>
    </p:spTree>
    <p:extLst>
      <p:ext uri="{BB962C8B-B14F-4D97-AF65-F5344CB8AC3E}">
        <p14:creationId xmlns:p14="http://schemas.microsoft.com/office/powerpoint/2010/main" val="24870941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268235" y="2036954"/>
            <a:ext cx="11655529" cy="2989263"/>
          </a:xfrm>
        </p:spPr>
        <p:txBody>
          <a:bodyPr lIns="0" tIns="0" rIns="0" bIns="0" anchor="t"/>
          <a:lstStyle/>
          <a:p>
            <a:pPr marL="457200" indent="-457200">
              <a:lnSpc>
                <a:spcPct val="100000"/>
              </a:lnSpc>
              <a:buFont typeface="+mj-lt"/>
              <a:buAutoNum type="arabicPeriod"/>
            </a:pPr>
            <a:r>
              <a:rPr lang="en-US" sz="2400" dirty="0">
                <a:latin typeface="Arial Nova"/>
              </a:rPr>
              <a:t>Rate your mood, using a zero to 10 scale. </a:t>
            </a:r>
            <a:r>
              <a:rPr lang="en-US" sz="2400" dirty="0">
                <a:solidFill>
                  <a:srgbClr val="000000"/>
                </a:solidFill>
                <a:latin typeface="Arial Nova"/>
              </a:rPr>
              <a:t>Zero is the worst mood possible. Zero means you’re totally depressed and so you’re just going to kill yourself. A 10 is your best possible mood. A 10 would mean you’re as happy as you could be, maybe dancing or singing or doing whatever you do when you’re extremely happy. Using zero to 10, what rating would you give your mood right now? </a:t>
            </a:r>
            <a:endParaRPr lang="en-US" dirty="0"/>
          </a:p>
          <a:p>
            <a:pPr marL="457200" indent="-457200">
              <a:lnSpc>
                <a:spcPct val="100000"/>
              </a:lnSpc>
              <a:buFont typeface="+mj-lt"/>
              <a:buAutoNum type="arabicPeriod"/>
            </a:pPr>
            <a:r>
              <a:rPr lang="en-US" sz="2400" dirty="0">
                <a:latin typeface="Arial Nova"/>
              </a:rPr>
              <a:t>What’s happening now that makes you give your mood that rating? </a:t>
            </a:r>
          </a:p>
          <a:p>
            <a:pPr marL="457200" indent="-457200">
              <a:lnSpc>
                <a:spcPct val="100000"/>
              </a:lnSpc>
              <a:buFont typeface="+mj-lt"/>
              <a:buAutoNum type="arabicPeriod"/>
            </a:pPr>
            <a:r>
              <a:rPr lang="en-US" sz="2400" dirty="0">
                <a:solidFill>
                  <a:srgbClr val="000000"/>
                </a:solidFill>
                <a:latin typeface="Arial Nova"/>
              </a:rPr>
              <a:t>What’s the worst or lowest mood rating you’ve ever had? What was happening to make you feel so down? </a:t>
            </a:r>
          </a:p>
          <a:p>
            <a:pPr marL="457200" indent="-457200">
              <a:lnSpc>
                <a:spcPct val="100000"/>
              </a:lnSpc>
              <a:buFont typeface="+mj-lt"/>
              <a:buAutoNum type="arabicPeriod"/>
            </a:pPr>
            <a:r>
              <a:rPr lang="en-US" sz="2400" dirty="0">
                <a:solidFill>
                  <a:srgbClr val="000000"/>
                </a:solidFill>
                <a:latin typeface="Arial Nova"/>
              </a:rPr>
              <a:t>For you, what would be a normal mood rating on a normal day? </a:t>
            </a:r>
          </a:p>
          <a:p>
            <a:pPr marL="457200" indent="-457200">
              <a:lnSpc>
                <a:spcPct val="100000"/>
              </a:lnSpc>
              <a:buFont typeface="+mj-lt"/>
              <a:buAutoNum type="arabicPeriod"/>
            </a:pPr>
            <a:r>
              <a:rPr lang="en-US" sz="2400" dirty="0">
                <a:solidFill>
                  <a:srgbClr val="000000"/>
                </a:solidFill>
                <a:latin typeface="Arial Nova"/>
              </a:rPr>
              <a:t>What’s the best mood rating you’ve ever had? What was happening that helped you have such a high mood rating? </a:t>
            </a:r>
            <a:endParaRPr lang="en-US" sz="2400" dirty="0"/>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dirty="0">
                <a:solidFill>
                  <a:schemeClr val="accent6"/>
                </a:solidFill>
              </a:rPr>
              <a:t>#4</a:t>
            </a:r>
          </a:p>
        </p:txBody>
      </p:sp>
      <p:sp>
        <p:nvSpPr>
          <p:cNvPr id="5" name="TextBox 4">
            <a:extLst>
              <a:ext uri="{FF2B5EF4-FFF2-40B4-BE49-F238E27FC236}">
                <a16:creationId xmlns:a16="http://schemas.microsoft.com/office/drawing/2014/main" id="{38D3F12B-07D4-07EC-F2A9-33A0CB08BDE1}"/>
              </a:ext>
            </a:extLst>
          </p:cNvPr>
          <p:cNvSpPr txBox="1"/>
          <p:nvPr/>
        </p:nvSpPr>
        <p:spPr>
          <a:xfrm>
            <a:off x="2156178" y="385234"/>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Practice:</a:t>
            </a:r>
            <a:endParaRPr lang="en-US" sz="4400">
              <a:solidFill>
                <a:schemeClr val="accent6"/>
              </a:solidFill>
            </a:endParaRPr>
          </a:p>
          <a:p>
            <a:r>
              <a:rPr lang="en-US" sz="4400" b="1">
                <a:solidFill>
                  <a:schemeClr val="accent6"/>
                </a:solidFill>
              </a:rPr>
              <a:t>Mood Scaling</a:t>
            </a:r>
          </a:p>
        </p:txBody>
      </p:sp>
      <p:pic>
        <p:nvPicPr>
          <p:cNvPr id="4" name="Picture 3" descr="Thin geometric plinth in a graph">
            <a:extLst>
              <a:ext uri="{FF2B5EF4-FFF2-40B4-BE49-F238E27FC236}">
                <a16:creationId xmlns:a16="http://schemas.microsoft.com/office/drawing/2014/main" id="{702EDE5A-E5E3-2FD9-E7BB-044012DB805D}"/>
              </a:ext>
            </a:extLst>
          </p:cNvPr>
          <p:cNvPicPr>
            <a:picLocks noChangeAspect="1"/>
          </p:cNvPicPr>
          <p:nvPr/>
        </p:nvPicPr>
        <p:blipFill>
          <a:blip r:embed="rId2"/>
          <a:stretch>
            <a:fillRect/>
          </a:stretch>
        </p:blipFill>
        <p:spPr>
          <a:xfrm>
            <a:off x="8826499" y="184580"/>
            <a:ext cx="2229557" cy="1486454"/>
          </a:xfrm>
          <a:prstGeom prst="rect">
            <a:avLst/>
          </a:prstGeom>
        </p:spPr>
      </p:pic>
    </p:spTree>
    <p:extLst>
      <p:ext uri="{BB962C8B-B14F-4D97-AF65-F5344CB8AC3E}">
        <p14:creationId xmlns:p14="http://schemas.microsoft.com/office/powerpoint/2010/main" val="3751732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D369390-4CA0-435E-BB19-D339053DE8D8}"/>
              </a:ext>
            </a:extLst>
          </p:cNvPr>
          <p:cNvSpPr>
            <a:spLocks noGrp="1"/>
          </p:cNvSpPr>
          <p:nvPr>
            <p:ph sz="half" idx="2"/>
          </p:nvPr>
        </p:nvSpPr>
        <p:spPr/>
        <p:txBody>
          <a:bodyPr/>
          <a:lstStyle/>
          <a:p>
            <a:endParaRPr lang="en-US"/>
          </a:p>
        </p:txBody>
      </p:sp>
      <p:sp>
        <p:nvSpPr>
          <p:cNvPr id="5" name="Content Placeholder 4">
            <a:extLst>
              <a:ext uri="{FF2B5EF4-FFF2-40B4-BE49-F238E27FC236}">
                <a16:creationId xmlns:a16="http://schemas.microsoft.com/office/drawing/2014/main" id="{3FD6F81B-882B-4C46-8FE6-FF205B9D9F39}"/>
              </a:ext>
            </a:extLst>
          </p:cNvPr>
          <p:cNvSpPr>
            <a:spLocks noGrp="1"/>
          </p:cNvSpPr>
          <p:nvPr>
            <p:ph sz="half" idx="11"/>
          </p:nvPr>
        </p:nvSpPr>
        <p:spPr/>
        <p:txBody>
          <a:bodyPr/>
          <a:lstStyle/>
          <a:p>
            <a:r>
              <a:rPr lang="en-US" sz="2800" dirty="0"/>
              <a:t>I want to know much more about you than what’s on this questionnaire. When we’re finished with the questionnaire, we can talk about other things important to you.</a:t>
            </a:r>
          </a:p>
          <a:p>
            <a:endParaRPr lang="en-US" dirty="0"/>
          </a:p>
        </p:txBody>
      </p:sp>
      <p:sp>
        <p:nvSpPr>
          <p:cNvPr id="2" name="Title 1">
            <a:extLst>
              <a:ext uri="{FF2B5EF4-FFF2-40B4-BE49-F238E27FC236}">
                <a16:creationId xmlns:a16="http://schemas.microsoft.com/office/drawing/2014/main" id="{AA8E270D-9B12-A4EB-CE3A-22FB6B6B6518}"/>
              </a:ext>
            </a:extLst>
          </p:cNvPr>
          <p:cNvSpPr>
            <a:spLocks noGrp="1"/>
          </p:cNvSpPr>
          <p:nvPr>
            <p:ph type="title"/>
          </p:nvPr>
        </p:nvSpPr>
        <p:spPr/>
        <p:txBody>
          <a:bodyPr/>
          <a:lstStyle/>
          <a:p>
            <a:r>
              <a:rPr lang="en-US" dirty="0">
                <a:solidFill>
                  <a:schemeClr val="accent6"/>
                </a:solidFill>
              </a:rPr>
              <a:t>Integration</a:t>
            </a:r>
            <a:endParaRPr lang="en-US" sz="4000" dirty="0">
              <a:solidFill>
                <a:schemeClr val="accent6"/>
              </a:solidFill>
            </a:endParaRPr>
          </a:p>
        </p:txBody>
      </p:sp>
      <p:sp>
        <p:nvSpPr>
          <p:cNvPr id="3" name="Text Placeholder 2">
            <a:extLst>
              <a:ext uri="{FF2B5EF4-FFF2-40B4-BE49-F238E27FC236}">
                <a16:creationId xmlns:a16="http://schemas.microsoft.com/office/drawing/2014/main" id="{55D25768-EFDE-4854-B9F1-9B750C7D9159}"/>
              </a:ext>
            </a:extLst>
          </p:cNvPr>
          <p:cNvSpPr>
            <a:spLocks noGrp="1"/>
          </p:cNvSpPr>
          <p:nvPr>
            <p:ph type="body" sz="quarter" idx="17"/>
          </p:nvPr>
        </p:nvSpPr>
        <p:spPr/>
        <p:txBody>
          <a:bodyPr lIns="91440" tIns="45720" rIns="91440" bIns="45720" anchor="t"/>
          <a:lstStyle/>
          <a:p>
            <a:pPr marL="285750" indent="-285750">
              <a:lnSpc>
                <a:spcPct val="100000"/>
              </a:lnSpc>
              <a:buFont typeface="Courier New" panose="020B0604020202020204" pitchFamily="34" charset="0"/>
              <a:buChar char="o"/>
            </a:pPr>
            <a:r>
              <a:rPr lang="en-US" sz="2800" dirty="0"/>
              <a:t>Frame the Questionnaire Process</a:t>
            </a:r>
          </a:p>
          <a:p>
            <a:pPr marL="285750" indent="-285750">
              <a:lnSpc>
                <a:spcPct val="100000"/>
              </a:lnSpc>
              <a:buFont typeface="Courier New" panose="020B0604020202020204" pitchFamily="34" charset="0"/>
              <a:buChar char="o"/>
            </a:pPr>
            <a:endParaRPr lang="en-US" sz="2800" b="0" dirty="0"/>
          </a:p>
          <a:p>
            <a:pPr marL="285750" indent="-285750">
              <a:lnSpc>
                <a:spcPct val="100000"/>
              </a:lnSpc>
              <a:buFont typeface="Courier New" panose="020B0604020202020204" pitchFamily="34" charset="0"/>
              <a:buChar char="o"/>
            </a:pPr>
            <a:r>
              <a:rPr lang="en-US" sz="2800" b="0" dirty="0"/>
              <a:t>I’m going to ask you nine questions from this questionnaire. These are very important questions. I hope you’ll answer them honestly.</a:t>
            </a:r>
          </a:p>
          <a:p>
            <a:pPr marL="0" indent="0">
              <a:lnSpc>
                <a:spcPct val="100000"/>
              </a:lnSpc>
            </a:pPr>
            <a:endParaRPr lang="en-US" sz="2800" dirty="0"/>
          </a:p>
        </p:txBody>
      </p:sp>
      <p:sp>
        <p:nvSpPr>
          <p:cNvPr id="6" name="Text Placeholder 5">
            <a:extLst>
              <a:ext uri="{FF2B5EF4-FFF2-40B4-BE49-F238E27FC236}">
                <a16:creationId xmlns:a16="http://schemas.microsoft.com/office/drawing/2014/main" id="{8DF317BD-738B-4CB1-9288-E33BEA648CDE}"/>
              </a:ext>
            </a:extLst>
          </p:cNvPr>
          <p:cNvSpPr>
            <a:spLocks noGrp="1"/>
          </p:cNvSpPr>
          <p:nvPr>
            <p:ph type="body" sz="quarter" idx="18"/>
          </p:nvPr>
        </p:nvSpPr>
        <p:spPr/>
        <p:txBody>
          <a:bodyPr/>
          <a:lstStyle/>
          <a:p>
            <a:endParaRPr lang="en-US"/>
          </a:p>
        </p:txBody>
      </p:sp>
    </p:spTree>
    <p:extLst>
      <p:ext uri="{BB962C8B-B14F-4D97-AF65-F5344CB8AC3E}">
        <p14:creationId xmlns:p14="http://schemas.microsoft.com/office/powerpoint/2010/main" val="23107150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8D60A4-3586-4398-81C4-9EA001082832}"/>
              </a:ext>
            </a:extLst>
          </p:cNvPr>
          <p:cNvSpPr>
            <a:spLocks noGrp="1"/>
          </p:cNvSpPr>
          <p:nvPr>
            <p:ph type="title"/>
          </p:nvPr>
        </p:nvSpPr>
        <p:spPr/>
        <p:txBody>
          <a:bodyPr/>
          <a:lstStyle/>
          <a:p>
            <a:r>
              <a:rPr lang="en-US" dirty="0"/>
              <a:t>Integration</a:t>
            </a:r>
          </a:p>
        </p:txBody>
      </p:sp>
      <p:sp>
        <p:nvSpPr>
          <p:cNvPr id="2" name="Content Placeholder 1">
            <a:extLst>
              <a:ext uri="{FF2B5EF4-FFF2-40B4-BE49-F238E27FC236}">
                <a16:creationId xmlns:a16="http://schemas.microsoft.com/office/drawing/2014/main" id="{78F5C9AF-34BD-4BE6-B091-15B296E31794}"/>
              </a:ext>
            </a:extLst>
          </p:cNvPr>
          <p:cNvSpPr>
            <a:spLocks noGrp="1"/>
          </p:cNvSpPr>
          <p:nvPr>
            <p:ph type="body" sz="quarter" idx="10"/>
          </p:nvPr>
        </p:nvSpPr>
        <p:spPr>
          <a:prstGeom prst="rect">
            <a:avLst/>
          </a:prstGeom>
        </p:spPr>
        <p:txBody>
          <a:bodyPr/>
          <a:lstStyle/>
          <a:p>
            <a:r>
              <a:rPr lang="en-US" sz="3200" dirty="0"/>
              <a:t>Sample Columbia Questions</a:t>
            </a:r>
          </a:p>
          <a:p>
            <a:endParaRPr lang="en-US" sz="2400" dirty="0"/>
          </a:p>
          <a:p>
            <a:r>
              <a:rPr lang="en-US" sz="2400" dirty="0"/>
              <a:t>Have you been thinking about </a:t>
            </a:r>
            <a:r>
              <a:rPr lang="en-US" sz="2400" b="1" dirty="0">
                <a:solidFill>
                  <a:schemeClr val="accent2"/>
                </a:solidFill>
              </a:rPr>
              <a:t>how you </a:t>
            </a:r>
            <a:r>
              <a:rPr lang="en-US" sz="2400" dirty="0"/>
              <a:t>might do this?</a:t>
            </a:r>
          </a:p>
          <a:p>
            <a:r>
              <a:rPr lang="en-US" sz="2400" b="1" dirty="0">
                <a:solidFill>
                  <a:srgbClr val="0070C0"/>
                </a:solidFill>
              </a:rPr>
              <a:t>Add</a:t>
            </a:r>
            <a:r>
              <a:rPr lang="en-US" sz="2400" dirty="0"/>
              <a:t>: What thoughts do you have that make you feel like you don’t want to die?</a:t>
            </a:r>
          </a:p>
          <a:p>
            <a:endParaRPr lang="en-US" dirty="0"/>
          </a:p>
        </p:txBody>
      </p:sp>
      <p:sp>
        <p:nvSpPr>
          <p:cNvPr id="8" name="Text Placeholder 7">
            <a:extLst>
              <a:ext uri="{FF2B5EF4-FFF2-40B4-BE49-F238E27FC236}">
                <a16:creationId xmlns:a16="http://schemas.microsoft.com/office/drawing/2014/main" id="{D64FA532-2DE8-4140-A050-11BDC7538CE8}"/>
              </a:ext>
            </a:extLst>
          </p:cNvPr>
          <p:cNvSpPr>
            <a:spLocks noGrp="1"/>
          </p:cNvSpPr>
          <p:nvPr>
            <p:ph type="body" sz="quarter" idx="11"/>
          </p:nvPr>
        </p:nvSpPr>
        <p:spPr>
          <a:xfrm>
            <a:off x="6248400" y="2286000"/>
            <a:ext cx="5647678" cy="4189214"/>
          </a:xfrm>
        </p:spPr>
        <p:txBody>
          <a:bodyPr/>
          <a:lstStyle/>
          <a:p>
            <a:r>
              <a:rPr lang="en-US" sz="2400" dirty="0"/>
              <a:t>Have you had these thoughts and had some </a:t>
            </a:r>
            <a:r>
              <a:rPr lang="en-US" sz="2400" b="1" dirty="0">
                <a:solidFill>
                  <a:schemeClr val="accent2"/>
                </a:solidFill>
              </a:rPr>
              <a:t>intention</a:t>
            </a:r>
            <a:r>
              <a:rPr lang="en-US" sz="2400" dirty="0"/>
              <a:t> of acting on them?</a:t>
            </a:r>
          </a:p>
          <a:p>
            <a:r>
              <a:rPr lang="en-US" sz="2400" b="1" dirty="0">
                <a:solidFill>
                  <a:srgbClr val="0070C0"/>
                </a:solidFill>
              </a:rPr>
              <a:t>Add</a:t>
            </a:r>
            <a:r>
              <a:rPr lang="en-US" sz="2400" dirty="0"/>
              <a:t>: Have you had thoughts and then decided not to act on them? What made you not act?</a:t>
            </a:r>
          </a:p>
          <a:p>
            <a:r>
              <a:rPr lang="en-US" sz="2400" dirty="0"/>
              <a:t>Have you started to work out or worked out the details of how to kill yourself? Did you </a:t>
            </a:r>
            <a:r>
              <a:rPr lang="en-US" sz="2400" b="1" dirty="0">
                <a:solidFill>
                  <a:schemeClr val="accent2"/>
                </a:solidFill>
              </a:rPr>
              <a:t>intend</a:t>
            </a:r>
            <a:r>
              <a:rPr lang="en-US" sz="2400" dirty="0">
                <a:solidFill>
                  <a:schemeClr val="accent2"/>
                </a:solidFill>
              </a:rPr>
              <a:t> </a:t>
            </a:r>
            <a:r>
              <a:rPr lang="en-US" sz="2400" dirty="0"/>
              <a:t>to carry out this </a:t>
            </a:r>
            <a:r>
              <a:rPr lang="en-US" sz="2400" b="1" dirty="0">
                <a:solidFill>
                  <a:schemeClr val="accent2"/>
                </a:solidFill>
              </a:rPr>
              <a:t>plan</a:t>
            </a:r>
            <a:r>
              <a:rPr lang="en-US" sz="2400" dirty="0"/>
              <a:t>?</a:t>
            </a:r>
          </a:p>
          <a:p>
            <a:r>
              <a:rPr lang="en-US" sz="2400" b="1" dirty="0">
                <a:solidFill>
                  <a:srgbClr val="0070C0"/>
                </a:solidFill>
              </a:rPr>
              <a:t>Add</a:t>
            </a:r>
            <a:r>
              <a:rPr lang="en-US" sz="2400" dirty="0"/>
              <a:t>: Just to be balanced, we should work out a detailed and easy to enact plan to save yourself.</a:t>
            </a:r>
          </a:p>
          <a:p>
            <a:endParaRPr lang="en-US" dirty="0"/>
          </a:p>
        </p:txBody>
      </p:sp>
      <p:sp>
        <p:nvSpPr>
          <p:cNvPr id="7" name="Date Placeholder 6">
            <a:extLst>
              <a:ext uri="{FF2B5EF4-FFF2-40B4-BE49-F238E27FC236}">
                <a16:creationId xmlns:a16="http://schemas.microsoft.com/office/drawing/2014/main" id="{4F729F44-2ACB-4A09-9A93-D85D873E7A69}"/>
              </a:ext>
            </a:extLst>
          </p:cNvPr>
          <p:cNvSpPr>
            <a:spLocks noGrp="1"/>
          </p:cNvSpPr>
          <p:nvPr>
            <p:ph type="dt" sz="half" idx="12"/>
          </p:nvPr>
        </p:nvSpPr>
        <p:spPr/>
        <p:txBody>
          <a:bodyPr/>
          <a:lstStyle/>
          <a:p>
            <a:endParaRPr lang="en-US" dirty="0"/>
          </a:p>
        </p:txBody>
      </p:sp>
    </p:spTree>
    <p:extLst>
      <p:ext uri="{BB962C8B-B14F-4D97-AF65-F5344CB8AC3E}">
        <p14:creationId xmlns:p14="http://schemas.microsoft.com/office/powerpoint/2010/main" val="40025831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FBA20B-83C4-D167-8F8C-7438037E2BAF}"/>
              </a:ext>
            </a:extLst>
          </p:cNvPr>
          <p:cNvSpPr>
            <a:spLocks noGrp="1"/>
          </p:cNvSpPr>
          <p:nvPr>
            <p:ph type="title"/>
          </p:nvPr>
        </p:nvSpPr>
        <p:spPr>
          <a:xfrm>
            <a:off x="1028699" y="999068"/>
            <a:ext cx="10205357" cy="645284"/>
          </a:xfrm>
        </p:spPr>
        <p:txBody>
          <a:bodyPr/>
          <a:lstStyle/>
          <a:p>
            <a:r>
              <a:rPr lang="en-US" dirty="0"/>
              <a:t>Additional Assessment Information</a:t>
            </a:r>
          </a:p>
        </p:txBody>
      </p:sp>
      <p:sp>
        <p:nvSpPr>
          <p:cNvPr id="4" name="TextBox 3">
            <a:extLst>
              <a:ext uri="{FF2B5EF4-FFF2-40B4-BE49-F238E27FC236}">
                <a16:creationId xmlns:a16="http://schemas.microsoft.com/office/drawing/2014/main" id="{11C25C3D-101C-743F-8AAD-0841D95ED8BC}"/>
              </a:ext>
            </a:extLst>
          </p:cNvPr>
          <p:cNvSpPr txBox="1"/>
          <p:nvPr/>
        </p:nvSpPr>
        <p:spPr>
          <a:xfrm>
            <a:off x="1027289" y="2325511"/>
            <a:ext cx="1006845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chemeClr val="bg1"/>
                </a:solidFill>
              </a:rPr>
              <a:t>The comprehensive suicide assessment interview (RIPSCIP) </a:t>
            </a:r>
            <a:r>
              <a:rPr lang="en-US" sz="2800" dirty="0">
                <a:solidFill>
                  <a:schemeClr val="bg1"/>
                </a:solidFill>
                <a:hlinkClick r:id="rId2"/>
              </a:rPr>
              <a:t>https://johnsommersflanagan.com/2016/02/06/r-i-p-sc-i-p-an-acronym-for-remembering-the-essential-components-of-a-suicide-assessment-interview/ </a:t>
            </a:r>
            <a:endParaRPr lang="en-US" sz="2800" dirty="0">
              <a:solidFill>
                <a:schemeClr val="bg1"/>
              </a:solidFill>
            </a:endParaRPr>
          </a:p>
          <a:p>
            <a:endParaRPr lang="en-US" sz="2800" dirty="0">
              <a:solidFill>
                <a:schemeClr val="bg1"/>
              </a:solidFill>
            </a:endParaRPr>
          </a:p>
          <a:p>
            <a:r>
              <a:rPr lang="en-US" sz="2800" dirty="0">
                <a:solidFill>
                  <a:schemeClr val="bg1"/>
                </a:solidFill>
              </a:rPr>
              <a:t>Need a PHQ-9 or C-SSRS alternative ? The ASQ Toolkit.pdf: </a:t>
            </a:r>
            <a:r>
              <a:rPr lang="en-US" sz="2800" dirty="0">
                <a:solidFill>
                  <a:schemeClr val="bg1"/>
                </a:solidFill>
                <a:hlinkClick r:id="rId3"/>
              </a:rPr>
              <a:t>https://www.nimh.nih.gov/research/research-conducted-at-nimh/asq-toolkit-materials </a:t>
            </a:r>
            <a:endParaRPr lang="en-US" sz="2800" dirty="0">
              <a:solidFill>
                <a:schemeClr val="bg1"/>
              </a:solidFill>
            </a:endParaRPr>
          </a:p>
        </p:txBody>
      </p:sp>
    </p:spTree>
    <p:extLst>
      <p:ext uri="{BB962C8B-B14F-4D97-AF65-F5344CB8AC3E}">
        <p14:creationId xmlns:p14="http://schemas.microsoft.com/office/powerpoint/2010/main" val="106597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57AC-180B-C05A-82E6-C09AF977E89B}"/>
              </a:ext>
            </a:extLst>
          </p:cNvPr>
          <p:cNvSpPr>
            <a:spLocks noGrp="1"/>
          </p:cNvSpPr>
          <p:nvPr>
            <p:ph type="title"/>
          </p:nvPr>
        </p:nvSpPr>
        <p:spPr>
          <a:xfrm>
            <a:off x="5955126" y="943855"/>
            <a:ext cx="5862660" cy="645284"/>
          </a:xfrm>
        </p:spPr>
        <p:txBody>
          <a:bodyPr anchor="b">
            <a:noAutofit/>
          </a:bodyPr>
          <a:lstStyle/>
          <a:p>
            <a:r>
              <a:rPr lang="en-US" sz="4000" dirty="0"/>
              <a:t>Assessment Practice</a:t>
            </a:r>
          </a:p>
        </p:txBody>
      </p:sp>
      <p:sp>
        <p:nvSpPr>
          <p:cNvPr id="3" name="Text Placeholder 2">
            <a:extLst>
              <a:ext uri="{FF2B5EF4-FFF2-40B4-BE49-F238E27FC236}">
                <a16:creationId xmlns:a16="http://schemas.microsoft.com/office/drawing/2014/main" id="{A5CFC67F-D21D-70B5-74F3-98A1DD5A38AF}"/>
              </a:ext>
            </a:extLst>
          </p:cNvPr>
          <p:cNvSpPr>
            <a:spLocks noGrp="1"/>
          </p:cNvSpPr>
          <p:nvPr>
            <p:ph sz="half" idx="1"/>
          </p:nvPr>
        </p:nvSpPr>
        <p:spPr>
          <a:xfrm>
            <a:off x="5919019" y="2524208"/>
            <a:ext cx="5934873" cy="2332729"/>
          </a:xfrm>
        </p:spPr>
        <p:txBody>
          <a:bodyPr lIns="91440" tIns="45720" rIns="91440" bIns="45720" anchor="t">
            <a:noAutofit/>
          </a:bodyPr>
          <a:lstStyle/>
          <a:p>
            <a:pPr marL="285750" indent="-285750">
              <a:lnSpc>
                <a:spcPct val="90000"/>
              </a:lnSpc>
              <a:buFont typeface="Courier New" panose="020B0604020202020204" pitchFamily="34" charset="0"/>
              <a:buChar char="o"/>
            </a:pPr>
            <a:r>
              <a:rPr lang="en-US" sz="3200" dirty="0"/>
              <a:t>What felt challenging?</a:t>
            </a:r>
          </a:p>
          <a:p>
            <a:pPr marL="285750" indent="-285750">
              <a:lnSpc>
                <a:spcPct val="90000"/>
              </a:lnSpc>
              <a:buFont typeface="Courier New" panose="020B0604020202020204" pitchFamily="34" charset="0"/>
              <a:buChar char="o"/>
            </a:pPr>
            <a:endParaRPr lang="en-US" sz="3200" dirty="0"/>
          </a:p>
          <a:p>
            <a:pPr marL="285750" indent="-285750">
              <a:lnSpc>
                <a:spcPct val="90000"/>
              </a:lnSpc>
              <a:buFont typeface="Courier New" panose="020B0604020202020204" pitchFamily="34" charset="0"/>
              <a:buChar char="o"/>
            </a:pPr>
            <a:r>
              <a:rPr lang="en-US" sz="3200" dirty="0"/>
              <a:t>Where do you need practice?</a:t>
            </a:r>
          </a:p>
        </p:txBody>
      </p:sp>
      <p:pic>
        <p:nvPicPr>
          <p:cNvPr id="6" name="Picture 5">
            <a:extLst>
              <a:ext uri="{FF2B5EF4-FFF2-40B4-BE49-F238E27FC236}">
                <a16:creationId xmlns:a16="http://schemas.microsoft.com/office/drawing/2014/main" id="{1DB6F43A-B6DF-23BB-DDAC-F060BDFF93B9}"/>
              </a:ext>
            </a:extLst>
          </p:cNvPr>
          <p:cNvPicPr>
            <a:picLocks noChangeAspect="1"/>
          </p:cNvPicPr>
          <p:nvPr/>
        </p:nvPicPr>
        <p:blipFill>
          <a:blip r:embed="rId2">
            <a:extLst>
              <a:ext uri="{28A0092B-C50C-407E-A947-70E740481C1C}">
                <a14:useLocalDpi xmlns:a14="http://schemas.microsoft.com/office/drawing/2010/main" val="0"/>
              </a:ext>
            </a:extLst>
          </a:blip>
          <a:srcRect l="14275" r="14275"/>
          <a:stretch/>
        </p:blipFill>
        <p:spPr>
          <a:xfrm>
            <a:off x="20" y="990599"/>
            <a:ext cx="5532484" cy="5532507"/>
          </a:xfrm>
          <a:prstGeom prst="rect">
            <a:avLst/>
          </a:prstGeom>
          <a:noFill/>
        </p:spPr>
      </p:pic>
    </p:spTree>
    <p:extLst>
      <p:ext uri="{BB962C8B-B14F-4D97-AF65-F5344CB8AC3E}">
        <p14:creationId xmlns:p14="http://schemas.microsoft.com/office/powerpoint/2010/main" val="9854963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a:xfrm>
            <a:off x="6257107" y="999068"/>
            <a:ext cx="4876800" cy="645284"/>
          </a:xfrm>
        </p:spPr>
        <p:txBody>
          <a:bodyPr anchor="b">
            <a:normAutofit fontScale="90000"/>
          </a:bodyPr>
          <a:lstStyle/>
          <a:p>
            <a:r>
              <a:rPr lang="en-US" sz="4800"/>
              <a:t>Part 3</a:t>
            </a:r>
          </a:p>
        </p:txBody>
      </p:sp>
      <p:sp>
        <p:nvSpPr>
          <p:cNvPr id="3" name="Content Placeholder 2">
            <a:extLst>
              <a:ext uri="{FF2B5EF4-FFF2-40B4-BE49-F238E27FC236}">
                <a16:creationId xmlns:a16="http://schemas.microsoft.com/office/drawing/2014/main" id="{8D87CE19-F795-8240-B223-A5CA7C9DE0E5}"/>
              </a:ext>
            </a:extLst>
          </p:cNvPr>
          <p:cNvSpPr>
            <a:spLocks noGrp="1"/>
          </p:cNvSpPr>
          <p:nvPr>
            <p:ph sz="half" idx="1"/>
          </p:nvPr>
        </p:nvSpPr>
        <p:spPr>
          <a:xfrm>
            <a:off x="6257107" y="2346868"/>
            <a:ext cx="5180189" cy="2332729"/>
          </a:xfrm>
        </p:spPr>
        <p:txBody>
          <a:bodyPr lIns="0" tIns="0" rIns="0" bIns="0" anchor="t">
            <a:noAutofit/>
          </a:bodyPr>
          <a:lstStyle/>
          <a:p>
            <a:r>
              <a:rPr lang="en-US" sz="3600" b="1" dirty="0">
                <a:solidFill>
                  <a:schemeClr val="accent6"/>
                </a:solidFill>
              </a:rPr>
              <a:t>Social Justice Sensitive Suicide Intervention and Management Strategies</a:t>
            </a:r>
          </a:p>
          <a:p>
            <a:endParaRPr lang="en-US" b="1" dirty="0"/>
          </a:p>
        </p:txBody>
      </p:sp>
      <p:pic>
        <p:nvPicPr>
          <p:cNvPr id="5" name="Picture 4">
            <a:extLst>
              <a:ext uri="{FF2B5EF4-FFF2-40B4-BE49-F238E27FC236}">
                <a16:creationId xmlns:a16="http://schemas.microsoft.com/office/drawing/2014/main" id="{ABB8538D-ABB3-E170-4F6A-FF2256E3640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8342" y="1322095"/>
            <a:ext cx="5759316" cy="4115031"/>
          </a:xfrm>
          <a:prstGeom prst="rect">
            <a:avLst/>
          </a:prstGeom>
        </p:spPr>
      </p:pic>
    </p:spTree>
    <p:extLst>
      <p:ext uri="{BB962C8B-B14F-4D97-AF65-F5344CB8AC3E}">
        <p14:creationId xmlns:p14="http://schemas.microsoft.com/office/powerpoint/2010/main" val="18548058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219090"/>
            <a:ext cx="10802581" cy="1942138"/>
          </a:xfrm>
        </p:spPr>
        <p:txBody>
          <a:bodyPr/>
          <a:lstStyle/>
          <a:p>
            <a:pPr marL="342900" indent="-342900">
              <a:buAutoNum type="arabicPeriod"/>
            </a:pPr>
            <a:r>
              <a:rPr lang="en-US" sz="2800" b="1" dirty="0">
                <a:solidFill>
                  <a:schemeClr val="accent2"/>
                </a:solidFill>
              </a:rPr>
              <a:t>Emotional [Core: Excruciating distress]</a:t>
            </a:r>
          </a:p>
          <a:p>
            <a:pPr marL="342900" indent="-342900">
              <a:buAutoNum type="arabicPeriod"/>
            </a:pPr>
            <a:r>
              <a:rPr lang="en-US" sz="2800" dirty="0"/>
              <a:t>Cognitive or Mental [Mental constriction, “nothing helps”]</a:t>
            </a:r>
          </a:p>
          <a:p>
            <a:pPr marL="342900" indent="-342900">
              <a:buAutoNum type="arabicPeriod"/>
            </a:pPr>
            <a:r>
              <a:rPr lang="en-US" sz="2800" b="1" dirty="0">
                <a:solidFill>
                  <a:schemeClr val="accent2"/>
                </a:solidFill>
              </a:rPr>
              <a:t>Interpersonal</a:t>
            </a:r>
            <a:r>
              <a:rPr lang="en-US" sz="2800" dirty="0">
                <a:solidFill>
                  <a:schemeClr val="accent2"/>
                </a:solidFill>
              </a:rPr>
              <a:t> </a:t>
            </a:r>
            <a:r>
              <a:rPr lang="en-US" sz="2800" b="1" dirty="0">
                <a:solidFill>
                  <a:schemeClr val="accent2"/>
                </a:solidFill>
              </a:rPr>
              <a:t>[Social disconnection or perceived burden]</a:t>
            </a:r>
          </a:p>
          <a:p>
            <a:pPr marL="342900" indent="-342900">
              <a:buAutoNum type="arabicPeriod"/>
            </a:pPr>
            <a:r>
              <a:rPr lang="en-US" sz="2800" dirty="0"/>
              <a:t>Physical/Biomedical [Agitated, impulsive, ill, and drugs] </a:t>
            </a:r>
          </a:p>
          <a:p>
            <a:pPr marL="342900" indent="-342900">
              <a:buAutoNum type="arabicPeriod"/>
            </a:pPr>
            <a:r>
              <a:rPr lang="en-US" sz="2800" dirty="0"/>
              <a:t>Spiritual/Cultural [Meaninglessness or disconnection]</a:t>
            </a:r>
          </a:p>
          <a:p>
            <a:pPr marL="342900" indent="-342900">
              <a:buAutoNum type="arabicPeriod"/>
            </a:pPr>
            <a:r>
              <a:rPr lang="en-US" sz="2800" dirty="0"/>
              <a:t>Behavioral [Suicide plan/intent, lethal means available]</a:t>
            </a:r>
          </a:p>
          <a:p>
            <a:pPr marL="342900" indent="-342900">
              <a:buAutoNum type="arabicPeriod"/>
            </a:pPr>
            <a:r>
              <a:rPr lang="en-US" sz="2800" b="1" dirty="0">
                <a:solidFill>
                  <a:schemeClr val="accent2"/>
                </a:solidFill>
              </a:rPr>
              <a:t>Contextual [Sociological, political, and environmental stressors]</a:t>
            </a:r>
          </a:p>
          <a:p>
            <a:pPr marL="0" indent="0">
              <a:buNone/>
            </a:pPr>
            <a:endParaRPr lang="en-US" dirty="0"/>
          </a:p>
          <a:p>
            <a:pPr>
              <a:buAutoNum type="arabicPeriod"/>
            </a:pPr>
            <a:endParaRPr lang="en-US"/>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Seven Organizing Life Dimensions</a:t>
            </a:r>
            <a:endParaRPr lang="en-US" dirty="0"/>
          </a:p>
        </p:txBody>
      </p:sp>
    </p:spTree>
    <p:extLst>
      <p:ext uri="{BB962C8B-B14F-4D97-AF65-F5344CB8AC3E}">
        <p14:creationId xmlns:p14="http://schemas.microsoft.com/office/powerpoint/2010/main" val="2449184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18991DC4-088C-B7AA-CF58-A62D5757B202}"/>
              </a:ext>
            </a:extLst>
          </p:cNvPr>
          <p:cNvGraphicFramePr>
            <a:graphicFrameLocks noGrp="1"/>
          </p:cNvGraphicFramePr>
          <p:nvPr>
            <p:ph sz="half" idx="2"/>
            <p:extLst>
              <p:ext uri="{D42A27DB-BD31-4B8C-83A1-F6EECF244321}">
                <p14:modId xmlns:p14="http://schemas.microsoft.com/office/powerpoint/2010/main" val="1497360836"/>
              </p:ext>
            </p:extLst>
          </p:nvPr>
        </p:nvGraphicFramePr>
        <p:xfrm>
          <a:off x="19291" y="318303"/>
          <a:ext cx="12169677" cy="6440994"/>
        </p:xfrm>
        <a:graphic>
          <a:graphicData uri="http://schemas.openxmlformats.org/drawingml/2006/table">
            <a:tbl>
              <a:tblPr firstRow="1" bandRow="1">
                <a:tableStyleId>{5C22544A-7EE6-4342-B048-85BDC9FD1C3A}</a:tableStyleId>
              </a:tblPr>
              <a:tblGrid>
                <a:gridCol w="1982164">
                  <a:extLst>
                    <a:ext uri="{9D8B030D-6E8A-4147-A177-3AD203B41FA5}">
                      <a16:colId xmlns:a16="http://schemas.microsoft.com/office/drawing/2014/main" val="3032375725"/>
                    </a:ext>
                  </a:extLst>
                </a:gridCol>
                <a:gridCol w="3481916">
                  <a:extLst>
                    <a:ext uri="{9D8B030D-6E8A-4147-A177-3AD203B41FA5}">
                      <a16:colId xmlns:a16="http://schemas.microsoft.com/office/drawing/2014/main" val="2949165839"/>
                    </a:ext>
                  </a:extLst>
                </a:gridCol>
                <a:gridCol w="3251200">
                  <a:extLst>
                    <a:ext uri="{9D8B030D-6E8A-4147-A177-3AD203B41FA5}">
                      <a16:colId xmlns:a16="http://schemas.microsoft.com/office/drawing/2014/main" val="1564254369"/>
                    </a:ext>
                  </a:extLst>
                </a:gridCol>
                <a:gridCol w="3454397">
                  <a:extLst>
                    <a:ext uri="{9D8B030D-6E8A-4147-A177-3AD203B41FA5}">
                      <a16:colId xmlns:a16="http://schemas.microsoft.com/office/drawing/2014/main" val="3821571854"/>
                    </a:ext>
                  </a:extLst>
                </a:gridCol>
              </a:tblGrid>
              <a:tr h="364906">
                <a:tc>
                  <a:txBody>
                    <a:bodyPr/>
                    <a:lstStyle/>
                    <a:p>
                      <a:pPr algn="l" rtl="0" fontAlgn="auto"/>
                      <a:endParaRPr lang="en-US" sz="1600" b="1" i="0" u="none" strike="noStrike">
                        <a:solidFill>
                          <a:srgbClr val="FFFFFF"/>
                        </a:solidFill>
                        <a:effectLst/>
                        <a:latin typeface="Century Gothic" panose="020B0502020202020204" pitchFamily="34" charset="0"/>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38729" cap="flat" cmpd="sng" algn="ctr">
                      <a:solidFill>
                        <a:srgbClr val="FFFFFF"/>
                      </a:solidFill>
                      <a:prstDash val="solid"/>
                      <a:round/>
                      <a:headEnd type="none" w="med" len="med"/>
                      <a:tailEnd type="none" w="med" len="med"/>
                    </a:lnB>
                    <a:solidFill>
                      <a:schemeClr val="tx1"/>
                    </a:solidFill>
                  </a:tcPr>
                </a:tc>
                <a:tc>
                  <a:txBody>
                    <a:bodyPr/>
                    <a:lstStyle/>
                    <a:p>
                      <a:pPr algn="l" rtl="0" fontAlgn="base"/>
                      <a:r>
                        <a:rPr lang="en-US" sz="2000" b="1" i="0" u="none" strike="noStrike" dirty="0">
                          <a:solidFill>
                            <a:schemeClr val="accent6"/>
                          </a:solidFill>
                          <a:effectLst/>
                          <a:latin typeface="Century Gothic"/>
                        </a:rPr>
                        <a:t>Problems</a:t>
                      </a:r>
                      <a:endParaRPr lang="en-US" sz="2000" b="0" i="0" dirty="0">
                        <a:solidFill>
                          <a:schemeClr val="accent6"/>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38729" cap="flat" cmpd="sng" algn="ctr">
                      <a:solidFill>
                        <a:srgbClr val="FFFFFF"/>
                      </a:solidFill>
                      <a:prstDash val="solid"/>
                      <a:round/>
                      <a:headEnd type="none" w="med" len="med"/>
                      <a:tailEnd type="none" w="med" len="med"/>
                    </a:lnB>
                    <a:solidFill>
                      <a:schemeClr val="tx1"/>
                    </a:solidFill>
                  </a:tcPr>
                </a:tc>
                <a:tc>
                  <a:txBody>
                    <a:bodyPr/>
                    <a:lstStyle/>
                    <a:p>
                      <a:pPr algn="l" rtl="0" fontAlgn="base"/>
                      <a:r>
                        <a:rPr lang="en-US" sz="2000" b="1" i="0" u="none" strike="noStrike" dirty="0">
                          <a:solidFill>
                            <a:schemeClr val="accent6"/>
                          </a:solidFill>
                          <a:effectLst/>
                          <a:latin typeface="Century Gothic"/>
                        </a:rPr>
                        <a:t>Strengths (Examples)</a:t>
                      </a:r>
                      <a:endParaRPr lang="en-US" sz="2000" b="0" i="0">
                        <a:solidFill>
                          <a:schemeClr val="accent6"/>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38729" cap="flat" cmpd="sng" algn="ctr">
                      <a:solidFill>
                        <a:srgbClr val="FFFFFF"/>
                      </a:solidFill>
                      <a:prstDash val="solid"/>
                      <a:round/>
                      <a:headEnd type="none" w="med" len="med"/>
                      <a:tailEnd type="none" w="med" len="med"/>
                    </a:lnB>
                    <a:solidFill>
                      <a:schemeClr val="tx1"/>
                    </a:solidFill>
                  </a:tcPr>
                </a:tc>
                <a:tc>
                  <a:txBody>
                    <a:bodyPr/>
                    <a:lstStyle/>
                    <a:p>
                      <a:pPr algn="l" rtl="0" fontAlgn="base"/>
                      <a:r>
                        <a:rPr lang="en-US" sz="2000" b="1" i="0" u="none" strike="noStrike" dirty="0">
                          <a:solidFill>
                            <a:schemeClr val="accent6"/>
                          </a:solidFill>
                          <a:effectLst/>
                          <a:latin typeface="Century Gothic"/>
                        </a:rPr>
                        <a:t>Assessment/Tx Tools</a:t>
                      </a:r>
                      <a:endParaRPr lang="en-US" sz="2000" b="0" i="0" dirty="0">
                        <a:solidFill>
                          <a:schemeClr val="accent6"/>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38729" cap="flat" cmpd="sng" algn="ctr">
                      <a:solidFill>
                        <a:srgbClr val="FFFFFF"/>
                      </a:solidFill>
                      <a:prstDash val="solid"/>
                      <a:round/>
                      <a:headEnd type="none" w="med" len="med"/>
                      <a:tailEnd type="none" w="med" len="med"/>
                    </a:lnB>
                    <a:solidFill>
                      <a:schemeClr val="tx1"/>
                    </a:solidFill>
                  </a:tcPr>
                </a:tc>
                <a:extLst>
                  <a:ext uri="{0D108BD9-81ED-4DB2-BD59-A6C34878D82A}">
                    <a16:rowId xmlns:a16="http://schemas.microsoft.com/office/drawing/2014/main" val="3487530379"/>
                  </a:ext>
                </a:extLst>
              </a:tr>
              <a:tr h="926300">
                <a:tc>
                  <a:txBody>
                    <a:bodyPr/>
                    <a:lstStyle/>
                    <a:p>
                      <a:pPr algn="l" rtl="0" fontAlgn="base"/>
                      <a:r>
                        <a:rPr lang="en-US" sz="2000" b="1" i="0" u="none" strike="noStrike" dirty="0">
                          <a:solidFill>
                            <a:schemeClr val="accent2"/>
                          </a:solidFill>
                          <a:effectLst/>
                          <a:latin typeface="Century Gothic"/>
                        </a:rPr>
                        <a:t>Emotional</a:t>
                      </a:r>
                      <a:endParaRPr lang="en-US" sz="2000" b="0" i="0" dirty="0">
                        <a:solidFill>
                          <a:schemeClr val="accent2"/>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38729"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tc>
                  <a:txBody>
                    <a:bodyPr/>
                    <a:lstStyle/>
                    <a:p>
                      <a:pPr algn="l" rtl="0" fontAlgn="base"/>
                      <a:r>
                        <a:rPr lang="en-US" sz="2000" b="0" i="0" u="none" strike="noStrike" dirty="0">
                          <a:solidFill>
                            <a:srgbClr val="000000"/>
                          </a:solidFill>
                          <a:effectLst/>
                          <a:latin typeface="Century Gothic"/>
                        </a:rPr>
                        <a:t>Excruciating distress or </a:t>
                      </a:r>
                      <a:r>
                        <a:rPr lang="en-US" sz="2000" b="0" i="0" u="none" strike="noStrike" dirty="0" err="1">
                          <a:solidFill>
                            <a:srgbClr val="000000"/>
                          </a:solidFill>
                          <a:effectLst/>
                          <a:latin typeface="Century Gothic"/>
                        </a:rPr>
                        <a:t>Shneidman’s</a:t>
                      </a:r>
                      <a:r>
                        <a:rPr lang="en-US" sz="2000" b="0" i="0" u="none" strike="noStrike" dirty="0">
                          <a:solidFill>
                            <a:srgbClr val="000000"/>
                          </a:solidFill>
                          <a:effectLst/>
                          <a:latin typeface="Century Gothic"/>
                        </a:rPr>
                        <a:t> “</a:t>
                      </a:r>
                      <a:r>
                        <a:rPr lang="en-US" sz="2000" b="0" i="0" u="none" strike="noStrike" dirty="0" err="1">
                          <a:solidFill>
                            <a:srgbClr val="000000"/>
                          </a:solidFill>
                          <a:effectLst/>
                          <a:latin typeface="Century Gothic"/>
                        </a:rPr>
                        <a:t>Psychache</a:t>
                      </a:r>
                      <a:r>
                        <a:rPr lang="en-US" sz="2000" b="0" i="0" u="none" strike="noStrike" dirty="0">
                          <a:solidFill>
                            <a:srgbClr val="000000"/>
                          </a:solidFill>
                          <a:effectLst/>
                          <a:latin typeface="Century Gothic"/>
                        </a:rPr>
                        <a:t>”</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38729"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tc>
                  <a:txBody>
                    <a:bodyPr/>
                    <a:lstStyle/>
                    <a:p>
                      <a:pPr algn="l" rtl="0" fontAlgn="base"/>
                      <a:r>
                        <a:rPr lang="en-US" sz="2000" b="0" i="0" u="none" strike="noStrike" dirty="0">
                          <a:solidFill>
                            <a:srgbClr val="000000"/>
                          </a:solidFill>
                          <a:effectLst/>
                          <a:latin typeface="Century Gothic"/>
                        </a:rPr>
                        <a:t>Can identify mood triggers; mood responsiveness</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38729"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tc>
                  <a:txBody>
                    <a:bodyPr/>
                    <a:lstStyle/>
                    <a:p>
                      <a:pPr algn="l" rtl="0" fontAlgn="base"/>
                      <a:r>
                        <a:rPr lang="en-US" sz="2000" b="0" i="0" u="none" strike="noStrike" dirty="0">
                          <a:solidFill>
                            <a:srgbClr val="000000"/>
                          </a:solidFill>
                          <a:effectLst/>
                          <a:latin typeface="Century Gothic"/>
                        </a:rPr>
                        <a:t>Mood rating with suicide floor; separate pain from person</a:t>
                      </a:r>
                      <a:endParaRPr lang="en-US" sz="2000" b="0" i="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38729"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extLst>
                  <a:ext uri="{0D108BD9-81ED-4DB2-BD59-A6C34878D82A}">
                    <a16:rowId xmlns:a16="http://schemas.microsoft.com/office/drawing/2014/main" val="1078447807"/>
                  </a:ext>
                </a:extLst>
              </a:tr>
              <a:tr h="926300">
                <a:tc>
                  <a:txBody>
                    <a:bodyPr/>
                    <a:lstStyle/>
                    <a:p>
                      <a:pPr algn="l" rtl="0" fontAlgn="base"/>
                      <a:r>
                        <a:rPr lang="en-US" sz="2000" b="1" i="0" u="none" strike="noStrike" dirty="0">
                          <a:solidFill>
                            <a:srgbClr val="000000"/>
                          </a:solidFill>
                          <a:effectLst/>
                          <a:latin typeface="Century Gothic"/>
                        </a:rPr>
                        <a:t>Cognitive</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F0E8E7"/>
                    </a:solidFill>
                  </a:tcPr>
                </a:tc>
                <a:tc>
                  <a:txBody>
                    <a:bodyPr/>
                    <a:lstStyle/>
                    <a:p>
                      <a:pPr algn="l" rtl="0" fontAlgn="base"/>
                      <a:r>
                        <a:rPr lang="en-US" sz="2000" b="0" i="0" u="none" strike="noStrike" dirty="0">
                          <a:solidFill>
                            <a:srgbClr val="000000"/>
                          </a:solidFill>
                          <a:effectLst/>
                          <a:latin typeface="Century Gothic"/>
                        </a:rPr>
                        <a:t>Problem-solving impairment; hopeless</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F0E8E7"/>
                    </a:solidFill>
                  </a:tcPr>
                </a:tc>
                <a:tc>
                  <a:txBody>
                    <a:bodyPr/>
                    <a:lstStyle/>
                    <a:p>
                      <a:pPr algn="l" rtl="0" fontAlgn="base"/>
                      <a:r>
                        <a:rPr lang="en-US" sz="2000" b="0" i="0" u="none" strike="noStrike" dirty="0">
                          <a:solidFill>
                            <a:srgbClr val="000000"/>
                          </a:solidFill>
                          <a:effectLst/>
                          <a:latin typeface="Century Gothic"/>
                        </a:rPr>
                        <a:t>Can brainstorm in session; hopefulness</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F0E8E7"/>
                    </a:solidFill>
                  </a:tcPr>
                </a:tc>
                <a:tc>
                  <a:txBody>
                    <a:bodyPr/>
                    <a:lstStyle/>
                    <a:p>
                      <a:pPr algn="l" rtl="0" fontAlgn="base"/>
                      <a:r>
                        <a:rPr lang="en-US" sz="2000" b="0" i="0" u="none" strike="noStrike" dirty="0">
                          <a:solidFill>
                            <a:srgbClr val="000000"/>
                          </a:solidFill>
                          <a:effectLst/>
                          <a:latin typeface="Century Gothic"/>
                        </a:rPr>
                        <a:t>Alternatives to suicide; prob-solving; build hope</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F0E8E7"/>
                    </a:solidFill>
                  </a:tcPr>
                </a:tc>
                <a:extLst>
                  <a:ext uri="{0D108BD9-81ED-4DB2-BD59-A6C34878D82A}">
                    <a16:rowId xmlns:a16="http://schemas.microsoft.com/office/drawing/2014/main" val="1792717074"/>
                  </a:ext>
                </a:extLst>
              </a:tr>
              <a:tr h="926300">
                <a:tc>
                  <a:txBody>
                    <a:bodyPr/>
                    <a:lstStyle/>
                    <a:p>
                      <a:pPr algn="l" rtl="0" fontAlgn="base"/>
                      <a:r>
                        <a:rPr lang="en-US" sz="2000" b="1" i="0" u="none" strike="noStrike" dirty="0">
                          <a:solidFill>
                            <a:schemeClr val="accent2"/>
                          </a:solidFill>
                          <a:effectLst/>
                          <a:latin typeface="Century Gothic"/>
                        </a:rPr>
                        <a:t>Interpersonal</a:t>
                      </a:r>
                      <a:endParaRPr lang="en-US" sz="2000" b="0" i="0" dirty="0">
                        <a:solidFill>
                          <a:schemeClr val="accent2"/>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tc>
                  <a:txBody>
                    <a:bodyPr/>
                    <a:lstStyle/>
                    <a:p>
                      <a:pPr algn="l" rtl="0" fontAlgn="base"/>
                      <a:r>
                        <a:rPr lang="en-US" sz="2000" b="0" i="0" u="none" strike="noStrike" dirty="0">
                          <a:solidFill>
                            <a:srgbClr val="000000"/>
                          </a:solidFill>
                          <a:effectLst/>
                          <a:latin typeface="Century Gothic"/>
                        </a:rPr>
                        <a:t>Thwarted belongingness or perceived burden</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tc>
                  <a:txBody>
                    <a:bodyPr/>
                    <a:lstStyle/>
                    <a:p>
                      <a:pPr algn="l" rtl="0" fontAlgn="base"/>
                      <a:r>
                        <a:rPr lang="en-US" sz="2000" b="0" i="0" u="none" strike="noStrike" dirty="0">
                          <a:solidFill>
                            <a:srgbClr val="000000"/>
                          </a:solidFill>
                          <a:effectLst/>
                          <a:latin typeface="Century Gothic"/>
                        </a:rPr>
                        <a:t>Presence of social support; employ/rec</a:t>
                      </a:r>
                      <a:endParaRPr lang="en-US" sz="2000" b="0" i="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tc>
                  <a:txBody>
                    <a:bodyPr/>
                    <a:lstStyle/>
                    <a:p>
                      <a:pPr algn="l" rtl="0" fontAlgn="base"/>
                      <a:r>
                        <a:rPr lang="en-US" sz="2000" b="0" i="0" u="none" strike="noStrike" dirty="0">
                          <a:solidFill>
                            <a:srgbClr val="000000"/>
                          </a:solidFill>
                          <a:effectLst/>
                          <a:latin typeface="Century Gothic"/>
                        </a:rPr>
                        <a:t>Social universe mapping; </a:t>
                      </a:r>
                      <a:r>
                        <a:rPr lang="en-US" sz="2000" b="0" i="0" u="none" strike="noStrike" err="1">
                          <a:solidFill>
                            <a:srgbClr val="000000"/>
                          </a:solidFill>
                          <a:effectLst/>
                          <a:latin typeface="Century Gothic"/>
                        </a:rPr>
                        <a:t>beh’l</a:t>
                      </a:r>
                      <a:r>
                        <a:rPr lang="en-US" sz="2000" b="0" i="0" u="none" strike="noStrike" dirty="0">
                          <a:solidFill>
                            <a:srgbClr val="000000"/>
                          </a:solidFill>
                          <a:effectLst/>
                          <a:latin typeface="Century Gothic"/>
                        </a:rPr>
                        <a:t> </a:t>
                      </a:r>
                      <a:endParaRPr lang="en-US" sz="2000" b="0" i="0" dirty="0">
                        <a:solidFill>
                          <a:srgbClr val="404040"/>
                        </a:solidFill>
                        <a:effectLst/>
                        <a:latin typeface="Century Gothic"/>
                      </a:endParaRPr>
                    </a:p>
                    <a:p>
                      <a:pPr lvl="0" algn="l">
                        <a:buNone/>
                      </a:pPr>
                      <a:r>
                        <a:rPr lang="en-US" sz="2000" b="0" i="0" u="none" strike="noStrike" dirty="0">
                          <a:solidFill>
                            <a:srgbClr val="000000"/>
                          </a:solidFill>
                          <a:effectLst/>
                          <a:latin typeface="Century Gothic"/>
                        </a:rPr>
                        <a:t>activation</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extLst>
                  <a:ext uri="{0D108BD9-81ED-4DB2-BD59-A6C34878D82A}">
                    <a16:rowId xmlns:a16="http://schemas.microsoft.com/office/drawing/2014/main" val="3802856482"/>
                  </a:ext>
                </a:extLst>
              </a:tr>
              <a:tr h="694481">
                <a:tc>
                  <a:txBody>
                    <a:bodyPr/>
                    <a:lstStyle/>
                    <a:p>
                      <a:pPr algn="l" rtl="0" fontAlgn="base"/>
                      <a:r>
                        <a:rPr lang="en-US" sz="2000" b="1" i="0" u="none" strike="noStrike" dirty="0">
                          <a:solidFill>
                            <a:srgbClr val="000000"/>
                          </a:solidFill>
                          <a:effectLst/>
                          <a:latin typeface="Century Gothic"/>
                        </a:rPr>
                        <a:t>Physical</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F0E8E7"/>
                    </a:solidFill>
                  </a:tcPr>
                </a:tc>
                <a:tc>
                  <a:txBody>
                    <a:bodyPr/>
                    <a:lstStyle/>
                    <a:p>
                      <a:pPr algn="l" rtl="0" fontAlgn="base"/>
                      <a:r>
                        <a:rPr lang="en-US" sz="2000" b="0" i="0" u="none" strike="noStrike" dirty="0">
                          <a:solidFill>
                            <a:srgbClr val="000000"/>
                          </a:solidFill>
                          <a:effectLst/>
                          <a:latin typeface="Century Gothic"/>
                        </a:rPr>
                        <a:t>Arousal/agitation; health distress; trauma</a:t>
                      </a:r>
                      <a:endParaRPr lang="en-US" sz="2000" b="0" i="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F0E8E7"/>
                    </a:solidFill>
                  </a:tcPr>
                </a:tc>
                <a:tc>
                  <a:txBody>
                    <a:bodyPr/>
                    <a:lstStyle/>
                    <a:p>
                      <a:pPr algn="l" rtl="0" fontAlgn="base"/>
                      <a:r>
                        <a:rPr lang="en-US" sz="2000" b="0" i="0" u="none" strike="noStrike" dirty="0">
                          <a:solidFill>
                            <a:srgbClr val="000000"/>
                          </a:solidFill>
                          <a:effectLst/>
                          <a:latin typeface="Century Gothic"/>
                        </a:rPr>
                        <a:t>Exercise; nutrition; Relax/calming skills</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F0E8E7"/>
                    </a:solidFill>
                  </a:tcPr>
                </a:tc>
                <a:tc>
                  <a:txBody>
                    <a:bodyPr/>
                    <a:lstStyle/>
                    <a:p>
                      <a:pPr algn="l" rtl="0" fontAlgn="base"/>
                      <a:r>
                        <a:rPr lang="en-US" sz="2000" b="0" i="0" u="none" strike="noStrike" dirty="0">
                          <a:solidFill>
                            <a:srgbClr val="000000"/>
                          </a:solidFill>
                          <a:effectLst/>
                          <a:latin typeface="Century Gothic"/>
                        </a:rPr>
                        <a:t>Irritability interpret; activity scheduling</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F0E8E7"/>
                    </a:solidFill>
                  </a:tcPr>
                </a:tc>
                <a:extLst>
                  <a:ext uri="{0D108BD9-81ED-4DB2-BD59-A6C34878D82A}">
                    <a16:rowId xmlns:a16="http://schemas.microsoft.com/office/drawing/2014/main" val="2673483795"/>
                  </a:ext>
                </a:extLst>
              </a:tr>
              <a:tr h="926300">
                <a:tc>
                  <a:txBody>
                    <a:bodyPr/>
                    <a:lstStyle/>
                    <a:p>
                      <a:pPr algn="l" rtl="0" fontAlgn="base"/>
                      <a:r>
                        <a:rPr lang="en-US" sz="2000" b="1" i="0" u="none" strike="noStrike" dirty="0">
                          <a:solidFill>
                            <a:srgbClr val="000000"/>
                          </a:solidFill>
                          <a:effectLst/>
                          <a:latin typeface="Century Gothic"/>
                        </a:rPr>
                        <a:t>Cultural-</a:t>
                      </a:r>
                      <a:endParaRPr lang="en-US" sz="2000" b="0" i="0" dirty="0">
                        <a:solidFill>
                          <a:srgbClr val="404040"/>
                        </a:solidFill>
                        <a:effectLst/>
                        <a:latin typeface="Century Gothic"/>
                      </a:endParaRPr>
                    </a:p>
                    <a:p>
                      <a:pPr algn="l" rtl="0" fontAlgn="base"/>
                      <a:r>
                        <a:rPr lang="en-US" sz="2000" b="1" i="0" u="none" strike="noStrike" dirty="0">
                          <a:solidFill>
                            <a:srgbClr val="000000"/>
                          </a:solidFill>
                          <a:effectLst/>
                          <a:latin typeface="Century Gothic"/>
                        </a:rPr>
                        <a:t>Spiritual</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tc>
                  <a:txBody>
                    <a:bodyPr/>
                    <a:lstStyle/>
                    <a:p>
                      <a:pPr algn="l" rtl="0" fontAlgn="base"/>
                      <a:r>
                        <a:rPr lang="en-US" sz="2000" b="0" i="0" u="none" strike="noStrike" dirty="0">
                          <a:solidFill>
                            <a:srgbClr val="000000"/>
                          </a:solidFill>
                          <a:effectLst/>
                          <a:latin typeface="Century Gothic"/>
                        </a:rPr>
                        <a:t>Absence or loss of meaningful life </a:t>
                      </a:r>
                      <a:r>
                        <a:rPr lang="en-US" sz="2000" b="0" i="0" u="none" strike="noStrike" err="1">
                          <a:solidFill>
                            <a:srgbClr val="000000"/>
                          </a:solidFill>
                          <a:effectLst/>
                          <a:latin typeface="Century Gothic"/>
                        </a:rPr>
                        <a:t>exper</a:t>
                      </a:r>
                      <a:endParaRPr lang="en-US" sz="2000" b="0" i="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tc>
                  <a:txBody>
                    <a:bodyPr/>
                    <a:lstStyle/>
                    <a:p>
                      <a:pPr algn="l" rtl="0" fontAlgn="base"/>
                      <a:r>
                        <a:rPr lang="en-US" sz="2000" b="0" i="0" u="none" strike="noStrike" dirty="0">
                          <a:solidFill>
                            <a:srgbClr val="000000"/>
                          </a:solidFill>
                          <a:effectLst/>
                          <a:latin typeface="Century Gothic"/>
                        </a:rPr>
                        <a:t>Freq religious service attend; family accepts</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tc>
                  <a:txBody>
                    <a:bodyPr/>
                    <a:lstStyle/>
                    <a:p>
                      <a:pPr algn="l" rtl="0" fontAlgn="base"/>
                      <a:r>
                        <a:rPr lang="en-US" sz="2000" b="0" i="0" u="none" strike="noStrike" dirty="0">
                          <a:solidFill>
                            <a:srgbClr val="000000"/>
                          </a:solidFill>
                          <a:effectLst/>
                          <a:latin typeface="Century Gothic"/>
                        </a:rPr>
                        <a:t>Exist 6 months question; social interest activities</a:t>
                      </a:r>
                      <a:endParaRPr lang="en-US" sz="2000" b="0" i="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extLst>
                  <a:ext uri="{0D108BD9-81ED-4DB2-BD59-A6C34878D82A}">
                    <a16:rowId xmlns:a16="http://schemas.microsoft.com/office/drawing/2014/main" val="1826237046"/>
                  </a:ext>
                </a:extLst>
              </a:tr>
              <a:tr h="694481">
                <a:tc>
                  <a:txBody>
                    <a:bodyPr/>
                    <a:lstStyle/>
                    <a:p>
                      <a:pPr algn="l" rtl="0" fontAlgn="base"/>
                      <a:r>
                        <a:rPr lang="en-US" sz="2000" b="1" i="0" u="none" strike="noStrike" dirty="0">
                          <a:solidFill>
                            <a:srgbClr val="000000"/>
                          </a:solidFill>
                          <a:effectLst/>
                          <a:latin typeface="Century Gothic"/>
                        </a:rPr>
                        <a:t>Behavioral</a:t>
                      </a:r>
                      <a:endParaRPr lang="en-US" sz="2000" b="0" i="0" dirty="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F0E8E7"/>
                    </a:solidFill>
                  </a:tcPr>
                </a:tc>
                <a:tc>
                  <a:txBody>
                    <a:bodyPr/>
                    <a:lstStyle/>
                    <a:p>
                      <a:pPr algn="l" rtl="0" fontAlgn="base"/>
                      <a:r>
                        <a:rPr lang="en-US" sz="2000" b="0" i="0" u="none" strike="noStrike" dirty="0">
                          <a:solidFill>
                            <a:srgbClr val="000000"/>
                          </a:solidFill>
                          <a:effectLst/>
                          <a:latin typeface="Century Gothic"/>
                        </a:rPr>
                        <a:t>Desensitization; intent; plan; lethal means</a:t>
                      </a:r>
                      <a:endParaRPr lang="en-US" sz="2000" b="0" i="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F0E8E7"/>
                    </a:solidFill>
                  </a:tcPr>
                </a:tc>
                <a:tc>
                  <a:txBody>
                    <a:bodyPr/>
                    <a:lstStyle/>
                    <a:p>
                      <a:pPr algn="l" rtl="0" fontAlgn="base"/>
                      <a:r>
                        <a:rPr lang="en-US" sz="2000" b="0" i="0" u="none" strike="noStrike" dirty="0">
                          <a:solidFill>
                            <a:srgbClr val="000000"/>
                          </a:solidFill>
                          <a:effectLst/>
                          <a:latin typeface="Century Gothic"/>
                        </a:rPr>
                        <a:t>Reasons for living;</a:t>
                      </a:r>
                      <a:endParaRPr lang="en-US" sz="2000" b="0" i="0" dirty="0">
                        <a:solidFill>
                          <a:srgbClr val="404040"/>
                        </a:solidFill>
                        <a:effectLst/>
                        <a:latin typeface="Century Gothic"/>
                      </a:endParaRPr>
                    </a:p>
                    <a:p>
                      <a:pPr lvl="0" algn="l">
                        <a:buNone/>
                      </a:pPr>
                      <a:r>
                        <a:rPr lang="en-US" sz="2000" b="0" i="0" u="none" strike="noStrike" dirty="0">
                          <a:solidFill>
                            <a:srgbClr val="000000"/>
                          </a:solidFill>
                          <a:effectLst/>
                          <a:latin typeface="Century Gothic"/>
                        </a:rPr>
                        <a:t>engagement in </a:t>
                      </a:r>
                      <a:r>
                        <a:rPr lang="en-US" sz="2000" b="0" i="0" u="none" strike="noStrike" dirty="0" err="1">
                          <a:solidFill>
                            <a:srgbClr val="000000"/>
                          </a:solidFill>
                          <a:effectLst/>
                          <a:latin typeface="Century Gothic"/>
                        </a:rPr>
                        <a:t>coun</a:t>
                      </a:r>
                      <a:endParaRPr lang="en-US" sz="2000" b="0" i="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F0E8E7"/>
                    </a:solidFill>
                  </a:tcPr>
                </a:tc>
                <a:tc>
                  <a:txBody>
                    <a:bodyPr/>
                    <a:lstStyle/>
                    <a:p>
                      <a:pPr algn="l" rtl="0" fontAlgn="base"/>
                      <a:r>
                        <a:rPr lang="en-US" sz="2000" b="0" i="0" u="none" strike="noStrike" dirty="0">
                          <a:solidFill>
                            <a:srgbClr val="000000"/>
                          </a:solidFill>
                          <a:effectLst/>
                          <a:latin typeface="Century Gothic"/>
                        </a:rPr>
                        <a:t>SLAP; </a:t>
                      </a:r>
                      <a:r>
                        <a:rPr lang="en-US" sz="2000" b="0" i="0" u="none" strike="noStrike">
                          <a:solidFill>
                            <a:srgbClr val="000000"/>
                          </a:solidFill>
                          <a:effectLst/>
                          <a:latin typeface="Century Gothic"/>
                        </a:rPr>
                        <a:t>safety planning; </a:t>
                      </a:r>
                      <a:endParaRPr lang="en-US" sz="2000" b="0" i="0">
                        <a:solidFill>
                          <a:srgbClr val="404040"/>
                        </a:solidFill>
                        <a:effectLst/>
                        <a:latin typeface="Century Gothic"/>
                      </a:endParaRPr>
                    </a:p>
                    <a:p>
                      <a:pPr lvl="0" algn="l">
                        <a:buNone/>
                      </a:pPr>
                      <a:r>
                        <a:rPr lang="en-US" sz="2000" b="0" i="0" u="none" strike="noStrike" dirty="0">
                          <a:solidFill>
                            <a:srgbClr val="000000"/>
                          </a:solidFill>
                          <a:effectLst/>
                          <a:latin typeface="Century Gothic"/>
                        </a:rPr>
                        <a:t>lethal means restriction</a:t>
                      </a:r>
                      <a:endParaRPr lang="en-US" sz="2000" b="0" i="0">
                        <a:solidFill>
                          <a:srgbClr val="404040"/>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F0E8E7"/>
                    </a:solidFill>
                  </a:tcPr>
                </a:tc>
                <a:extLst>
                  <a:ext uri="{0D108BD9-81ED-4DB2-BD59-A6C34878D82A}">
                    <a16:rowId xmlns:a16="http://schemas.microsoft.com/office/drawing/2014/main" val="303380726"/>
                  </a:ext>
                </a:extLst>
              </a:tr>
              <a:tr h="619314">
                <a:tc>
                  <a:txBody>
                    <a:bodyPr/>
                    <a:lstStyle/>
                    <a:p>
                      <a:pPr algn="l" rtl="0" fontAlgn="base"/>
                      <a:r>
                        <a:rPr lang="en-US" sz="2000" b="1" i="0" u="none" strike="noStrike" dirty="0">
                          <a:solidFill>
                            <a:schemeClr val="accent6"/>
                          </a:solidFill>
                          <a:effectLst/>
                          <a:latin typeface="Century Gothic"/>
                        </a:rPr>
                        <a:t>Contextual</a:t>
                      </a:r>
                      <a:endParaRPr lang="en-US" sz="2000" b="0" i="0" dirty="0">
                        <a:solidFill>
                          <a:schemeClr val="accent6"/>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tc>
                  <a:txBody>
                    <a:bodyPr/>
                    <a:lstStyle/>
                    <a:p>
                      <a:pPr algn="l" rtl="0" fontAlgn="base"/>
                      <a:r>
                        <a:rPr lang="en-US" sz="2000" b="1" i="0" u="none" strike="noStrike" dirty="0">
                          <a:solidFill>
                            <a:schemeClr val="accent6"/>
                          </a:solidFill>
                          <a:effectLst/>
                          <a:latin typeface="Century Gothic"/>
                        </a:rPr>
                        <a:t>Poverty; community,+</a:t>
                      </a:r>
                      <a:endParaRPr lang="en-US" sz="2000" b="0" i="0">
                        <a:solidFill>
                          <a:schemeClr val="accent6"/>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tc>
                  <a:txBody>
                    <a:bodyPr/>
                    <a:lstStyle/>
                    <a:p>
                      <a:pPr algn="l" rtl="0" fontAlgn="base"/>
                      <a:r>
                        <a:rPr lang="en-US" sz="2000" b="1" i="0" u="none" strike="noStrike" dirty="0">
                          <a:solidFill>
                            <a:schemeClr val="accent6"/>
                          </a:solidFill>
                          <a:effectLst/>
                          <a:latin typeface="Century Gothic"/>
                        </a:rPr>
                        <a:t>Resources; support</a:t>
                      </a:r>
                      <a:endParaRPr lang="en-US" sz="2000" b="0" i="0">
                        <a:solidFill>
                          <a:schemeClr val="accent6"/>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tc>
                  <a:txBody>
                    <a:bodyPr/>
                    <a:lstStyle/>
                    <a:p>
                      <a:pPr algn="l" rtl="0" fontAlgn="base"/>
                      <a:r>
                        <a:rPr lang="en-US" sz="2000" b="1" i="0" u="none" strike="noStrike" dirty="0">
                          <a:solidFill>
                            <a:schemeClr val="accent6"/>
                          </a:solidFill>
                          <a:effectLst/>
                          <a:latin typeface="Century Gothic"/>
                        </a:rPr>
                        <a:t>What’s out of your control</a:t>
                      </a:r>
                      <a:r>
                        <a:rPr lang="en-US" sz="2000" b="0" i="0" u="none" strike="noStrike" dirty="0">
                          <a:solidFill>
                            <a:schemeClr val="accent6"/>
                          </a:solidFill>
                          <a:effectLst/>
                          <a:latin typeface="Century Gothic"/>
                        </a:rPr>
                        <a:t>?</a:t>
                      </a:r>
                      <a:endParaRPr lang="en-US" sz="2000" b="0" i="0">
                        <a:solidFill>
                          <a:schemeClr val="accent6"/>
                        </a:solidFill>
                        <a:effectLst/>
                        <a:latin typeface="Century Gothic"/>
                      </a:endParaRPr>
                    </a:p>
                  </a:txBody>
                  <a:tcPr>
                    <a:lnL w="12906" cap="flat" cmpd="sng" algn="ctr">
                      <a:solidFill>
                        <a:srgbClr val="FFFFFF"/>
                      </a:solidFill>
                      <a:prstDash val="solid"/>
                      <a:round/>
                      <a:headEnd type="none" w="med" len="med"/>
                      <a:tailEnd type="none" w="med" len="med"/>
                    </a:lnL>
                    <a:lnR w="12906" cap="flat" cmpd="sng" algn="ctr">
                      <a:solidFill>
                        <a:srgbClr val="FFFFFF"/>
                      </a:solidFill>
                      <a:prstDash val="solid"/>
                      <a:round/>
                      <a:headEnd type="none" w="med" len="med"/>
                      <a:tailEnd type="none" w="med" len="med"/>
                    </a:lnR>
                    <a:lnT w="12906" cap="flat" cmpd="sng" algn="ctr">
                      <a:solidFill>
                        <a:srgbClr val="FFFFFF"/>
                      </a:solidFill>
                      <a:prstDash val="solid"/>
                      <a:round/>
                      <a:headEnd type="none" w="med" len="med"/>
                      <a:tailEnd type="none" w="med" len="med"/>
                    </a:lnT>
                    <a:lnB w="12906" cap="flat" cmpd="sng" algn="ctr">
                      <a:solidFill>
                        <a:srgbClr val="FFFFFF"/>
                      </a:solidFill>
                      <a:prstDash val="solid"/>
                      <a:round/>
                      <a:headEnd type="none" w="med" len="med"/>
                      <a:tailEnd type="none" w="med" len="med"/>
                    </a:lnB>
                    <a:solidFill>
                      <a:srgbClr val="E1CDCC"/>
                    </a:solidFill>
                  </a:tcPr>
                </a:tc>
                <a:extLst>
                  <a:ext uri="{0D108BD9-81ED-4DB2-BD59-A6C34878D82A}">
                    <a16:rowId xmlns:a16="http://schemas.microsoft.com/office/drawing/2014/main" val="3021287451"/>
                  </a:ext>
                </a:extLst>
              </a:tr>
            </a:tbl>
          </a:graphicData>
        </a:graphic>
      </p:graphicFrame>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67613" y="-322642"/>
            <a:ext cx="10089445" cy="645284"/>
          </a:xfrm>
        </p:spPr>
        <p:txBody>
          <a:bodyPr/>
          <a:lstStyle/>
          <a:p>
            <a:pPr algn="ctr"/>
            <a:r>
              <a:rPr lang="en-US" sz="2400" dirty="0"/>
              <a:t>Treatment Planning Big Picture</a:t>
            </a:r>
          </a:p>
        </p:txBody>
      </p:sp>
    </p:spTree>
    <p:extLst>
      <p:ext uri="{BB962C8B-B14F-4D97-AF65-F5344CB8AC3E}">
        <p14:creationId xmlns:p14="http://schemas.microsoft.com/office/powerpoint/2010/main" val="12075573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092090"/>
            <a:ext cx="10802581" cy="1942138"/>
          </a:xfrm>
        </p:spPr>
        <p:txBody>
          <a:bodyPr/>
          <a:lstStyle/>
          <a:p>
            <a:pPr marL="0" indent="0">
              <a:buNone/>
            </a:pPr>
            <a:r>
              <a:rPr lang="en-US" sz="3200" b="1">
                <a:solidFill>
                  <a:schemeClr val="accent2"/>
                </a:solidFill>
              </a:rPr>
              <a:t>Main Treatment Planning Targets:</a:t>
            </a:r>
          </a:p>
          <a:p>
            <a:pPr marL="342900" indent="-342900">
              <a:buAutoNum type="arabicPeriod"/>
            </a:pPr>
            <a:r>
              <a:rPr lang="en-US" sz="2800"/>
              <a:t>Poverty (April 2020 example; resources)</a:t>
            </a:r>
          </a:p>
          <a:p>
            <a:pPr marL="342900" indent="-342900">
              <a:buAutoNum type="arabicPeriod"/>
            </a:pPr>
            <a:r>
              <a:rPr lang="en-US" sz="2800"/>
              <a:t>Neighborhood violence (safety)</a:t>
            </a:r>
          </a:p>
          <a:p>
            <a:pPr marL="342900" indent="-342900">
              <a:buAutoNum type="arabicPeriod"/>
            </a:pPr>
            <a:r>
              <a:rPr lang="en-US" sz="2800"/>
              <a:t>Racism—perceived systemic oppression (affirmation/acceptance)</a:t>
            </a:r>
          </a:p>
          <a:p>
            <a:pPr marL="342900" indent="-342900">
              <a:buAutoNum type="arabicPeriod"/>
            </a:pPr>
            <a:endParaRPr lang="en-US" sz="2800" b="1">
              <a:solidFill>
                <a:schemeClr val="accent2"/>
              </a:solidFill>
            </a:endParaRPr>
          </a:p>
          <a:p>
            <a:pPr marL="0" indent="0">
              <a:buNone/>
            </a:pPr>
            <a:r>
              <a:rPr lang="en-US" sz="2800">
                <a:solidFill>
                  <a:schemeClr val="accent2"/>
                </a:solidFill>
              </a:rPr>
              <a:t>Also: urban, rural, school, government, society, culture, situational triggers, toxic environments, unemployment, MH resources, bootstrap</a:t>
            </a:r>
            <a:endParaRPr lang="en-US">
              <a:solidFill>
                <a:schemeClr val="accent2"/>
              </a:solidFill>
            </a:endParaRPr>
          </a:p>
          <a:p>
            <a:pPr marL="0" indent="0">
              <a:buNone/>
            </a:pPr>
            <a:endParaRPr lang="en-US"/>
          </a:p>
          <a:p>
            <a:pPr>
              <a:buAutoNum type="arabicPeriod"/>
            </a:pPr>
            <a:endParaRPr lang="en-US"/>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Contextual Dimension</a:t>
            </a:r>
          </a:p>
        </p:txBody>
      </p:sp>
    </p:spTree>
    <p:extLst>
      <p:ext uri="{BB962C8B-B14F-4D97-AF65-F5344CB8AC3E}">
        <p14:creationId xmlns:p14="http://schemas.microsoft.com/office/powerpoint/2010/main" val="19557320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3F371C-E4D8-9739-BF6E-4B9BD6E8A214}"/>
              </a:ext>
            </a:extLst>
          </p:cNvPr>
          <p:cNvSpPr>
            <a:spLocks noGrp="1"/>
          </p:cNvSpPr>
          <p:nvPr>
            <p:ph type="body" sz="quarter" idx="10"/>
          </p:nvPr>
        </p:nvSpPr>
        <p:spPr>
          <a:xfrm>
            <a:off x="993423" y="2431344"/>
            <a:ext cx="9821332" cy="2989263"/>
          </a:xfrm>
        </p:spPr>
        <p:txBody>
          <a:bodyPr lIns="0" tIns="0" rIns="0" bIns="0" anchor="t"/>
          <a:lstStyle/>
          <a:p>
            <a:pPr>
              <a:lnSpc>
                <a:spcPct val="100000"/>
              </a:lnSpc>
            </a:pPr>
            <a:r>
              <a:rPr lang="en-US" dirty="0"/>
              <a:t>At age 82, in an interview with the Los Angeles Times (Stein, 1986),</a:t>
            </a:r>
            <a:r>
              <a:rPr lang="en-US" dirty="0">
                <a:solidFill>
                  <a:srgbClr val="000000"/>
                </a:solidFill>
              </a:rPr>
              <a:t> </a:t>
            </a:r>
            <a:r>
              <a:rPr lang="en-US" dirty="0">
                <a:solidFill>
                  <a:schemeClr val="accent2"/>
                </a:solidFill>
              </a:rPr>
              <a:t>B. F. Skinner </a:t>
            </a:r>
            <a:r>
              <a:rPr lang="en-US" dirty="0">
                <a:solidFill>
                  <a:srgbClr val="000000"/>
                </a:solidFill>
              </a:rPr>
              <a:t>said</a:t>
            </a:r>
            <a:r>
              <a:rPr lang="en-US" dirty="0"/>
              <a:t>: </a:t>
            </a:r>
            <a:endParaRPr lang="en-US"/>
          </a:p>
          <a:p>
            <a:pPr>
              <a:lnSpc>
                <a:spcPct val="100000"/>
              </a:lnSpc>
            </a:pPr>
            <a:endParaRPr lang="en-US" dirty="0">
              <a:solidFill>
                <a:srgbClr val="000000"/>
              </a:solidFill>
            </a:endParaRPr>
          </a:p>
          <a:p>
            <a:pPr>
              <a:lnSpc>
                <a:spcPct val="100000"/>
              </a:lnSpc>
            </a:pPr>
            <a:r>
              <a:rPr lang="en-US" b="1" dirty="0">
                <a:solidFill>
                  <a:schemeClr val="accent2"/>
                </a:solidFill>
              </a:rPr>
              <a:t>“I have to tell people that they are not responsible for their behavior.</a:t>
            </a:r>
            <a:r>
              <a:rPr lang="en-US" dirty="0"/>
              <a:t> They’re not creating it; they’re not initiating anything. It’s all found somewhere else.” </a:t>
            </a:r>
          </a:p>
        </p:txBody>
      </p:sp>
      <p:sp>
        <p:nvSpPr>
          <p:cNvPr id="3" name="Title 2">
            <a:extLst>
              <a:ext uri="{FF2B5EF4-FFF2-40B4-BE49-F238E27FC236}">
                <a16:creationId xmlns:a16="http://schemas.microsoft.com/office/drawing/2014/main" id="{B4F41440-F4D9-6904-3D2E-8130CE4C7360}"/>
              </a:ext>
            </a:extLst>
          </p:cNvPr>
          <p:cNvSpPr>
            <a:spLocks noGrp="1"/>
          </p:cNvSpPr>
          <p:nvPr>
            <p:ph type="title"/>
          </p:nvPr>
        </p:nvSpPr>
        <p:spPr/>
        <p:txBody>
          <a:bodyPr/>
          <a:lstStyle/>
          <a:p>
            <a:endParaRPr lang="en-US"/>
          </a:p>
        </p:txBody>
      </p:sp>
      <p:sp>
        <p:nvSpPr>
          <p:cNvPr id="6" name="Title 3">
            <a:extLst>
              <a:ext uri="{FF2B5EF4-FFF2-40B4-BE49-F238E27FC236}">
                <a16:creationId xmlns:a16="http://schemas.microsoft.com/office/drawing/2014/main" id="{7EF18FCA-51E5-B0BF-BA0B-B1C9FCBCC86C}"/>
              </a:ext>
            </a:extLst>
          </p:cNvPr>
          <p:cNvSpPr txBox="1">
            <a:spLocks/>
          </p:cNvSpPr>
          <p:nvPr/>
        </p:nvSpPr>
        <p:spPr>
          <a:xfrm>
            <a:off x="2439811" y="1048457"/>
            <a:ext cx="10089445" cy="645284"/>
          </a:xfrm>
          <a:prstGeom prst="rect">
            <a:avLst/>
          </a:prstGeom>
        </p:spPr>
        <p:txBody>
          <a:bodyPr lIns="91440" tIns="45720" rIns="91440" bIns="45720" anchor="t"/>
          <a:lstStyle>
            <a:lvl1pPr algn="l" defTabSz="914400" rtl="0" eaLnBrk="1" latinLnBrk="0" hangingPunct="1">
              <a:lnSpc>
                <a:spcPct val="90000"/>
              </a:lnSpc>
              <a:spcBef>
                <a:spcPct val="0"/>
              </a:spcBef>
              <a:buNone/>
              <a:defRPr sz="200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a:t>Re-Externalizing the External</a:t>
            </a:r>
          </a:p>
        </p:txBody>
      </p:sp>
    </p:spTree>
    <p:extLst>
      <p:ext uri="{BB962C8B-B14F-4D97-AF65-F5344CB8AC3E}">
        <p14:creationId xmlns:p14="http://schemas.microsoft.com/office/powerpoint/2010/main" val="25100273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219090"/>
            <a:ext cx="10802581" cy="1942138"/>
          </a:xfrm>
        </p:spPr>
        <p:txBody>
          <a:bodyPr/>
          <a:lstStyle/>
          <a:p>
            <a:pPr marL="457200" indent="-457200">
              <a:lnSpc>
                <a:spcPct val="100000"/>
              </a:lnSpc>
              <a:buFont typeface="Courier New" pitchFamily="2" charset="2"/>
              <a:buChar char="o"/>
            </a:pPr>
            <a:r>
              <a:rPr lang="en-US" sz="2800"/>
              <a:t>Empathic Commiseration and affirmation</a:t>
            </a:r>
          </a:p>
          <a:p>
            <a:pPr marL="457200" indent="-457200">
              <a:lnSpc>
                <a:spcPct val="100000"/>
              </a:lnSpc>
              <a:buFont typeface="Courier New" pitchFamily="2" charset="2"/>
              <a:buChar char="o"/>
            </a:pPr>
            <a:r>
              <a:rPr lang="en-US" sz="2800" b="1">
                <a:solidFill>
                  <a:schemeClr val="accent2"/>
                </a:solidFill>
              </a:rPr>
              <a:t>Use externalization: </a:t>
            </a:r>
            <a:r>
              <a:rPr lang="en-US" sz="2800"/>
              <a:t>Put the pattern and problem outside the clients and team with them to address the distress (Skinner; narrative treatments)</a:t>
            </a:r>
          </a:p>
          <a:p>
            <a:pPr marL="457200" indent="-457200">
              <a:lnSpc>
                <a:spcPct val="100000"/>
              </a:lnSpc>
              <a:buFont typeface="Courier New" pitchFamily="2" charset="2"/>
              <a:buChar char="o"/>
            </a:pPr>
            <a:r>
              <a:rPr lang="en-US" sz="2800"/>
              <a:t>Discernment and Goal-Setting</a:t>
            </a:r>
          </a:p>
          <a:p>
            <a:pPr marL="457200" indent="-457200">
              <a:lnSpc>
                <a:spcPct val="100000"/>
              </a:lnSpc>
              <a:buFont typeface="Courier New" pitchFamily="2" charset="2"/>
              <a:buChar char="o"/>
            </a:pPr>
            <a:r>
              <a:rPr lang="en-US" sz="2800"/>
              <a:t>Opportunity Ameliorates (clinician advocacy for opportunity)</a:t>
            </a:r>
          </a:p>
          <a:p>
            <a:pPr marL="457200" indent="-457200">
              <a:lnSpc>
                <a:spcPct val="100000"/>
              </a:lnSpc>
              <a:buFont typeface="Courier New" pitchFamily="2" charset="2"/>
              <a:buChar char="o"/>
            </a:pPr>
            <a:r>
              <a:rPr lang="en-US" sz="2800"/>
              <a:t>Building hope from the bottom up</a:t>
            </a:r>
          </a:p>
          <a:p>
            <a:pPr marL="0" indent="0">
              <a:buNone/>
            </a:pPr>
            <a:endParaRPr lang="en-US"/>
          </a:p>
          <a:p>
            <a:pPr>
              <a:buFont typeface="Courier New" pitchFamily="2" charset="2"/>
              <a:buChar char="o"/>
            </a:pPr>
            <a:endParaRPr lang="en-US"/>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Social Justice and Therapeutic Tools</a:t>
            </a:r>
          </a:p>
        </p:txBody>
      </p:sp>
    </p:spTree>
    <p:extLst>
      <p:ext uri="{BB962C8B-B14F-4D97-AF65-F5344CB8AC3E}">
        <p14:creationId xmlns:p14="http://schemas.microsoft.com/office/powerpoint/2010/main" val="42347443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014479"/>
            <a:ext cx="10802581" cy="1942138"/>
          </a:xfrm>
        </p:spPr>
        <p:txBody>
          <a:bodyPr/>
          <a:lstStyle/>
          <a:p>
            <a:pPr marL="0" indent="0">
              <a:buNone/>
            </a:pPr>
            <a:r>
              <a:rPr lang="en-US" sz="4000" b="1">
                <a:solidFill>
                  <a:schemeClr val="accent2"/>
                </a:solidFill>
              </a:rPr>
              <a:t>Main Treatment Planning Targets:</a:t>
            </a:r>
          </a:p>
          <a:p>
            <a:pPr marL="0" indent="0">
              <a:buNone/>
            </a:pPr>
            <a:endParaRPr lang="en-US" sz="4000" b="1">
              <a:solidFill>
                <a:schemeClr val="accent2"/>
              </a:solidFill>
              <a:latin typeface="Arial Nova"/>
              <a:cs typeface="Calibri"/>
            </a:endParaRPr>
          </a:p>
          <a:p>
            <a:pPr marL="342900" indent="-342900">
              <a:buFont typeface="Wingdings" pitchFamily="2" charset="2"/>
              <a:buAutoNum type="arabicPeriod"/>
            </a:pPr>
            <a:r>
              <a:rPr lang="en-US" sz="3600">
                <a:solidFill>
                  <a:srgbClr val="000000"/>
                </a:solidFill>
                <a:latin typeface="Arial Nova"/>
                <a:cs typeface="Calibri"/>
              </a:rPr>
              <a:t>Unwanted Social Disconnection* </a:t>
            </a:r>
            <a:endParaRPr lang="en-US" sz="3600">
              <a:latin typeface="Arial Nova"/>
              <a:cs typeface="Calibri"/>
            </a:endParaRPr>
          </a:p>
          <a:p>
            <a:pPr marL="342900" indent="-342900">
              <a:buAutoNum type="arabicPeriod"/>
            </a:pPr>
            <a:r>
              <a:rPr lang="en-US" sz="3600">
                <a:solidFill>
                  <a:srgbClr val="000000"/>
                </a:solidFill>
                <a:latin typeface="Arial Nova"/>
                <a:cs typeface="Calibri"/>
              </a:rPr>
              <a:t>Social Skill Deficits</a:t>
            </a:r>
            <a:endParaRPr lang="en-US" sz="3600"/>
          </a:p>
          <a:p>
            <a:pPr marL="342900" indent="-342900">
              <a:buAutoNum type="arabicPeriod"/>
            </a:pPr>
            <a:r>
              <a:rPr lang="en-US" sz="3600">
                <a:solidFill>
                  <a:srgbClr val="000000"/>
                </a:solidFill>
                <a:latin typeface="Arial Nova"/>
                <a:cs typeface="Calibri"/>
              </a:rPr>
              <a:t>Social Burden</a:t>
            </a:r>
            <a:endParaRPr lang="en-US" sz="3600"/>
          </a:p>
          <a:p>
            <a:pPr marL="0" indent="0">
              <a:buNone/>
            </a:pPr>
            <a:endParaRPr lang="en-US">
              <a:solidFill>
                <a:srgbClr val="000000"/>
              </a:solidFill>
            </a:endParaRPr>
          </a:p>
          <a:p>
            <a:pPr>
              <a:buAutoNum type="arabicPeriod"/>
            </a:pPr>
            <a:endParaRPr lang="en-US"/>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Interpersonal [Social]</a:t>
            </a:r>
          </a:p>
        </p:txBody>
      </p:sp>
    </p:spTree>
    <p:extLst>
      <p:ext uri="{BB962C8B-B14F-4D97-AF65-F5344CB8AC3E}">
        <p14:creationId xmlns:p14="http://schemas.microsoft.com/office/powerpoint/2010/main" val="32507874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014479"/>
            <a:ext cx="10802581" cy="1942138"/>
          </a:xfrm>
        </p:spPr>
        <p:txBody>
          <a:bodyPr/>
          <a:lstStyle/>
          <a:p>
            <a:pPr marL="0" indent="0">
              <a:buNone/>
            </a:pPr>
            <a:r>
              <a:rPr lang="en-US" sz="4000" b="1" dirty="0">
                <a:solidFill>
                  <a:schemeClr val="accent2"/>
                </a:solidFill>
              </a:rPr>
              <a:t>Cognitive Interventions:</a:t>
            </a:r>
          </a:p>
          <a:p>
            <a:pPr marL="457200" indent="-457200"/>
            <a:r>
              <a:rPr lang="en-US" sz="2800" dirty="0">
                <a:latin typeface="Arial Nova"/>
                <a:cs typeface="Calibri"/>
              </a:rPr>
              <a:t>Watch for: JSF trying an interpretation of a longstanding pattern and switching . . . to</a:t>
            </a:r>
          </a:p>
          <a:p>
            <a:pPr marL="457200" indent="-457200"/>
            <a:r>
              <a:rPr lang="en-US" sz="2800" dirty="0">
                <a:latin typeface="Arial Nova"/>
                <a:cs typeface="Calibri"/>
              </a:rPr>
              <a:t>A concrete non-blaming strategy and building hope from the bottom up</a:t>
            </a:r>
            <a:endParaRPr lang="en-US" sz="2800" dirty="0"/>
          </a:p>
          <a:p>
            <a:pPr marL="0" indent="0">
              <a:buNone/>
            </a:pPr>
            <a:endParaRPr lang="en-US" sz="2800">
              <a:solidFill>
                <a:srgbClr val="000000"/>
              </a:solidFill>
              <a:latin typeface="Arial Nova"/>
              <a:cs typeface="Calibri"/>
            </a:endParaRPr>
          </a:p>
          <a:p>
            <a:pPr marL="0" indent="0">
              <a:buNone/>
            </a:pPr>
            <a:r>
              <a:rPr lang="en-US" sz="4000" b="1" dirty="0">
                <a:solidFill>
                  <a:schemeClr val="accent2"/>
                </a:solidFill>
                <a:latin typeface="Segoe UI"/>
                <a:cs typeface="Segoe UI"/>
              </a:rPr>
              <a:t>Social Intervention:</a:t>
            </a:r>
            <a:endParaRPr lang="en-US" sz="4000" dirty="0">
              <a:solidFill>
                <a:schemeClr val="accent2"/>
              </a:solidFill>
              <a:latin typeface="Segoe UI"/>
              <a:cs typeface="Segoe UI"/>
            </a:endParaRPr>
          </a:p>
          <a:p>
            <a:pPr marL="457200" indent="-457200">
              <a:buFont typeface="Wingdings"/>
              <a:buChar char="§"/>
            </a:pPr>
            <a:r>
              <a:rPr lang="en-US" sz="2800" dirty="0">
                <a:latin typeface="Arial"/>
                <a:cs typeface="Arial"/>
              </a:rPr>
              <a:t>Chase's social universe</a:t>
            </a:r>
          </a:p>
          <a:p>
            <a:pPr marL="0" indent="0">
              <a:buNone/>
            </a:pPr>
            <a:endParaRPr lang="en-US">
              <a:solidFill>
                <a:srgbClr val="000000"/>
              </a:solidFill>
              <a:cs typeface="Calibri"/>
            </a:endParaRPr>
          </a:p>
          <a:p>
            <a:endParaRPr lang="en-US">
              <a:solidFill>
                <a:srgbClr val="000000"/>
              </a:solidFill>
            </a:endParaRP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The Chase Video (7 min)</a:t>
            </a:r>
          </a:p>
        </p:txBody>
      </p:sp>
    </p:spTree>
    <p:extLst>
      <p:ext uri="{BB962C8B-B14F-4D97-AF65-F5344CB8AC3E}">
        <p14:creationId xmlns:p14="http://schemas.microsoft.com/office/powerpoint/2010/main" val="16868038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AA9D43-18D5-4285-9DC8-61929B542ABD}"/>
              </a:ext>
            </a:extLst>
          </p:cNvPr>
          <p:cNvSpPr>
            <a:spLocks noGrp="1"/>
          </p:cNvSpPr>
          <p:nvPr>
            <p:ph sz="half" idx="2"/>
          </p:nvPr>
        </p:nvSpPr>
        <p:spPr>
          <a:xfrm>
            <a:off x="195308" y="4965402"/>
            <a:ext cx="8643891" cy="645284"/>
          </a:xfrm>
        </p:spPr>
        <p:txBody>
          <a:bodyPr/>
          <a:lstStyle/>
          <a:p>
            <a:r>
              <a:rPr lang="en-US" sz="2400" dirty="0"/>
              <a:t>Link: </a:t>
            </a:r>
            <a:r>
              <a:rPr lang="en-US" sz="2400" dirty="0">
                <a:hlinkClick r:id="rId2"/>
              </a:rPr>
              <a:t>https://www.youtube.com/watch?v=UNBR3bKyE4I</a:t>
            </a:r>
            <a:endParaRPr lang="en-US" sz="2400" dirty="0"/>
          </a:p>
          <a:p>
            <a:endParaRPr lang="en-US" dirty="0"/>
          </a:p>
        </p:txBody>
      </p:sp>
      <p:sp>
        <p:nvSpPr>
          <p:cNvPr id="3" name="Content Placeholder 2">
            <a:extLst>
              <a:ext uri="{FF2B5EF4-FFF2-40B4-BE49-F238E27FC236}">
                <a16:creationId xmlns:a16="http://schemas.microsoft.com/office/drawing/2014/main" id="{99814082-0D86-4705-9B50-2E4D359040A0}"/>
              </a:ext>
            </a:extLst>
          </p:cNvPr>
          <p:cNvSpPr>
            <a:spLocks noGrp="1"/>
          </p:cNvSpPr>
          <p:nvPr>
            <p:ph sz="half" idx="11"/>
          </p:nvPr>
        </p:nvSpPr>
        <p:spPr/>
        <p:txBody>
          <a:bodyPr/>
          <a:lstStyle/>
          <a:p>
            <a:endParaRPr lang="en-US"/>
          </a:p>
        </p:txBody>
      </p:sp>
      <p:sp>
        <p:nvSpPr>
          <p:cNvPr id="4" name="Title 3">
            <a:extLst>
              <a:ext uri="{FF2B5EF4-FFF2-40B4-BE49-F238E27FC236}">
                <a16:creationId xmlns:a16="http://schemas.microsoft.com/office/drawing/2014/main" id="{122AF580-C61A-427C-A06D-56FEBB33DC1B}"/>
              </a:ext>
            </a:extLst>
          </p:cNvPr>
          <p:cNvSpPr>
            <a:spLocks noGrp="1"/>
          </p:cNvSpPr>
          <p:nvPr>
            <p:ph type="title"/>
          </p:nvPr>
        </p:nvSpPr>
        <p:spPr/>
        <p:txBody>
          <a:bodyPr/>
          <a:lstStyle/>
          <a:p>
            <a:r>
              <a:rPr lang="en-US" dirty="0"/>
              <a:t>Chase Video Goes Here</a:t>
            </a:r>
          </a:p>
        </p:txBody>
      </p:sp>
      <p:sp>
        <p:nvSpPr>
          <p:cNvPr id="5" name="Text Placeholder 4">
            <a:extLst>
              <a:ext uri="{FF2B5EF4-FFF2-40B4-BE49-F238E27FC236}">
                <a16:creationId xmlns:a16="http://schemas.microsoft.com/office/drawing/2014/main" id="{A82BF2EF-FA5C-4345-B42D-6EA55E76D2AA}"/>
              </a:ext>
            </a:extLst>
          </p:cNvPr>
          <p:cNvSpPr>
            <a:spLocks noGrp="1"/>
          </p:cNvSpPr>
          <p:nvPr>
            <p:ph type="body" sz="quarter" idx="17"/>
          </p:nvPr>
        </p:nvSpPr>
        <p:spPr/>
        <p:txBody>
          <a:bodyPr/>
          <a:lstStyle/>
          <a:p>
            <a:endParaRPr lang="en-US" dirty="0"/>
          </a:p>
        </p:txBody>
      </p:sp>
      <p:sp>
        <p:nvSpPr>
          <p:cNvPr id="6" name="Text Placeholder 5">
            <a:extLst>
              <a:ext uri="{FF2B5EF4-FFF2-40B4-BE49-F238E27FC236}">
                <a16:creationId xmlns:a16="http://schemas.microsoft.com/office/drawing/2014/main" id="{850C47F9-959E-4299-AF95-C0C1D542BA18}"/>
              </a:ext>
            </a:extLst>
          </p:cNvPr>
          <p:cNvSpPr>
            <a:spLocks noGrp="1"/>
          </p:cNvSpPr>
          <p:nvPr>
            <p:ph type="body" sz="quarter" idx="18"/>
          </p:nvPr>
        </p:nvSpPr>
        <p:spPr/>
        <p:txBody>
          <a:bodyPr/>
          <a:lstStyle/>
          <a:p>
            <a:endParaRPr lang="en-US"/>
          </a:p>
        </p:txBody>
      </p:sp>
      <p:sp>
        <p:nvSpPr>
          <p:cNvPr id="7" name="Date Placeholder 6">
            <a:extLst>
              <a:ext uri="{FF2B5EF4-FFF2-40B4-BE49-F238E27FC236}">
                <a16:creationId xmlns:a16="http://schemas.microsoft.com/office/drawing/2014/main" id="{4BD7CCE7-2A2E-4F68-8436-A12F8BC9D60B}"/>
              </a:ext>
            </a:extLst>
          </p:cNvPr>
          <p:cNvSpPr>
            <a:spLocks noGrp="1"/>
          </p:cNvSpPr>
          <p:nvPr>
            <p:ph type="dt" sz="half" idx="19"/>
          </p:nvPr>
        </p:nvSpPr>
        <p:spPr/>
        <p:txBody>
          <a:bodyPr/>
          <a:lstStyle/>
          <a:p>
            <a:r>
              <a:rPr lang="en-US"/>
              <a:t>September 3, 20XX </a:t>
            </a:r>
            <a:endParaRPr lang="en-US" dirty="0"/>
          </a:p>
        </p:txBody>
      </p:sp>
    </p:spTree>
    <p:extLst>
      <p:ext uri="{BB962C8B-B14F-4D97-AF65-F5344CB8AC3E}">
        <p14:creationId xmlns:p14="http://schemas.microsoft.com/office/powerpoint/2010/main" val="13728858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Chase's Social Universe</a:t>
            </a:r>
          </a:p>
        </p:txBody>
      </p:sp>
      <p:pic>
        <p:nvPicPr>
          <p:cNvPr id="3" name="Picture 2" descr="A diagram of a family&#10;&#10;Description automatically generated">
            <a:extLst>
              <a:ext uri="{FF2B5EF4-FFF2-40B4-BE49-F238E27FC236}">
                <a16:creationId xmlns:a16="http://schemas.microsoft.com/office/drawing/2014/main" id="{7B1EB55D-67E7-3166-1EC6-53D536999369}"/>
              </a:ext>
            </a:extLst>
          </p:cNvPr>
          <p:cNvPicPr>
            <a:picLocks noChangeAspect="1"/>
          </p:cNvPicPr>
          <p:nvPr/>
        </p:nvPicPr>
        <p:blipFill rotWithShape="1">
          <a:blip r:embed="rId2"/>
          <a:srcRect r="217" b="19250"/>
          <a:stretch/>
        </p:blipFill>
        <p:spPr>
          <a:xfrm>
            <a:off x="3969455" y="2070338"/>
            <a:ext cx="4231926" cy="4558647"/>
          </a:xfrm>
          <a:prstGeom prst="rect">
            <a:avLst/>
          </a:prstGeom>
        </p:spPr>
      </p:pic>
    </p:spTree>
    <p:extLst>
      <p:ext uri="{BB962C8B-B14F-4D97-AF65-F5344CB8AC3E}">
        <p14:creationId xmlns:p14="http://schemas.microsoft.com/office/powerpoint/2010/main" val="29643270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Social Universe Skill</a:t>
            </a:r>
          </a:p>
        </p:txBody>
      </p:sp>
      <p:sp>
        <p:nvSpPr>
          <p:cNvPr id="5" name="Content Placeholder 1">
            <a:extLst>
              <a:ext uri="{FF2B5EF4-FFF2-40B4-BE49-F238E27FC236}">
                <a16:creationId xmlns:a16="http://schemas.microsoft.com/office/drawing/2014/main" id="{3548DD85-EE56-2D07-5008-642174C88150}"/>
              </a:ext>
            </a:extLst>
          </p:cNvPr>
          <p:cNvSpPr>
            <a:spLocks noGrp="1"/>
          </p:cNvSpPr>
          <p:nvPr>
            <p:ph sz="half" idx="2"/>
          </p:nvPr>
        </p:nvSpPr>
        <p:spPr>
          <a:xfrm>
            <a:off x="1036641" y="2219090"/>
            <a:ext cx="10802581" cy="1942138"/>
          </a:xfrm>
        </p:spPr>
        <p:txBody>
          <a:bodyPr/>
          <a:lstStyle/>
          <a:p>
            <a:pPr marL="457200" indent="-457200">
              <a:lnSpc>
                <a:spcPct val="100000"/>
              </a:lnSpc>
              <a:buFont typeface="Courier New" pitchFamily="2" charset="2"/>
              <a:buChar char="o"/>
            </a:pPr>
            <a:r>
              <a:rPr lang="en-US" sz="3600"/>
              <a:t>How might you use this </a:t>
            </a:r>
            <a:r>
              <a:rPr lang="en-US" sz="3600" b="1">
                <a:solidFill>
                  <a:schemeClr val="accent2"/>
                </a:solidFill>
              </a:rPr>
              <a:t>social universe assessment</a:t>
            </a:r>
            <a:r>
              <a:rPr lang="en-US" sz="3600"/>
              <a:t> therapeutically?</a:t>
            </a:r>
          </a:p>
          <a:p>
            <a:pPr marL="457200" indent="-457200">
              <a:lnSpc>
                <a:spcPct val="100000"/>
              </a:lnSpc>
              <a:buFont typeface="Courier New" pitchFamily="2" charset="2"/>
              <a:buChar char="o"/>
            </a:pPr>
            <a:endParaRPr lang="en-US" sz="3600"/>
          </a:p>
          <a:p>
            <a:pPr marL="457200" indent="-457200">
              <a:lnSpc>
                <a:spcPct val="100000"/>
              </a:lnSpc>
              <a:buFont typeface="Courier New" pitchFamily="2" charset="2"/>
              <a:buChar char="o"/>
            </a:pPr>
            <a:r>
              <a:rPr lang="en-US" sz="3600"/>
              <a:t>Building hope (</a:t>
            </a:r>
            <a:r>
              <a:rPr lang="en-US" sz="3600">
                <a:solidFill>
                  <a:schemeClr val="accent6"/>
                </a:solidFill>
              </a:rPr>
              <a:t>continuum</a:t>
            </a:r>
            <a:r>
              <a:rPr lang="en-US" sz="3600"/>
              <a:t>) from </a:t>
            </a:r>
            <a:r>
              <a:rPr lang="en-US" sz="3600" b="1">
                <a:solidFill>
                  <a:schemeClr val="accent2"/>
                </a:solidFill>
              </a:rPr>
              <a:t>the bottom up</a:t>
            </a:r>
          </a:p>
          <a:p>
            <a:pPr marL="0" indent="0">
              <a:lnSpc>
                <a:spcPct val="100000"/>
              </a:lnSpc>
              <a:buNone/>
            </a:pPr>
            <a:endParaRPr lang="en-US" sz="2800"/>
          </a:p>
          <a:p>
            <a:pPr marL="0" indent="0">
              <a:buNone/>
            </a:pPr>
            <a:endParaRPr lang="en-US"/>
          </a:p>
          <a:p>
            <a:pPr>
              <a:buFont typeface="Courier New" pitchFamily="2" charset="2"/>
              <a:buChar char="o"/>
            </a:pPr>
            <a:endParaRPr lang="en-US"/>
          </a:p>
        </p:txBody>
      </p:sp>
    </p:spTree>
    <p:extLst>
      <p:ext uri="{BB962C8B-B14F-4D97-AF65-F5344CB8AC3E}">
        <p14:creationId xmlns:p14="http://schemas.microsoft.com/office/powerpoint/2010/main" val="38350754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092090"/>
            <a:ext cx="10125248" cy="1942138"/>
          </a:xfrm>
        </p:spPr>
        <p:txBody>
          <a:bodyPr/>
          <a:lstStyle/>
          <a:p>
            <a:pPr marL="0" indent="0">
              <a:buNone/>
            </a:pPr>
            <a:r>
              <a:rPr lang="en-US" sz="3600" b="1">
                <a:solidFill>
                  <a:schemeClr val="accent2"/>
                </a:solidFill>
              </a:rPr>
              <a:t>Main Treatment Planning Targets:</a:t>
            </a:r>
          </a:p>
          <a:p>
            <a:pPr marL="342900" indent="-342900">
              <a:buAutoNum type="arabicPeriod"/>
            </a:pPr>
            <a:r>
              <a:rPr lang="en-US" sz="3200"/>
              <a:t>Excruciating Distress (</a:t>
            </a:r>
            <a:r>
              <a:rPr lang="en-US" sz="3200" err="1"/>
              <a:t>Psychache</a:t>
            </a:r>
            <a:r>
              <a:rPr lang="en-US" sz="3200"/>
              <a:t>!) </a:t>
            </a:r>
          </a:p>
          <a:p>
            <a:pPr marL="342900" indent="-342900">
              <a:buAutoNum type="arabicPeriod"/>
            </a:pPr>
            <a:r>
              <a:rPr lang="en-US" sz="3200"/>
              <a:t>Affect dysregulation  </a:t>
            </a:r>
          </a:p>
          <a:p>
            <a:pPr marL="342900" indent="-342900">
              <a:buAutoNum type="arabicPeriod"/>
            </a:pPr>
            <a:r>
              <a:rPr lang="en-US" sz="3200"/>
              <a:t>Acute or chronic shame, guilt, sadness, or anger </a:t>
            </a:r>
            <a:r>
              <a:rPr lang="en-US" sz="3200" b="1">
                <a:solidFill>
                  <a:schemeClr val="accent2"/>
                </a:solidFill>
              </a:rPr>
              <a:t>(conceptualize this as internalized oppression and re-externalize it)</a:t>
            </a:r>
          </a:p>
          <a:p>
            <a:pPr marL="0" indent="0">
              <a:buNone/>
            </a:pPr>
            <a:endParaRPr lang="en-US" sz="2800" b="1">
              <a:solidFill>
                <a:schemeClr val="accent2"/>
              </a:solidFill>
            </a:endParaRPr>
          </a:p>
          <a:p>
            <a:pPr marL="0" indent="0">
              <a:buNone/>
            </a:pPr>
            <a:endParaRPr lang="en-US" sz="2800">
              <a:solidFill>
                <a:schemeClr val="accent2"/>
              </a:solidFill>
            </a:endParaRPr>
          </a:p>
          <a:p>
            <a:pPr marL="0" indent="0">
              <a:buNone/>
            </a:pPr>
            <a:endParaRPr lang="en-US"/>
          </a:p>
          <a:p>
            <a:pPr>
              <a:buAutoNum type="arabicPeriod"/>
            </a:pPr>
            <a:endParaRPr lang="en-US"/>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Emotional Dimension</a:t>
            </a:r>
          </a:p>
        </p:txBody>
      </p:sp>
    </p:spTree>
    <p:extLst>
      <p:ext uri="{BB962C8B-B14F-4D97-AF65-F5344CB8AC3E}">
        <p14:creationId xmlns:p14="http://schemas.microsoft.com/office/powerpoint/2010/main" val="10231894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642424"/>
            <a:ext cx="5059359" cy="1942138"/>
          </a:xfrm>
        </p:spPr>
        <p:txBody>
          <a:bodyPr/>
          <a:lstStyle/>
          <a:p>
            <a:pPr marL="0" indent="0">
              <a:buNone/>
            </a:pPr>
            <a:r>
              <a:rPr lang="en-US" sz="3600"/>
              <a:t>Label problems and PAIN </a:t>
            </a:r>
            <a:r>
              <a:rPr lang="en-US" sz="3600" b="1">
                <a:solidFill>
                  <a:schemeClr val="accent2"/>
                </a:solidFill>
              </a:rPr>
              <a:t>outside self. </a:t>
            </a:r>
            <a:endParaRPr lang="en-US">
              <a:solidFill>
                <a:schemeClr val="accent2"/>
              </a:solidFill>
            </a:endParaRPr>
          </a:p>
          <a:p>
            <a:pPr marL="0" indent="0">
              <a:buNone/>
            </a:pPr>
            <a:endParaRPr lang="en-US" sz="3600"/>
          </a:p>
          <a:p>
            <a:pPr marL="0" indent="0">
              <a:buNone/>
            </a:pPr>
            <a:r>
              <a:rPr lang="en-US" sz="3600"/>
              <a:t>Put strengths, strategies, and skills </a:t>
            </a:r>
            <a:r>
              <a:rPr lang="en-US" sz="3600" b="1">
                <a:solidFill>
                  <a:schemeClr val="accent2"/>
                </a:solidFill>
              </a:rPr>
              <a:t>inside self</a:t>
            </a:r>
            <a:endParaRPr lang="en-US">
              <a:solidFill>
                <a:schemeClr val="accent2"/>
              </a:solidFill>
            </a:endParaRPr>
          </a:p>
          <a:p>
            <a:pPr marL="0" indent="0">
              <a:buNone/>
            </a:pPr>
            <a:endParaRPr lang="en-US" sz="2800">
              <a:solidFill>
                <a:schemeClr val="accent2"/>
              </a:solidFill>
            </a:endParaRPr>
          </a:p>
          <a:p>
            <a:pPr marL="0" indent="0">
              <a:buNone/>
            </a:pPr>
            <a:endParaRPr lang="en-US"/>
          </a:p>
          <a:p>
            <a:pPr>
              <a:buAutoNum type="arabicPeriod"/>
            </a:pPr>
            <a:endParaRPr lang="en-US"/>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Emotional: Separate Pain From Self</a:t>
            </a:r>
          </a:p>
        </p:txBody>
      </p:sp>
      <p:pic>
        <p:nvPicPr>
          <p:cNvPr id="3" name="Picture 2" descr="A paper with writing on it&#10;&#10;Description automatically generated">
            <a:extLst>
              <a:ext uri="{FF2B5EF4-FFF2-40B4-BE49-F238E27FC236}">
                <a16:creationId xmlns:a16="http://schemas.microsoft.com/office/drawing/2014/main" id="{3181554E-03FD-7139-C9DF-35F1547DE84A}"/>
              </a:ext>
            </a:extLst>
          </p:cNvPr>
          <p:cNvPicPr>
            <a:picLocks noChangeAspect="1"/>
          </p:cNvPicPr>
          <p:nvPr/>
        </p:nvPicPr>
        <p:blipFill rotWithShape="1">
          <a:blip r:embed="rId2"/>
          <a:srcRect l="295" t="2222" r="-148" b="17160"/>
          <a:stretch/>
        </p:blipFill>
        <p:spPr>
          <a:xfrm>
            <a:off x="6375400" y="1933444"/>
            <a:ext cx="5068144" cy="4912898"/>
          </a:xfrm>
          <a:prstGeom prst="rect">
            <a:avLst/>
          </a:prstGeom>
        </p:spPr>
      </p:pic>
    </p:spTree>
    <p:extLst>
      <p:ext uri="{BB962C8B-B14F-4D97-AF65-F5344CB8AC3E}">
        <p14:creationId xmlns:p14="http://schemas.microsoft.com/office/powerpoint/2010/main" val="39721235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57AC-180B-C05A-82E6-C09AF977E89B}"/>
              </a:ext>
            </a:extLst>
          </p:cNvPr>
          <p:cNvSpPr>
            <a:spLocks noGrp="1"/>
          </p:cNvSpPr>
          <p:nvPr>
            <p:ph type="title"/>
          </p:nvPr>
        </p:nvSpPr>
        <p:spPr>
          <a:xfrm>
            <a:off x="6257107" y="999068"/>
            <a:ext cx="4876800" cy="645284"/>
          </a:xfrm>
        </p:spPr>
        <p:txBody>
          <a:bodyPr anchor="b">
            <a:normAutofit/>
          </a:bodyPr>
          <a:lstStyle/>
          <a:p>
            <a:r>
              <a:rPr lang="en-US" dirty="0"/>
              <a:t>In Closing</a:t>
            </a:r>
          </a:p>
        </p:txBody>
      </p:sp>
      <p:sp>
        <p:nvSpPr>
          <p:cNvPr id="3" name="Text Placeholder 2">
            <a:extLst>
              <a:ext uri="{FF2B5EF4-FFF2-40B4-BE49-F238E27FC236}">
                <a16:creationId xmlns:a16="http://schemas.microsoft.com/office/drawing/2014/main" id="{A5CFC67F-D21D-70B5-74F3-98A1DD5A38AF}"/>
              </a:ext>
            </a:extLst>
          </p:cNvPr>
          <p:cNvSpPr>
            <a:spLocks noGrp="1"/>
          </p:cNvSpPr>
          <p:nvPr>
            <p:ph sz="half" idx="1"/>
          </p:nvPr>
        </p:nvSpPr>
        <p:spPr>
          <a:xfrm>
            <a:off x="6257107" y="2286003"/>
            <a:ext cx="5484470" cy="2332729"/>
          </a:xfrm>
        </p:spPr>
        <p:txBody>
          <a:bodyPr lIns="91440" tIns="45720" rIns="91440" bIns="45720" anchor="t">
            <a:noAutofit/>
          </a:bodyPr>
          <a:lstStyle/>
          <a:p>
            <a:pPr marL="285750" indent="-285750">
              <a:lnSpc>
                <a:spcPct val="90000"/>
              </a:lnSpc>
              <a:buFont typeface="Courier New" panose="020B0604020202020204" pitchFamily="34" charset="0"/>
              <a:buChar char="o"/>
            </a:pPr>
            <a:r>
              <a:rPr lang="en-US" sz="2800" dirty="0"/>
              <a:t>What do you want to remember?</a:t>
            </a:r>
          </a:p>
          <a:p>
            <a:pPr marL="285750" indent="-285750">
              <a:lnSpc>
                <a:spcPct val="90000"/>
              </a:lnSpc>
              <a:buFont typeface="Courier New" panose="020B0604020202020204" pitchFamily="34" charset="0"/>
              <a:buChar char="o"/>
            </a:pPr>
            <a:endParaRPr lang="en-US" sz="2800" dirty="0"/>
          </a:p>
          <a:p>
            <a:pPr marL="285750" indent="-285750">
              <a:lnSpc>
                <a:spcPct val="90000"/>
              </a:lnSpc>
              <a:buFont typeface="Courier New" panose="020B0604020202020204" pitchFamily="34" charset="0"/>
              <a:buChar char="o"/>
            </a:pPr>
            <a:r>
              <a:rPr lang="en-US" sz="2800" dirty="0"/>
              <a:t>What can implement soon?</a:t>
            </a:r>
          </a:p>
          <a:p>
            <a:pPr marL="285750" indent="-285750">
              <a:lnSpc>
                <a:spcPct val="90000"/>
              </a:lnSpc>
              <a:buFont typeface="Courier New" panose="020B0604020202020204" pitchFamily="34" charset="0"/>
              <a:buChar char="o"/>
            </a:pPr>
            <a:endParaRPr lang="en-US" sz="2800" dirty="0"/>
          </a:p>
          <a:p>
            <a:pPr marL="285750" indent="-285750">
              <a:lnSpc>
                <a:spcPct val="90000"/>
              </a:lnSpc>
              <a:buFont typeface="Courier New" panose="020B0604020202020204" pitchFamily="34" charset="0"/>
              <a:buChar char="o"/>
            </a:pPr>
            <a:r>
              <a:rPr lang="en-US" sz="2800" b="1" dirty="0">
                <a:solidFill>
                  <a:schemeClr val="accent2"/>
                </a:solidFill>
              </a:rPr>
              <a:t>Thanks for being you . . .</a:t>
            </a:r>
          </a:p>
          <a:p>
            <a:pPr marL="285750" indent="-285750">
              <a:lnSpc>
                <a:spcPct val="90000"/>
              </a:lnSpc>
              <a:buFont typeface="Courier New" panose="020B0604020202020204" pitchFamily="34" charset="0"/>
              <a:buChar char="o"/>
            </a:pPr>
            <a:endParaRPr lang="en-US" sz="2800" dirty="0"/>
          </a:p>
          <a:p>
            <a:pPr marL="285750" indent="-285750">
              <a:lnSpc>
                <a:spcPct val="90000"/>
              </a:lnSpc>
              <a:buFont typeface="Courier New" panose="020B0604020202020204" pitchFamily="34" charset="0"/>
              <a:buChar char="o"/>
            </a:pPr>
            <a:r>
              <a:rPr lang="en-US" sz="2800" dirty="0"/>
              <a:t>Monitor and take care of yourself and your colleagues</a:t>
            </a:r>
          </a:p>
        </p:txBody>
      </p:sp>
      <p:pic>
        <p:nvPicPr>
          <p:cNvPr id="6" name="Picture 5" descr="Person with idea concept">
            <a:extLst>
              <a:ext uri="{FF2B5EF4-FFF2-40B4-BE49-F238E27FC236}">
                <a16:creationId xmlns:a16="http://schemas.microsoft.com/office/drawing/2014/main" id="{1DB6F43A-B6DF-23BB-DDAC-F060BDFF93B9}"/>
              </a:ext>
            </a:extLst>
          </p:cNvPr>
          <p:cNvPicPr>
            <a:picLocks noChangeAspect="1"/>
          </p:cNvPicPr>
          <p:nvPr/>
        </p:nvPicPr>
        <p:blipFill rotWithShape="1">
          <a:blip r:embed="rId2"/>
          <a:srcRect l="22844" r="10407" b="1"/>
          <a:stretch/>
        </p:blipFill>
        <p:spPr>
          <a:xfrm>
            <a:off x="20" y="990600"/>
            <a:ext cx="4837156" cy="4837176"/>
          </a:xfrm>
          <a:prstGeom prst="rect">
            <a:avLst/>
          </a:prstGeom>
          <a:noFill/>
        </p:spPr>
      </p:pic>
    </p:spTree>
    <p:extLst>
      <p:ext uri="{BB962C8B-B14F-4D97-AF65-F5344CB8AC3E}">
        <p14:creationId xmlns:p14="http://schemas.microsoft.com/office/powerpoint/2010/main" val="38700154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90D7A1-2E57-6670-EE52-A25B69F4BBBE}"/>
              </a:ext>
            </a:extLst>
          </p:cNvPr>
          <p:cNvSpPr>
            <a:spLocks noGrp="1"/>
          </p:cNvSpPr>
          <p:nvPr>
            <p:ph type="title"/>
          </p:nvPr>
        </p:nvSpPr>
        <p:spPr/>
        <p:txBody>
          <a:bodyPr/>
          <a:lstStyle/>
          <a:p>
            <a:r>
              <a:rPr lang="en-US"/>
              <a:t>Books</a:t>
            </a:r>
          </a:p>
        </p:txBody>
      </p:sp>
      <p:pic>
        <p:nvPicPr>
          <p:cNvPr id="8" name="Picture 7" descr="A book cover with text and images&#10;&#10;Description automatically generated">
            <a:extLst>
              <a:ext uri="{FF2B5EF4-FFF2-40B4-BE49-F238E27FC236}">
                <a16:creationId xmlns:a16="http://schemas.microsoft.com/office/drawing/2014/main" id="{3101D47B-5776-57E0-1C59-79779B3A534A}"/>
              </a:ext>
            </a:extLst>
          </p:cNvPr>
          <p:cNvPicPr>
            <a:picLocks noChangeAspect="1"/>
          </p:cNvPicPr>
          <p:nvPr/>
        </p:nvPicPr>
        <p:blipFill>
          <a:blip r:embed="rId2"/>
          <a:stretch>
            <a:fillRect/>
          </a:stretch>
        </p:blipFill>
        <p:spPr>
          <a:xfrm>
            <a:off x="963789" y="2142038"/>
            <a:ext cx="6341532" cy="4443644"/>
          </a:xfrm>
          <a:prstGeom prst="rect">
            <a:avLst/>
          </a:prstGeom>
        </p:spPr>
      </p:pic>
      <p:pic>
        <p:nvPicPr>
          <p:cNvPr id="9" name="Picture 8">
            <a:extLst>
              <a:ext uri="{FF2B5EF4-FFF2-40B4-BE49-F238E27FC236}">
                <a16:creationId xmlns:a16="http://schemas.microsoft.com/office/drawing/2014/main" id="{F676E042-9E6F-A368-8264-9636B2F8E070}"/>
              </a:ext>
            </a:extLst>
          </p:cNvPr>
          <p:cNvPicPr>
            <a:picLocks noChangeAspect="1"/>
          </p:cNvPicPr>
          <p:nvPr/>
        </p:nvPicPr>
        <p:blipFill>
          <a:blip r:embed="rId3"/>
          <a:stretch>
            <a:fillRect/>
          </a:stretch>
        </p:blipFill>
        <p:spPr>
          <a:xfrm>
            <a:off x="7603066" y="2119287"/>
            <a:ext cx="3448756" cy="4559703"/>
          </a:xfrm>
          <a:prstGeom prst="rect">
            <a:avLst/>
          </a:prstGeom>
        </p:spPr>
      </p:pic>
    </p:spTree>
    <p:extLst>
      <p:ext uri="{BB962C8B-B14F-4D97-AF65-F5344CB8AC3E}">
        <p14:creationId xmlns:p14="http://schemas.microsoft.com/office/powerpoint/2010/main" val="819021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90D7A1-2E57-6670-EE52-A25B69F4BBBE}"/>
              </a:ext>
            </a:extLst>
          </p:cNvPr>
          <p:cNvSpPr>
            <a:spLocks noGrp="1"/>
          </p:cNvSpPr>
          <p:nvPr>
            <p:ph type="title"/>
          </p:nvPr>
        </p:nvSpPr>
        <p:spPr/>
        <p:txBody>
          <a:bodyPr/>
          <a:lstStyle/>
          <a:p>
            <a:r>
              <a:rPr lang="en-US"/>
              <a:t>Check up and Check-in</a:t>
            </a:r>
          </a:p>
        </p:txBody>
      </p:sp>
      <p:pic>
        <p:nvPicPr>
          <p:cNvPr id="2" name="Picture 1" descr="C:\Users\john.sf\Pictures\Pit Smell.jpg">
            <a:extLst>
              <a:ext uri="{FF2B5EF4-FFF2-40B4-BE49-F238E27FC236}">
                <a16:creationId xmlns:a16="http://schemas.microsoft.com/office/drawing/2014/main" id="{BB349BF9-136F-7640-8F61-C7EA17DCC249}"/>
              </a:ext>
            </a:extLst>
          </p:cNvPr>
          <p:cNvPicPr>
            <a:picLocks noChangeAspect="1"/>
          </p:cNvPicPr>
          <p:nvPr/>
        </p:nvPicPr>
        <p:blipFill>
          <a:blip r:embed="rId2"/>
          <a:stretch>
            <a:fillRect/>
          </a:stretch>
        </p:blipFill>
        <p:spPr>
          <a:xfrm>
            <a:off x="2920099" y="1986907"/>
            <a:ext cx="5972889" cy="4660959"/>
          </a:xfrm>
          <a:prstGeom prst="rect">
            <a:avLst/>
          </a:prstGeom>
        </p:spPr>
      </p:pic>
    </p:spTree>
    <p:extLst>
      <p:ext uri="{BB962C8B-B14F-4D97-AF65-F5344CB8AC3E}">
        <p14:creationId xmlns:p14="http://schemas.microsoft.com/office/powerpoint/2010/main" val="3534318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FBA20B-83C4-D167-8F8C-7438037E2BAF}"/>
              </a:ext>
            </a:extLst>
          </p:cNvPr>
          <p:cNvSpPr>
            <a:spLocks noGrp="1"/>
          </p:cNvSpPr>
          <p:nvPr>
            <p:ph type="title"/>
          </p:nvPr>
        </p:nvSpPr>
        <p:spPr/>
        <p:txBody>
          <a:bodyPr/>
          <a:lstStyle/>
          <a:p>
            <a:r>
              <a:rPr lang="en-US"/>
              <a:t>Free Resources</a:t>
            </a:r>
          </a:p>
        </p:txBody>
      </p:sp>
      <p:sp>
        <p:nvSpPr>
          <p:cNvPr id="4" name="TextBox 3">
            <a:extLst>
              <a:ext uri="{FF2B5EF4-FFF2-40B4-BE49-F238E27FC236}">
                <a16:creationId xmlns:a16="http://schemas.microsoft.com/office/drawing/2014/main" id="{11C25C3D-101C-743F-8AAD-0841D95ED8BC}"/>
              </a:ext>
            </a:extLst>
          </p:cNvPr>
          <p:cNvSpPr txBox="1"/>
          <p:nvPr/>
        </p:nvSpPr>
        <p:spPr>
          <a:xfrm>
            <a:off x="1027289" y="2325511"/>
            <a:ext cx="9121422"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solidFill>
                  <a:schemeClr val="accent6"/>
                </a:solidFill>
                <a:cs typeface="Arial"/>
                <a:hlinkClick r:id="rId2"/>
              </a:rPr>
              <a:t>https://montanahappinessproject.com/</a:t>
            </a:r>
            <a:endParaRPr lang="en-US" sz="4000" dirty="0">
              <a:solidFill>
                <a:schemeClr val="accent6"/>
              </a:solidFill>
            </a:endParaRPr>
          </a:p>
          <a:p>
            <a:endParaRPr lang="en-US" sz="4000" dirty="0">
              <a:solidFill>
                <a:schemeClr val="accent6"/>
              </a:solidFill>
              <a:cs typeface="Arial"/>
            </a:endParaRPr>
          </a:p>
          <a:p>
            <a:r>
              <a:rPr lang="en-US" sz="4000" dirty="0">
                <a:solidFill>
                  <a:schemeClr val="accent6"/>
                </a:solidFill>
                <a:cs typeface="Arial"/>
                <a:hlinkClick r:id="rId3"/>
              </a:rPr>
              <a:t>https://johnsommersflanagan.com/  </a:t>
            </a:r>
            <a:endParaRPr lang="en-US" sz="4000" dirty="0">
              <a:solidFill>
                <a:schemeClr val="accent6"/>
              </a:solidFill>
            </a:endParaRPr>
          </a:p>
        </p:txBody>
      </p:sp>
    </p:spTree>
    <p:extLst>
      <p:ext uri="{BB962C8B-B14F-4D97-AF65-F5344CB8AC3E}">
        <p14:creationId xmlns:p14="http://schemas.microsoft.com/office/powerpoint/2010/main" val="21206082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a:xfrm>
            <a:off x="6257107" y="999068"/>
            <a:ext cx="4876800" cy="645284"/>
          </a:xfrm>
        </p:spPr>
        <p:txBody>
          <a:bodyPr anchor="b">
            <a:normAutofit fontScale="90000"/>
          </a:bodyPr>
          <a:lstStyle/>
          <a:p>
            <a:r>
              <a:rPr lang="en-US" sz="4800" dirty="0"/>
              <a:t>Bonus Slides</a:t>
            </a:r>
          </a:p>
        </p:txBody>
      </p:sp>
      <p:sp>
        <p:nvSpPr>
          <p:cNvPr id="3" name="Content Placeholder 2">
            <a:extLst>
              <a:ext uri="{FF2B5EF4-FFF2-40B4-BE49-F238E27FC236}">
                <a16:creationId xmlns:a16="http://schemas.microsoft.com/office/drawing/2014/main" id="{8D87CE19-F795-8240-B223-A5CA7C9DE0E5}"/>
              </a:ext>
            </a:extLst>
          </p:cNvPr>
          <p:cNvSpPr>
            <a:spLocks noGrp="1"/>
          </p:cNvSpPr>
          <p:nvPr>
            <p:ph sz="half" idx="1"/>
          </p:nvPr>
        </p:nvSpPr>
        <p:spPr>
          <a:xfrm>
            <a:off x="6257107" y="2346868"/>
            <a:ext cx="5180189" cy="2332729"/>
          </a:xfrm>
        </p:spPr>
        <p:txBody>
          <a:bodyPr lIns="0" tIns="0" rIns="0" bIns="0" anchor="t">
            <a:noAutofit/>
          </a:bodyPr>
          <a:lstStyle/>
          <a:p>
            <a:r>
              <a:rPr lang="en-US" sz="3600" dirty="0">
                <a:solidFill>
                  <a:schemeClr val="accent6"/>
                </a:solidFill>
              </a:rPr>
              <a:t>Safety Planning</a:t>
            </a:r>
          </a:p>
          <a:p>
            <a:endParaRPr lang="en-US" dirty="0"/>
          </a:p>
        </p:txBody>
      </p:sp>
      <p:pic>
        <p:nvPicPr>
          <p:cNvPr id="5" name="Picture 4">
            <a:extLst>
              <a:ext uri="{FF2B5EF4-FFF2-40B4-BE49-F238E27FC236}">
                <a16:creationId xmlns:a16="http://schemas.microsoft.com/office/drawing/2014/main" id="{ABB8538D-ABB3-E170-4F6A-FF2256E3640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76636"/>
            <a:ext cx="6349666" cy="4536837"/>
          </a:xfrm>
          <a:prstGeom prst="rect">
            <a:avLst/>
          </a:prstGeom>
        </p:spPr>
      </p:pic>
    </p:spTree>
    <p:extLst>
      <p:ext uri="{BB962C8B-B14F-4D97-AF65-F5344CB8AC3E}">
        <p14:creationId xmlns:p14="http://schemas.microsoft.com/office/powerpoint/2010/main" val="5997093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092090"/>
            <a:ext cx="10125248" cy="1942138"/>
          </a:xfrm>
        </p:spPr>
        <p:txBody>
          <a:bodyPr/>
          <a:lstStyle/>
          <a:p>
            <a:pPr marL="0" indent="0">
              <a:buNone/>
            </a:pPr>
            <a:r>
              <a:rPr lang="en-US" sz="4400" b="1" dirty="0">
                <a:solidFill>
                  <a:schemeClr val="accent2"/>
                </a:solidFill>
              </a:rPr>
              <a:t>Main Treatment Planning Targets:</a:t>
            </a:r>
          </a:p>
          <a:p>
            <a:pPr marL="342900" indent="-342900">
              <a:buAutoNum type="arabicPeriod"/>
            </a:pPr>
            <a:r>
              <a:rPr lang="en-US" sz="4000" dirty="0"/>
              <a:t>Suicide Desensitization</a:t>
            </a:r>
          </a:p>
          <a:p>
            <a:pPr marL="342900" indent="-342900">
              <a:buAutoNum type="arabicPeriod"/>
            </a:pPr>
            <a:r>
              <a:rPr lang="en-US" sz="4000" dirty="0"/>
              <a:t>Lethal Means</a:t>
            </a:r>
          </a:p>
          <a:p>
            <a:pPr marL="342900" indent="-342900">
              <a:buAutoNum type="arabicPeriod"/>
            </a:pPr>
            <a:r>
              <a:rPr lang="en-US" sz="4000" dirty="0"/>
              <a:t>Suicide Intent and Planning</a:t>
            </a:r>
          </a:p>
          <a:p>
            <a:pPr marL="0" indent="0">
              <a:buNone/>
            </a:pPr>
            <a:endParaRPr lang="en-US" sz="2800" b="1" dirty="0">
              <a:solidFill>
                <a:schemeClr val="accent2"/>
              </a:solidFill>
            </a:endParaRPr>
          </a:p>
          <a:p>
            <a:pPr marL="0" indent="0">
              <a:buNone/>
            </a:pPr>
            <a:endParaRPr lang="en-US" sz="2800" dirty="0">
              <a:solidFill>
                <a:schemeClr val="accent2"/>
              </a:solidFill>
            </a:endParaRPr>
          </a:p>
          <a:p>
            <a:pPr marL="0" indent="0">
              <a:buNone/>
            </a:pPr>
            <a:endParaRPr lang="en-US" dirty="0"/>
          </a:p>
          <a:p>
            <a:pPr>
              <a:buAutoNum type="arabicPeriod"/>
            </a:pPr>
            <a:endParaRPr lang="en-US" dirty="0"/>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dirty="0"/>
              <a:t>Behavioral</a:t>
            </a:r>
          </a:p>
        </p:txBody>
      </p:sp>
    </p:spTree>
    <p:extLst>
      <p:ext uri="{BB962C8B-B14F-4D97-AF65-F5344CB8AC3E}">
        <p14:creationId xmlns:p14="http://schemas.microsoft.com/office/powerpoint/2010/main" val="1730039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5756" y="1827205"/>
            <a:ext cx="10559452" cy="1942138"/>
          </a:xfrm>
        </p:spPr>
        <p:txBody>
          <a:bodyPr/>
          <a:lstStyle/>
          <a:p>
            <a:pPr marL="0" indent="0">
              <a:buNone/>
            </a:pPr>
            <a:endParaRPr lang="en-US" dirty="0"/>
          </a:p>
          <a:p>
            <a:pPr>
              <a:buFont typeface="Courier New" panose="02070309020205020404" pitchFamily="49" charset="0"/>
              <a:buChar char="o"/>
            </a:pPr>
            <a:r>
              <a:rPr lang="en-US" sz="3200" dirty="0"/>
              <a:t>How Can I Make My Environment Safe?** </a:t>
            </a:r>
          </a:p>
          <a:p>
            <a:pPr>
              <a:buFont typeface="Courier New" panose="02070309020205020404" pitchFamily="49" charset="0"/>
              <a:buChar char="o"/>
            </a:pPr>
            <a:r>
              <a:rPr lang="en-US" sz="3200" dirty="0"/>
              <a:t>My Unique Warning Signs</a:t>
            </a:r>
          </a:p>
          <a:p>
            <a:pPr>
              <a:buFont typeface="Courier New" panose="02070309020205020404" pitchFamily="49" charset="0"/>
              <a:buChar char="o"/>
            </a:pPr>
            <a:r>
              <a:rPr lang="en-US" sz="3200" dirty="0"/>
              <a:t>My internal Coping Strategies</a:t>
            </a:r>
          </a:p>
          <a:p>
            <a:pPr>
              <a:buFont typeface="Courier New" panose="02070309020205020404" pitchFamily="49" charset="0"/>
              <a:buChar char="o"/>
            </a:pPr>
            <a:r>
              <a:rPr lang="en-US" sz="3200" dirty="0"/>
              <a:t>People and Settings that Provide Support and Distraction</a:t>
            </a:r>
          </a:p>
          <a:p>
            <a:pPr>
              <a:buFont typeface="Courier New" panose="02070309020205020404" pitchFamily="49" charset="0"/>
              <a:buChar char="o"/>
            </a:pPr>
            <a:r>
              <a:rPr lang="en-US" sz="3200" dirty="0"/>
              <a:t>Who Can I Ask for Help? </a:t>
            </a:r>
          </a:p>
          <a:p>
            <a:pPr>
              <a:buFont typeface="Courier New" panose="02070309020205020404" pitchFamily="49" charset="0"/>
              <a:buChar char="o"/>
            </a:pPr>
            <a:r>
              <a:rPr lang="en-US" sz="3200" dirty="0"/>
              <a:t>Professionals or Agencies I Can Contact for Support</a:t>
            </a:r>
          </a:p>
          <a:p>
            <a:pPr>
              <a:buFont typeface="Courier New" panose="02070309020205020404" pitchFamily="49" charset="0"/>
              <a:buChar char="o"/>
            </a:pPr>
            <a:r>
              <a:rPr lang="en-US" sz="3200" dirty="0"/>
              <a:t>How I Can Make My Environment Even Safer?</a:t>
            </a:r>
          </a:p>
          <a:p>
            <a:pPr>
              <a:buAutoNum type="arabicPeriod"/>
            </a:pPr>
            <a:endParaRPr lang="en-US" dirty="0"/>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dirty="0"/>
              <a:t>Safety Planning (EBT)</a:t>
            </a:r>
          </a:p>
        </p:txBody>
      </p:sp>
    </p:spTree>
    <p:extLst>
      <p:ext uri="{BB962C8B-B14F-4D97-AF65-F5344CB8AC3E}">
        <p14:creationId xmlns:p14="http://schemas.microsoft.com/office/powerpoint/2010/main" val="11150125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5756" y="1827205"/>
            <a:ext cx="10559452" cy="1942138"/>
          </a:xfrm>
        </p:spPr>
        <p:txBody>
          <a:bodyPr/>
          <a:lstStyle/>
          <a:p>
            <a:pPr marL="0" indent="0">
              <a:buNone/>
            </a:pPr>
            <a:endParaRPr lang="en-US" dirty="0"/>
          </a:p>
          <a:p>
            <a:pPr>
              <a:buFont typeface="Courier New" panose="02070309020205020404" pitchFamily="49" charset="0"/>
              <a:buChar char="o"/>
            </a:pPr>
            <a:r>
              <a:rPr lang="en-US" sz="2800" dirty="0"/>
              <a:t>Follow the Stanley and Brown SPI protocol – or whatever your agency is using​</a:t>
            </a:r>
          </a:p>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When you safety plan, be explicitly collaborative and compassionate​</a:t>
            </a:r>
          </a:p>
          <a:p>
            <a:pPr>
              <a:buFont typeface="Courier New" panose="02070309020205020404" pitchFamily="49" charset="0"/>
              <a:buChar char="o"/>
            </a:pPr>
            <a:endParaRPr lang="en-US" sz="2800" dirty="0"/>
          </a:p>
          <a:p>
            <a:pPr>
              <a:buFont typeface="Courier New" panose="02070309020205020404" pitchFamily="49" charset="0"/>
              <a:buChar char="o"/>
            </a:pPr>
            <a:r>
              <a:rPr lang="en-US" sz="2800" dirty="0"/>
              <a:t>To watch a safety planning example with a 15-year-old: </a:t>
            </a:r>
            <a:r>
              <a:rPr lang="en-US" sz="2800" dirty="0">
                <a:hlinkClick r:id="rId2"/>
              </a:rPr>
              <a:t>https://johnsommersflanagan.com/2021/03/30/how-to-do-suicide-safety-planning-a-case-example/ </a:t>
            </a:r>
            <a:endParaRPr lang="en-US" sz="1600" dirty="0"/>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dirty="0"/>
              <a:t>Safety Planning </a:t>
            </a:r>
          </a:p>
        </p:txBody>
      </p:sp>
    </p:spTree>
    <p:extLst>
      <p:ext uri="{BB962C8B-B14F-4D97-AF65-F5344CB8AC3E}">
        <p14:creationId xmlns:p14="http://schemas.microsoft.com/office/powerpoint/2010/main" val="2107123613"/>
      </p:ext>
    </p:extLst>
  </p:cSld>
  <p:clrMapOvr>
    <a:masterClrMapping/>
  </p:clrMapOvr>
</p:sld>
</file>

<file path=ppt/theme/theme1.xml><?xml version="1.0" encoding="utf-8"?>
<a:theme xmlns:a="http://schemas.openxmlformats.org/drawingml/2006/main" name="Theme1">
  <a:themeElements>
    <a:clrScheme name="Custom 3">
      <a:dk1>
        <a:sysClr val="windowText" lastClr="000000"/>
      </a:dk1>
      <a:lt1>
        <a:sysClr val="window" lastClr="FFFFFF"/>
      </a:lt1>
      <a:dk2>
        <a:srgbClr val="4E3B30"/>
      </a:dk2>
      <a:lt2>
        <a:srgbClr val="FBEEC9"/>
      </a:lt2>
      <a:accent1>
        <a:srgbClr val="F2EAE1"/>
      </a:accent1>
      <a:accent2>
        <a:srgbClr val="AD1F1F"/>
      </a:accent2>
      <a:accent3>
        <a:srgbClr val="B58B80"/>
      </a:accent3>
      <a:accent4>
        <a:srgbClr val="C3986D"/>
      </a:accent4>
      <a:accent5>
        <a:srgbClr val="A19574"/>
      </a:accent5>
      <a:accent6>
        <a:srgbClr val="C17529"/>
      </a:accent6>
      <a:hlink>
        <a:srgbClr val="AD1F1F"/>
      </a:hlink>
      <a:folHlink>
        <a:srgbClr val="811717"/>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potx" id="{F3EA0D10-81D8-413D-A4CA-F5D1D5CC8037}" vid="{9BA86A48-81B4-441C-9F07-EEAF91A8FC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2F651C-E5DA-470F-A6A6-D70E9A5EBFB8}">
  <ds:schemaRefs>
    <ds:schemaRef ds:uri="http://schemas.microsoft.com/sharepoint/v3/contenttype/forms"/>
  </ds:schemaRefs>
</ds:datastoreItem>
</file>

<file path=customXml/itemProps2.xml><?xml version="1.0" encoding="utf-8"?>
<ds:datastoreItem xmlns:ds="http://schemas.openxmlformats.org/officeDocument/2006/customXml" ds:itemID="{E24273A0-A4DF-47AA-BF1F-8758123399CE}">
  <ds:schemaRefs>
    <ds:schemaRef ds:uri="71af3243-3dd4-4a8d-8c0d-dd76da1f02a5"/>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D975AF8-B1C6-436B-A274-2C3ADC7798ED}">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1246</TotalTime>
  <Words>3112</Words>
  <Application>Microsoft Office PowerPoint</Application>
  <PresentationFormat>Widescreen</PresentationFormat>
  <Paragraphs>378</Paragraphs>
  <Slides>63</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63</vt:i4>
      </vt:variant>
    </vt:vector>
  </HeadingPairs>
  <TitlesOfParts>
    <vt:vector size="73" baseType="lpstr">
      <vt:lpstr>Arial</vt:lpstr>
      <vt:lpstr>Arial Nova</vt:lpstr>
      <vt:lpstr>Calibri</vt:lpstr>
      <vt:lpstr>Century Gothic</vt:lpstr>
      <vt:lpstr>Courier New</vt:lpstr>
      <vt:lpstr>Segoe UI</vt:lpstr>
      <vt:lpstr>Verdana</vt:lpstr>
      <vt:lpstr>Wingdings</vt:lpstr>
      <vt:lpstr>Wingdings 3</vt:lpstr>
      <vt:lpstr>Theme1</vt:lpstr>
      <vt:lpstr>Blending Traditional and Strengths-Based Approaches to Suicide Assessment        Presented on behalf of WVU – December 8, 2023  </vt:lpstr>
      <vt:lpstr>Preparation</vt:lpstr>
      <vt:lpstr>PowerPoint Presentation</vt:lpstr>
      <vt:lpstr>Coping Takeaways</vt:lpstr>
      <vt:lpstr>University of Montana  Land Acknowledgement</vt:lpstr>
      <vt:lpstr>Learning Process</vt:lpstr>
      <vt:lpstr>Learning Objectives</vt:lpstr>
      <vt:lpstr>Caveats</vt:lpstr>
      <vt:lpstr>Reflections on Suicide Rates - 2022</vt:lpstr>
      <vt:lpstr>Inside the Box The Traditional Medical Model</vt:lpstr>
      <vt:lpstr>Basic Principles – Positivistic Philosophy</vt:lpstr>
      <vt:lpstr>Common Standardized Questionnaires</vt:lpstr>
      <vt:lpstr>Questionnaire Advantages </vt:lpstr>
      <vt:lpstr>Example: The PHQ-9</vt:lpstr>
      <vt:lpstr>The Columbia (C-SSRS)</vt:lpstr>
      <vt:lpstr>The Columbia – Next Three Questions</vt:lpstr>
      <vt:lpstr>The Columbia – Always Ask</vt:lpstr>
      <vt:lpstr>The Columbia – Limits and Problems</vt:lpstr>
      <vt:lpstr>Outside the Box Strengths and Suicide</vt:lpstr>
      <vt:lpstr>Part 1</vt:lpstr>
      <vt:lpstr>Strengths-Based Principles – I </vt:lpstr>
      <vt:lpstr>Strengths-Based Principles – 2 </vt:lpstr>
      <vt:lpstr>Strengths-Based Principles – 3</vt:lpstr>
      <vt:lpstr>Strengths-Based Principles – 4</vt:lpstr>
      <vt:lpstr>Strengths-Based Principles – 5</vt:lpstr>
      <vt:lpstr>Strengths-Based Principles – 6</vt:lpstr>
      <vt:lpstr>Strengths-Based Principles – 7</vt:lpstr>
      <vt:lpstr>Medical Model vs. Strengths-Based An Overview</vt:lpstr>
      <vt:lpstr>Part 2</vt:lpstr>
      <vt:lpstr>#1</vt:lpstr>
      <vt:lpstr>#1</vt:lpstr>
      <vt:lpstr>#2</vt:lpstr>
      <vt:lpstr>Demo – Exploring Ideation </vt:lpstr>
      <vt:lpstr>Where Does Evaluating Ideation Lead?</vt:lpstr>
      <vt:lpstr>#3</vt:lpstr>
      <vt:lpstr>#3</vt:lpstr>
      <vt:lpstr>#4</vt:lpstr>
      <vt:lpstr>#4</vt:lpstr>
      <vt:lpstr>Integration</vt:lpstr>
      <vt:lpstr>Integration</vt:lpstr>
      <vt:lpstr>Additional Assessment Information</vt:lpstr>
      <vt:lpstr>Assessment Practice</vt:lpstr>
      <vt:lpstr>Part 3</vt:lpstr>
      <vt:lpstr>Seven Organizing Life Dimensions</vt:lpstr>
      <vt:lpstr>Treatment Planning Big Picture</vt:lpstr>
      <vt:lpstr>Contextual Dimension</vt:lpstr>
      <vt:lpstr>PowerPoint Presentation</vt:lpstr>
      <vt:lpstr>Social Justice and Therapeutic Tools</vt:lpstr>
      <vt:lpstr>Interpersonal [Social]</vt:lpstr>
      <vt:lpstr>The Chase Video (7 min)</vt:lpstr>
      <vt:lpstr>Chase Video Goes Here</vt:lpstr>
      <vt:lpstr>Chase's Social Universe</vt:lpstr>
      <vt:lpstr>Social Universe Skill</vt:lpstr>
      <vt:lpstr>Emotional Dimension</vt:lpstr>
      <vt:lpstr>Emotional: Separate Pain From Self</vt:lpstr>
      <vt:lpstr>In Closing</vt:lpstr>
      <vt:lpstr>Books</vt:lpstr>
      <vt:lpstr>Check up and Check-in</vt:lpstr>
      <vt:lpstr>Free Resources</vt:lpstr>
      <vt:lpstr>Bonus Slides</vt:lpstr>
      <vt:lpstr>Behavioral</vt:lpstr>
      <vt:lpstr>Safety Planning (EBT)</vt:lpstr>
      <vt:lpstr>Safety Planning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Strengths-Based Approach to Suicide Assessment and Treatment with Culturally Oppressed Groups  Presented on behalf of WVU – December 8, 2023</dc:title>
  <dc:creator>Jeanice Robins</dc:creator>
  <cp:lastModifiedBy>Sommers-Flanagan, John</cp:lastModifiedBy>
  <cp:revision>134</cp:revision>
  <dcterms:created xsi:type="dcterms:W3CDTF">2023-12-07T16:54:21Z</dcterms:created>
  <dcterms:modified xsi:type="dcterms:W3CDTF">2023-12-13T04:43:54Z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