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852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2" r:id="rId6"/>
    <p:sldId id="588" r:id="rId7"/>
    <p:sldId id="581" r:id="rId8"/>
    <p:sldId id="603" r:id="rId9"/>
    <p:sldId id="585" r:id="rId10"/>
    <p:sldId id="587" r:id="rId11"/>
    <p:sldId id="267" r:id="rId12"/>
    <p:sldId id="265" r:id="rId13"/>
    <p:sldId id="583" r:id="rId14"/>
    <p:sldId id="605" r:id="rId15"/>
    <p:sldId id="604" r:id="rId16"/>
    <p:sldId id="268" r:id="rId17"/>
    <p:sldId id="269" r:id="rId18"/>
    <p:sldId id="270" r:id="rId19"/>
    <p:sldId id="606" r:id="rId20"/>
    <p:sldId id="607" r:id="rId21"/>
    <p:sldId id="271" r:id="rId22"/>
    <p:sldId id="272" r:id="rId23"/>
    <p:sldId id="602" r:id="rId24"/>
    <p:sldId id="260" r:id="rId25"/>
    <p:sldId id="26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5" autoAdjust="0"/>
    <p:restoredTop sz="83649"/>
  </p:normalViewPr>
  <p:slideViewPr>
    <p:cSldViewPr snapToGrid="0">
      <p:cViewPr varScale="1">
        <p:scale>
          <a:sx n="56" d="100"/>
          <a:sy n="56" d="100"/>
        </p:scale>
        <p:origin x="10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866C9-4A03-4AD4-8E51-2BAE1EB6D17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EC2E38C-B9EA-4AC4-87C3-18C259F940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Dan</a:t>
          </a:r>
        </a:p>
      </dgm:t>
    </dgm:pt>
    <dgm:pt modelId="{56633E21-2D4F-4D35-A163-AA05ACDE458F}" type="parTrans" cxnId="{34B04A36-AFEA-4CD1-A11B-8FBE8A73338B}">
      <dgm:prSet/>
      <dgm:spPr/>
      <dgm:t>
        <a:bodyPr/>
        <a:lstStyle/>
        <a:p>
          <a:endParaRPr lang="en-US" sz="2100" noProof="0" dirty="0"/>
        </a:p>
      </dgm:t>
    </dgm:pt>
    <dgm:pt modelId="{257D8D46-D708-441A-9A94-08C16FB98397}" type="sibTrans" cxnId="{34B04A36-AFEA-4CD1-A11B-8FBE8A73338B}">
      <dgm:prSet/>
      <dgm:spPr/>
      <dgm:t>
        <a:bodyPr/>
        <a:lstStyle/>
        <a:p>
          <a:endParaRPr lang="en-US" noProof="0"/>
        </a:p>
      </dgm:t>
    </dgm:pt>
    <dgm:pt modelId="{6C7ABDD8-2116-4572-BFF1-942DE13521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Matt</a:t>
          </a:r>
        </a:p>
      </dgm:t>
    </dgm:pt>
    <dgm:pt modelId="{616469A4-BE2A-4C29-8A52-AB6BAF651012}" type="parTrans" cxnId="{0675954C-3CB5-402E-8880-DDA68CDDB758}">
      <dgm:prSet/>
      <dgm:spPr/>
      <dgm:t>
        <a:bodyPr/>
        <a:lstStyle/>
        <a:p>
          <a:endParaRPr lang="en-US" sz="2100" noProof="0" dirty="0"/>
        </a:p>
      </dgm:t>
    </dgm:pt>
    <dgm:pt modelId="{59BC6248-0FAC-49D0-8357-FB965100BBEE}" type="sibTrans" cxnId="{0675954C-3CB5-402E-8880-DDA68CDDB758}">
      <dgm:prSet/>
      <dgm:spPr/>
      <dgm:t>
        <a:bodyPr/>
        <a:lstStyle/>
        <a:p>
          <a:endParaRPr lang="en-US" noProof="0"/>
        </a:p>
      </dgm:t>
    </dgm:pt>
    <dgm:pt modelId="{44509D9E-58EE-4039-82A1-2A79116ACC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John</a:t>
          </a:r>
        </a:p>
      </dgm:t>
    </dgm:pt>
    <dgm:pt modelId="{5C426BE0-998E-4D28-8838-1C847BD83830}" type="parTrans" cxnId="{E0D91B55-A7CF-4FF4-B08D-DBE20AF8C2FE}">
      <dgm:prSet/>
      <dgm:spPr/>
      <dgm:t>
        <a:bodyPr/>
        <a:lstStyle/>
        <a:p>
          <a:endParaRPr lang="en-US" sz="2100" noProof="0" dirty="0"/>
        </a:p>
      </dgm:t>
    </dgm:pt>
    <dgm:pt modelId="{35B7AB1F-21FF-4FAC-BC26-4D944FC0050D}" type="sibTrans" cxnId="{E0D91B55-A7CF-4FF4-B08D-DBE20AF8C2FE}">
      <dgm:prSet/>
      <dgm:spPr/>
      <dgm:t>
        <a:bodyPr/>
        <a:lstStyle/>
        <a:p>
          <a:endParaRPr lang="en-US" noProof="0"/>
        </a:p>
      </dgm:t>
    </dgm:pt>
    <dgm:pt modelId="{731CB9B8-9C9E-4777-B5E5-0C650C1CF671}" type="pres">
      <dgm:prSet presAssocID="{1AF866C9-4A03-4AD4-8E51-2BAE1EB6D173}" presName="root" presStyleCnt="0">
        <dgm:presLayoutVars>
          <dgm:dir/>
          <dgm:resizeHandles val="exact"/>
        </dgm:presLayoutVars>
      </dgm:prSet>
      <dgm:spPr/>
    </dgm:pt>
    <dgm:pt modelId="{0F838767-051F-4A41-B5BD-34FB3C75F12B}" type="pres">
      <dgm:prSet presAssocID="{BEC2E38C-B9EA-4AC4-87C3-18C259F9401A}" presName="compNode" presStyleCnt="0"/>
      <dgm:spPr/>
    </dgm:pt>
    <dgm:pt modelId="{5A075809-8C75-4E04-803F-AFF163039B65}" type="pres">
      <dgm:prSet presAssocID="{BEC2E38C-B9EA-4AC4-87C3-18C259F9401A}" presName="iconRect" presStyleLbl="node1" presStyleIdx="0" presStyleCnt="3"/>
      <dgm:spPr>
        <a:ln>
          <a:noFill/>
        </a:ln>
      </dgm:spPr>
    </dgm:pt>
    <dgm:pt modelId="{61FEAC64-1B83-4E3A-AA87-4304788BDB55}" type="pres">
      <dgm:prSet presAssocID="{BEC2E38C-B9EA-4AC4-87C3-18C259F9401A}" presName="spaceRect" presStyleCnt="0"/>
      <dgm:spPr/>
    </dgm:pt>
    <dgm:pt modelId="{E15304F6-1159-42A1-9C34-3730AFDDA2CD}" type="pres">
      <dgm:prSet presAssocID="{BEC2E38C-B9EA-4AC4-87C3-18C259F9401A}" presName="textRect" presStyleLbl="revTx" presStyleIdx="0" presStyleCnt="3">
        <dgm:presLayoutVars>
          <dgm:chMax val="1"/>
          <dgm:chPref val="1"/>
        </dgm:presLayoutVars>
      </dgm:prSet>
      <dgm:spPr/>
    </dgm:pt>
    <dgm:pt modelId="{5EF07DF1-4052-44A1-A0AF-0A363D6B0630}" type="pres">
      <dgm:prSet presAssocID="{257D8D46-D708-441A-9A94-08C16FB98397}" presName="sibTrans" presStyleCnt="0"/>
      <dgm:spPr/>
    </dgm:pt>
    <dgm:pt modelId="{076BEFD0-E9ED-4E7F-9673-6E011B5A08E2}" type="pres">
      <dgm:prSet presAssocID="{6C7ABDD8-2116-4572-BFF1-942DE135219B}" presName="compNode" presStyleCnt="0"/>
      <dgm:spPr/>
    </dgm:pt>
    <dgm:pt modelId="{149365D4-02F1-45AD-91FD-EDDC4F0E9A67}" type="pres">
      <dgm:prSet presAssocID="{6C7ABDD8-2116-4572-BFF1-942DE135219B}" presName="iconRect" presStyleLbl="node1" presStyleIdx="1" presStyleCnt="3"/>
      <dgm:spPr>
        <a:ln>
          <a:noFill/>
        </a:ln>
      </dgm:spPr>
    </dgm:pt>
    <dgm:pt modelId="{447A0DDA-36E4-40AA-925D-E48F6CE3CB04}" type="pres">
      <dgm:prSet presAssocID="{6C7ABDD8-2116-4572-BFF1-942DE135219B}" presName="spaceRect" presStyleCnt="0"/>
      <dgm:spPr/>
    </dgm:pt>
    <dgm:pt modelId="{4BFFB028-C0D7-44EE-803C-2FE7CB0A5632}" type="pres">
      <dgm:prSet presAssocID="{6C7ABDD8-2116-4572-BFF1-942DE135219B}" presName="textRect" presStyleLbl="revTx" presStyleIdx="1" presStyleCnt="3">
        <dgm:presLayoutVars>
          <dgm:chMax val="1"/>
          <dgm:chPref val="1"/>
        </dgm:presLayoutVars>
      </dgm:prSet>
      <dgm:spPr/>
    </dgm:pt>
    <dgm:pt modelId="{BD707A12-FF25-4CE0-97F9-4B4B6BAF0972}" type="pres">
      <dgm:prSet presAssocID="{59BC6248-0FAC-49D0-8357-FB965100BBEE}" presName="sibTrans" presStyleCnt="0"/>
      <dgm:spPr/>
    </dgm:pt>
    <dgm:pt modelId="{5CC278AE-9618-4F63-A36B-DABFF003969D}" type="pres">
      <dgm:prSet presAssocID="{44509D9E-58EE-4039-82A1-2A79116ACC93}" presName="compNode" presStyleCnt="0"/>
      <dgm:spPr/>
    </dgm:pt>
    <dgm:pt modelId="{72D006BC-B9B3-458C-9768-07D20D6CD37A}" type="pres">
      <dgm:prSet presAssocID="{44509D9E-58EE-4039-82A1-2A79116ACC93}" presName="iconRect" presStyleLbl="node1" presStyleIdx="2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1CA841E-18DE-4CC2-894E-42813BF3A61C}" type="pres">
      <dgm:prSet presAssocID="{44509D9E-58EE-4039-82A1-2A79116ACC93}" presName="spaceRect" presStyleCnt="0"/>
      <dgm:spPr/>
    </dgm:pt>
    <dgm:pt modelId="{7A8D41E0-D064-4F64-B2E2-37349575417C}" type="pres">
      <dgm:prSet presAssocID="{44509D9E-58EE-4039-82A1-2A79116ACC9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2D9BD25-E96B-4410-A062-9484C5CE02DA}" type="presOf" srcId="{1AF866C9-4A03-4AD4-8E51-2BAE1EB6D173}" destId="{731CB9B8-9C9E-4777-B5E5-0C650C1CF671}" srcOrd="0" destOrd="0" presId="urn:microsoft.com/office/officeart/2018/2/layout/IconLabelList"/>
    <dgm:cxn modelId="{34B04A36-AFEA-4CD1-A11B-8FBE8A73338B}" srcId="{1AF866C9-4A03-4AD4-8E51-2BAE1EB6D173}" destId="{BEC2E38C-B9EA-4AC4-87C3-18C259F9401A}" srcOrd="0" destOrd="0" parTransId="{56633E21-2D4F-4D35-A163-AA05ACDE458F}" sibTransId="{257D8D46-D708-441A-9A94-08C16FB98397}"/>
    <dgm:cxn modelId="{0675954C-3CB5-402E-8880-DDA68CDDB758}" srcId="{1AF866C9-4A03-4AD4-8E51-2BAE1EB6D173}" destId="{6C7ABDD8-2116-4572-BFF1-942DE135219B}" srcOrd="1" destOrd="0" parTransId="{616469A4-BE2A-4C29-8A52-AB6BAF651012}" sibTransId="{59BC6248-0FAC-49D0-8357-FB965100BBEE}"/>
    <dgm:cxn modelId="{E0D91B55-A7CF-4FF4-B08D-DBE20AF8C2FE}" srcId="{1AF866C9-4A03-4AD4-8E51-2BAE1EB6D173}" destId="{44509D9E-58EE-4039-82A1-2A79116ACC93}" srcOrd="2" destOrd="0" parTransId="{5C426BE0-998E-4D28-8838-1C847BD83830}" sibTransId="{35B7AB1F-21FF-4FAC-BC26-4D944FC0050D}"/>
    <dgm:cxn modelId="{27509A94-55FC-46A0-A9A6-A22BC85E8597}" type="presOf" srcId="{6C7ABDD8-2116-4572-BFF1-942DE135219B}" destId="{4BFFB028-C0D7-44EE-803C-2FE7CB0A5632}" srcOrd="0" destOrd="0" presId="urn:microsoft.com/office/officeart/2018/2/layout/IconLabelList"/>
    <dgm:cxn modelId="{5A02ECB6-7367-493F-9D45-440E8F6BA283}" type="presOf" srcId="{44509D9E-58EE-4039-82A1-2A79116ACC93}" destId="{7A8D41E0-D064-4F64-B2E2-37349575417C}" srcOrd="0" destOrd="0" presId="urn:microsoft.com/office/officeart/2018/2/layout/IconLabelList"/>
    <dgm:cxn modelId="{2FC20AD0-E211-4DAB-A7E2-76FB18A84C4C}" type="presOf" srcId="{BEC2E38C-B9EA-4AC4-87C3-18C259F9401A}" destId="{E15304F6-1159-42A1-9C34-3730AFDDA2CD}" srcOrd="0" destOrd="0" presId="urn:microsoft.com/office/officeart/2018/2/layout/IconLabelList"/>
    <dgm:cxn modelId="{1DAC79F4-86A2-4FF2-973C-E58AD2F0F8A9}" type="presParOf" srcId="{731CB9B8-9C9E-4777-B5E5-0C650C1CF671}" destId="{0F838767-051F-4A41-B5BD-34FB3C75F12B}" srcOrd="0" destOrd="0" presId="urn:microsoft.com/office/officeart/2018/2/layout/IconLabelList"/>
    <dgm:cxn modelId="{C7E8690E-516D-4499-BDF5-191A25F02037}" type="presParOf" srcId="{0F838767-051F-4A41-B5BD-34FB3C75F12B}" destId="{5A075809-8C75-4E04-803F-AFF163039B65}" srcOrd="0" destOrd="0" presId="urn:microsoft.com/office/officeart/2018/2/layout/IconLabelList"/>
    <dgm:cxn modelId="{9A5CBF75-80AD-4A7D-97A2-4D65DA7FC8AD}" type="presParOf" srcId="{0F838767-051F-4A41-B5BD-34FB3C75F12B}" destId="{61FEAC64-1B83-4E3A-AA87-4304788BDB55}" srcOrd="1" destOrd="0" presId="urn:microsoft.com/office/officeart/2018/2/layout/IconLabelList"/>
    <dgm:cxn modelId="{5E64FA2A-8C48-4725-82DB-EBF6A2443D54}" type="presParOf" srcId="{0F838767-051F-4A41-B5BD-34FB3C75F12B}" destId="{E15304F6-1159-42A1-9C34-3730AFDDA2CD}" srcOrd="2" destOrd="0" presId="urn:microsoft.com/office/officeart/2018/2/layout/IconLabelList"/>
    <dgm:cxn modelId="{BE88A013-45F8-4A54-AB05-45FD35ADC38F}" type="presParOf" srcId="{731CB9B8-9C9E-4777-B5E5-0C650C1CF671}" destId="{5EF07DF1-4052-44A1-A0AF-0A363D6B0630}" srcOrd="1" destOrd="0" presId="urn:microsoft.com/office/officeart/2018/2/layout/IconLabelList"/>
    <dgm:cxn modelId="{9AC2D573-1C38-45BC-8067-16F43F77C5C0}" type="presParOf" srcId="{731CB9B8-9C9E-4777-B5E5-0C650C1CF671}" destId="{076BEFD0-E9ED-4E7F-9673-6E011B5A08E2}" srcOrd="2" destOrd="0" presId="urn:microsoft.com/office/officeart/2018/2/layout/IconLabelList"/>
    <dgm:cxn modelId="{B194EC7C-050A-4B04-A866-3DAB87F9E173}" type="presParOf" srcId="{076BEFD0-E9ED-4E7F-9673-6E011B5A08E2}" destId="{149365D4-02F1-45AD-91FD-EDDC4F0E9A67}" srcOrd="0" destOrd="0" presId="urn:microsoft.com/office/officeart/2018/2/layout/IconLabelList"/>
    <dgm:cxn modelId="{33789C51-F098-4835-AC2F-FAF87397EF84}" type="presParOf" srcId="{076BEFD0-E9ED-4E7F-9673-6E011B5A08E2}" destId="{447A0DDA-36E4-40AA-925D-E48F6CE3CB04}" srcOrd="1" destOrd="0" presId="urn:microsoft.com/office/officeart/2018/2/layout/IconLabelList"/>
    <dgm:cxn modelId="{255FDD29-5710-4FC9-863C-C220C7442AE7}" type="presParOf" srcId="{076BEFD0-E9ED-4E7F-9673-6E011B5A08E2}" destId="{4BFFB028-C0D7-44EE-803C-2FE7CB0A5632}" srcOrd="2" destOrd="0" presId="urn:microsoft.com/office/officeart/2018/2/layout/IconLabelList"/>
    <dgm:cxn modelId="{731028BA-21F4-4D07-8496-65CB56591CE5}" type="presParOf" srcId="{731CB9B8-9C9E-4777-B5E5-0C650C1CF671}" destId="{BD707A12-FF25-4CE0-97F9-4B4B6BAF0972}" srcOrd="3" destOrd="0" presId="urn:microsoft.com/office/officeart/2018/2/layout/IconLabelList"/>
    <dgm:cxn modelId="{154AD7BE-B962-4212-9F3B-E5F9DB8DDE7D}" type="presParOf" srcId="{731CB9B8-9C9E-4777-B5E5-0C650C1CF671}" destId="{5CC278AE-9618-4F63-A36B-DABFF003969D}" srcOrd="4" destOrd="0" presId="urn:microsoft.com/office/officeart/2018/2/layout/IconLabelList"/>
    <dgm:cxn modelId="{4E79B4FC-C1F5-4F20-9EF8-4F94FD2D8A6D}" type="presParOf" srcId="{5CC278AE-9618-4F63-A36B-DABFF003969D}" destId="{72D006BC-B9B3-458C-9768-07D20D6CD37A}" srcOrd="0" destOrd="0" presId="urn:microsoft.com/office/officeart/2018/2/layout/IconLabelList"/>
    <dgm:cxn modelId="{A5C54848-9E78-49FD-9EF1-C095038B5AD4}" type="presParOf" srcId="{5CC278AE-9618-4F63-A36B-DABFF003969D}" destId="{E1CA841E-18DE-4CC2-894E-42813BF3A61C}" srcOrd="1" destOrd="0" presId="urn:microsoft.com/office/officeart/2018/2/layout/IconLabelList"/>
    <dgm:cxn modelId="{7E8EA5BF-02CC-41C2-A7CF-B153778365B6}" type="presParOf" srcId="{5CC278AE-9618-4F63-A36B-DABFF003969D}" destId="{7A8D41E0-D064-4F64-B2E2-37349575417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538E3C-2FBA-41B8-81D8-A0A4D0C6E016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2779022-01FF-441B-87DA-549C43F11ADA}">
      <dgm:prSet custT="1"/>
      <dgm:spPr/>
      <dgm:t>
        <a:bodyPr/>
        <a:lstStyle/>
        <a:p>
          <a:r>
            <a:rPr lang="en-US" sz="2000" dirty="0"/>
            <a:t>In Western countries significant disparity in suicide completion rates between men and women:</a:t>
          </a:r>
        </a:p>
      </dgm:t>
    </dgm:pt>
    <dgm:pt modelId="{3FDDF405-2CFA-4609-A035-26FE92878330}" type="parTrans" cxnId="{D353B53C-A37D-4150-894D-232FC6C43CA0}">
      <dgm:prSet/>
      <dgm:spPr/>
      <dgm:t>
        <a:bodyPr/>
        <a:lstStyle/>
        <a:p>
          <a:endParaRPr lang="en-US"/>
        </a:p>
      </dgm:t>
    </dgm:pt>
    <dgm:pt modelId="{9D8F991A-6163-4E7E-B107-32E50A4459C9}" type="sibTrans" cxnId="{D353B53C-A37D-4150-894D-232FC6C43CA0}">
      <dgm:prSet/>
      <dgm:spPr/>
      <dgm:t>
        <a:bodyPr/>
        <a:lstStyle/>
        <a:p>
          <a:endParaRPr lang="en-US"/>
        </a:p>
      </dgm:t>
    </dgm:pt>
    <dgm:pt modelId="{94F66B3C-D2FB-4549-8ADD-09CAC57B9BE2}">
      <dgm:prSet custT="1"/>
      <dgm:spPr/>
      <dgm:t>
        <a:bodyPr/>
        <a:lstStyle/>
        <a:p>
          <a:r>
            <a:rPr lang="en-US" sz="2000" dirty="0"/>
            <a:t>Roughly 4 to 1 male to female disparity over lifespan in Western countries</a:t>
          </a:r>
        </a:p>
      </dgm:t>
    </dgm:pt>
    <dgm:pt modelId="{9A799FD6-A7BE-4A62-A0D5-CDEE23D5C3B0}" type="parTrans" cxnId="{ED23D9A8-E3A6-4D93-B3A3-556F89CC13B6}">
      <dgm:prSet/>
      <dgm:spPr/>
      <dgm:t>
        <a:bodyPr/>
        <a:lstStyle/>
        <a:p>
          <a:endParaRPr lang="en-US"/>
        </a:p>
      </dgm:t>
    </dgm:pt>
    <dgm:pt modelId="{31ABFBBA-B21F-49B8-8E04-F6990934E08D}" type="sibTrans" cxnId="{ED23D9A8-E3A6-4D93-B3A3-556F89CC13B6}">
      <dgm:prSet/>
      <dgm:spPr/>
      <dgm:t>
        <a:bodyPr/>
        <a:lstStyle/>
        <a:p>
          <a:endParaRPr lang="en-US"/>
        </a:p>
      </dgm:t>
    </dgm:pt>
    <dgm:pt modelId="{058CE448-E948-4351-A5E7-12663FB04DD8}">
      <dgm:prSet custT="1"/>
      <dgm:spPr/>
      <dgm:t>
        <a:bodyPr/>
        <a:lstStyle/>
        <a:p>
          <a:r>
            <a:rPr lang="en-US" sz="2000" dirty="0"/>
            <a:t>Relative silence on male suicide in relation to impact: Related to duality of oppression</a:t>
          </a:r>
        </a:p>
      </dgm:t>
    </dgm:pt>
    <dgm:pt modelId="{F2E5E655-0B32-4B2A-BB76-DED4479E54D1}" type="parTrans" cxnId="{61EE9DDC-230D-4E5B-9EE3-89B0C398282A}">
      <dgm:prSet/>
      <dgm:spPr/>
      <dgm:t>
        <a:bodyPr/>
        <a:lstStyle/>
        <a:p>
          <a:endParaRPr lang="en-US"/>
        </a:p>
      </dgm:t>
    </dgm:pt>
    <dgm:pt modelId="{04F55B2A-9AF6-4E0D-BB70-5DCB5914226B}" type="sibTrans" cxnId="{61EE9DDC-230D-4E5B-9EE3-89B0C398282A}">
      <dgm:prSet/>
      <dgm:spPr/>
      <dgm:t>
        <a:bodyPr/>
        <a:lstStyle/>
        <a:p>
          <a:endParaRPr lang="en-US"/>
        </a:p>
      </dgm:t>
    </dgm:pt>
    <dgm:pt modelId="{C63E2189-3D1B-47FD-9C9D-9F9E424B8A5C}">
      <dgm:prSet custT="1"/>
      <dgm:spPr/>
      <dgm:t>
        <a:bodyPr/>
        <a:lstStyle/>
        <a:p>
          <a:r>
            <a:rPr lang="en-US" sz="2000" dirty="0"/>
            <a:t>Relative silence in relation to the significant concerns facing boys and men in Western society</a:t>
          </a:r>
        </a:p>
      </dgm:t>
    </dgm:pt>
    <dgm:pt modelId="{4C7FE2DA-FA74-4A16-8EBA-4236E8E947E0}" type="parTrans" cxnId="{8D1A3715-DEC4-4B07-9AD3-117DDF7E0B89}">
      <dgm:prSet/>
      <dgm:spPr/>
      <dgm:t>
        <a:bodyPr/>
        <a:lstStyle/>
        <a:p>
          <a:endParaRPr lang="en-US"/>
        </a:p>
      </dgm:t>
    </dgm:pt>
    <dgm:pt modelId="{EAC14CD4-4FB6-443D-B584-8E57241E7CE8}" type="sibTrans" cxnId="{8D1A3715-DEC4-4B07-9AD3-117DDF7E0B89}">
      <dgm:prSet/>
      <dgm:spPr/>
      <dgm:t>
        <a:bodyPr/>
        <a:lstStyle/>
        <a:p>
          <a:endParaRPr lang="en-US"/>
        </a:p>
      </dgm:t>
    </dgm:pt>
    <dgm:pt modelId="{8F41F2E8-3717-4B14-B8A3-CFB96922EB3B}">
      <dgm:prSet custT="1"/>
      <dgm:spPr/>
      <dgm:t>
        <a:bodyPr/>
        <a:lstStyle/>
        <a:p>
          <a:r>
            <a:rPr lang="en-US" sz="2000" dirty="0"/>
            <a:t>Lack of success to reach the men who need the most help: mismatch between what men need and are offered </a:t>
          </a:r>
        </a:p>
      </dgm:t>
    </dgm:pt>
    <dgm:pt modelId="{A066771B-215C-403A-929F-9D0915B632DC}" type="parTrans" cxnId="{93A24740-657F-4B66-AE22-A1AD1BFED7A1}">
      <dgm:prSet/>
      <dgm:spPr/>
      <dgm:t>
        <a:bodyPr/>
        <a:lstStyle/>
        <a:p>
          <a:endParaRPr lang="en-US"/>
        </a:p>
      </dgm:t>
    </dgm:pt>
    <dgm:pt modelId="{0BFA370E-C9A8-4387-81D5-15754BBC5725}" type="sibTrans" cxnId="{93A24740-657F-4B66-AE22-A1AD1BFED7A1}">
      <dgm:prSet/>
      <dgm:spPr/>
      <dgm:t>
        <a:bodyPr/>
        <a:lstStyle/>
        <a:p>
          <a:endParaRPr lang="en-US"/>
        </a:p>
      </dgm:t>
    </dgm:pt>
    <dgm:pt modelId="{90868B41-2CAB-0F4A-A1A4-C2FC8EFB1214}" type="pres">
      <dgm:prSet presAssocID="{F1538E3C-2FBA-41B8-81D8-A0A4D0C6E016}" presName="linear" presStyleCnt="0">
        <dgm:presLayoutVars>
          <dgm:animLvl val="lvl"/>
          <dgm:resizeHandles val="exact"/>
        </dgm:presLayoutVars>
      </dgm:prSet>
      <dgm:spPr/>
    </dgm:pt>
    <dgm:pt modelId="{32CBF7EE-3DE7-EE48-8495-F564A994D662}" type="pres">
      <dgm:prSet presAssocID="{22779022-01FF-441B-87DA-549C43F11AD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C303BB8-3B4C-7243-85B3-25774C5C78E3}" type="pres">
      <dgm:prSet presAssocID="{9D8F991A-6163-4E7E-B107-32E50A4459C9}" presName="spacer" presStyleCnt="0"/>
      <dgm:spPr/>
    </dgm:pt>
    <dgm:pt modelId="{70A71638-D101-0448-9148-4038ED54031E}" type="pres">
      <dgm:prSet presAssocID="{94F66B3C-D2FB-4549-8ADD-09CAC57B9BE2}" presName="parentText" presStyleLbl="node1" presStyleIdx="1" presStyleCnt="5" custLinFactNeighborY="39541">
        <dgm:presLayoutVars>
          <dgm:chMax val="0"/>
          <dgm:bulletEnabled val="1"/>
        </dgm:presLayoutVars>
      </dgm:prSet>
      <dgm:spPr/>
    </dgm:pt>
    <dgm:pt modelId="{1FFCADD7-41CE-5340-A8A4-F423678EAB52}" type="pres">
      <dgm:prSet presAssocID="{31ABFBBA-B21F-49B8-8E04-F6990934E08D}" presName="spacer" presStyleCnt="0"/>
      <dgm:spPr/>
    </dgm:pt>
    <dgm:pt modelId="{7A38046D-9DBE-BF43-8EE4-79E703F621DA}" type="pres">
      <dgm:prSet presAssocID="{058CE448-E948-4351-A5E7-12663FB04DD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09F2E92-9E41-1643-83B2-9D5C49BF12C3}" type="pres">
      <dgm:prSet presAssocID="{04F55B2A-9AF6-4E0D-BB70-5DCB5914226B}" presName="spacer" presStyleCnt="0"/>
      <dgm:spPr/>
    </dgm:pt>
    <dgm:pt modelId="{BE2ECD95-54B4-CD43-9869-CEF9CD5377E1}" type="pres">
      <dgm:prSet presAssocID="{C63E2189-3D1B-47FD-9C9D-9F9E424B8A5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3AE5646-8EFA-5C4B-8B5A-3EFF1EE80BE2}" type="pres">
      <dgm:prSet presAssocID="{EAC14CD4-4FB6-443D-B584-8E57241E7CE8}" presName="spacer" presStyleCnt="0"/>
      <dgm:spPr/>
    </dgm:pt>
    <dgm:pt modelId="{80058642-8D56-EA4C-B358-9EAA78B9A02E}" type="pres">
      <dgm:prSet presAssocID="{8F41F2E8-3717-4B14-B8A3-CFB96922EB3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D1A3715-DEC4-4B07-9AD3-117DDF7E0B89}" srcId="{F1538E3C-2FBA-41B8-81D8-A0A4D0C6E016}" destId="{C63E2189-3D1B-47FD-9C9D-9F9E424B8A5C}" srcOrd="3" destOrd="0" parTransId="{4C7FE2DA-FA74-4A16-8EBA-4236E8E947E0}" sibTransId="{EAC14CD4-4FB6-443D-B584-8E57241E7CE8}"/>
    <dgm:cxn modelId="{2062001A-0632-0B4E-A705-EF34C4167123}" type="presOf" srcId="{22779022-01FF-441B-87DA-549C43F11ADA}" destId="{32CBF7EE-3DE7-EE48-8495-F564A994D662}" srcOrd="0" destOrd="0" presId="urn:microsoft.com/office/officeart/2005/8/layout/vList2"/>
    <dgm:cxn modelId="{D353B53C-A37D-4150-894D-232FC6C43CA0}" srcId="{F1538E3C-2FBA-41B8-81D8-A0A4D0C6E016}" destId="{22779022-01FF-441B-87DA-549C43F11ADA}" srcOrd="0" destOrd="0" parTransId="{3FDDF405-2CFA-4609-A035-26FE92878330}" sibTransId="{9D8F991A-6163-4E7E-B107-32E50A4459C9}"/>
    <dgm:cxn modelId="{397F503E-AC5F-CC40-8CD9-FFF18ED0500A}" type="presOf" srcId="{94F66B3C-D2FB-4549-8ADD-09CAC57B9BE2}" destId="{70A71638-D101-0448-9148-4038ED54031E}" srcOrd="0" destOrd="0" presId="urn:microsoft.com/office/officeart/2005/8/layout/vList2"/>
    <dgm:cxn modelId="{93A24740-657F-4B66-AE22-A1AD1BFED7A1}" srcId="{F1538E3C-2FBA-41B8-81D8-A0A4D0C6E016}" destId="{8F41F2E8-3717-4B14-B8A3-CFB96922EB3B}" srcOrd="4" destOrd="0" parTransId="{A066771B-215C-403A-929F-9D0915B632DC}" sibTransId="{0BFA370E-C9A8-4387-81D5-15754BBC5725}"/>
    <dgm:cxn modelId="{ED23D9A8-E3A6-4D93-B3A3-556F89CC13B6}" srcId="{F1538E3C-2FBA-41B8-81D8-A0A4D0C6E016}" destId="{94F66B3C-D2FB-4549-8ADD-09CAC57B9BE2}" srcOrd="1" destOrd="0" parTransId="{9A799FD6-A7BE-4A62-A0D5-CDEE23D5C3B0}" sibTransId="{31ABFBBA-B21F-49B8-8E04-F6990934E08D}"/>
    <dgm:cxn modelId="{5A315FBB-D474-9B4E-82DA-3E772229CF01}" type="presOf" srcId="{8F41F2E8-3717-4B14-B8A3-CFB96922EB3B}" destId="{80058642-8D56-EA4C-B358-9EAA78B9A02E}" srcOrd="0" destOrd="0" presId="urn:microsoft.com/office/officeart/2005/8/layout/vList2"/>
    <dgm:cxn modelId="{7DF375D4-1D22-FE40-95D0-C528F59D0EC0}" type="presOf" srcId="{F1538E3C-2FBA-41B8-81D8-A0A4D0C6E016}" destId="{90868B41-2CAB-0F4A-A1A4-C2FC8EFB1214}" srcOrd="0" destOrd="0" presId="urn:microsoft.com/office/officeart/2005/8/layout/vList2"/>
    <dgm:cxn modelId="{61EE9DDC-230D-4E5B-9EE3-89B0C398282A}" srcId="{F1538E3C-2FBA-41B8-81D8-A0A4D0C6E016}" destId="{058CE448-E948-4351-A5E7-12663FB04DD8}" srcOrd="2" destOrd="0" parTransId="{F2E5E655-0B32-4B2A-BB76-DED4479E54D1}" sibTransId="{04F55B2A-9AF6-4E0D-BB70-5DCB5914226B}"/>
    <dgm:cxn modelId="{69DD9AF5-63E5-E54E-B80B-CADB56E25E8C}" type="presOf" srcId="{058CE448-E948-4351-A5E7-12663FB04DD8}" destId="{7A38046D-9DBE-BF43-8EE4-79E703F621DA}" srcOrd="0" destOrd="0" presId="urn:microsoft.com/office/officeart/2005/8/layout/vList2"/>
    <dgm:cxn modelId="{13B4EEFE-1ED3-2B4B-8F3F-79E84446477F}" type="presOf" srcId="{C63E2189-3D1B-47FD-9C9D-9F9E424B8A5C}" destId="{BE2ECD95-54B4-CD43-9869-CEF9CD5377E1}" srcOrd="0" destOrd="0" presId="urn:microsoft.com/office/officeart/2005/8/layout/vList2"/>
    <dgm:cxn modelId="{683E408A-F883-A84B-A812-427CE7637A58}" type="presParOf" srcId="{90868B41-2CAB-0F4A-A1A4-C2FC8EFB1214}" destId="{32CBF7EE-3DE7-EE48-8495-F564A994D662}" srcOrd="0" destOrd="0" presId="urn:microsoft.com/office/officeart/2005/8/layout/vList2"/>
    <dgm:cxn modelId="{901DCD2E-F2B7-9C40-9173-7A1BEC2B1B99}" type="presParOf" srcId="{90868B41-2CAB-0F4A-A1A4-C2FC8EFB1214}" destId="{1C303BB8-3B4C-7243-85B3-25774C5C78E3}" srcOrd="1" destOrd="0" presId="urn:microsoft.com/office/officeart/2005/8/layout/vList2"/>
    <dgm:cxn modelId="{AE9A4623-5CF4-B942-9A44-86596E13E3C9}" type="presParOf" srcId="{90868B41-2CAB-0F4A-A1A4-C2FC8EFB1214}" destId="{70A71638-D101-0448-9148-4038ED54031E}" srcOrd="2" destOrd="0" presId="urn:microsoft.com/office/officeart/2005/8/layout/vList2"/>
    <dgm:cxn modelId="{6A6A8E21-55EF-0C4E-A372-212CA3703C62}" type="presParOf" srcId="{90868B41-2CAB-0F4A-A1A4-C2FC8EFB1214}" destId="{1FFCADD7-41CE-5340-A8A4-F423678EAB52}" srcOrd="3" destOrd="0" presId="urn:microsoft.com/office/officeart/2005/8/layout/vList2"/>
    <dgm:cxn modelId="{82421787-99BC-9345-83EC-7AD1F2F5F199}" type="presParOf" srcId="{90868B41-2CAB-0F4A-A1A4-C2FC8EFB1214}" destId="{7A38046D-9DBE-BF43-8EE4-79E703F621DA}" srcOrd="4" destOrd="0" presId="urn:microsoft.com/office/officeart/2005/8/layout/vList2"/>
    <dgm:cxn modelId="{68BFDC1C-EC49-BF41-A9EB-4A333BE7A36C}" type="presParOf" srcId="{90868B41-2CAB-0F4A-A1A4-C2FC8EFB1214}" destId="{209F2E92-9E41-1643-83B2-9D5C49BF12C3}" srcOrd="5" destOrd="0" presId="urn:microsoft.com/office/officeart/2005/8/layout/vList2"/>
    <dgm:cxn modelId="{8AA8E2D6-4560-2540-966E-607FF5D73281}" type="presParOf" srcId="{90868B41-2CAB-0F4A-A1A4-C2FC8EFB1214}" destId="{BE2ECD95-54B4-CD43-9869-CEF9CD5377E1}" srcOrd="6" destOrd="0" presId="urn:microsoft.com/office/officeart/2005/8/layout/vList2"/>
    <dgm:cxn modelId="{7720DCA9-8275-9C49-92CC-BEF4838A8C88}" type="presParOf" srcId="{90868B41-2CAB-0F4A-A1A4-C2FC8EFB1214}" destId="{13AE5646-8EFA-5C4B-8B5A-3EFF1EE80BE2}" srcOrd="7" destOrd="0" presId="urn:microsoft.com/office/officeart/2005/8/layout/vList2"/>
    <dgm:cxn modelId="{C6E51FAA-D68A-E048-AC3C-252E98E9DEFF}" type="presParOf" srcId="{90868B41-2CAB-0F4A-A1A4-C2FC8EFB1214}" destId="{80058642-8D56-EA4C-B358-9EAA78B9A02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FE81B4-BDD4-429A-BC34-F340BA3F281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D67670C-531E-4EB8-A061-91FA7BCD6DF9}">
      <dgm:prSet/>
      <dgm:spPr/>
      <dgm:t>
        <a:bodyPr/>
        <a:lstStyle/>
        <a:p>
          <a:r>
            <a:rPr lang="en-US"/>
            <a:t>Full range of psychological concerns</a:t>
          </a:r>
        </a:p>
      </dgm:t>
    </dgm:pt>
    <dgm:pt modelId="{CB8B4F24-E887-4148-830B-B24A1E29EED4}" type="parTrans" cxnId="{372ECE3D-1980-4B7A-973B-C137E8EFA893}">
      <dgm:prSet/>
      <dgm:spPr/>
      <dgm:t>
        <a:bodyPr/>
        <a:lstStyle/>
        <a:p>
          <a:endParaRPr lang="en-US"/>
        </a:p>
      </dgm:t>
    </dgm:pt>
    <dgm:pt modelId="{3A5904BA-0E8B-4A26-B411-CE54CD630820}" type="sibTrans" cxnId="{372ECE3D-1980-4B7A-973B-C137E8EFA893}">
      <dgm:prSet/>
      <dgm:spPr/>
      <dgm:t>
        <a:bodyPr/>
        <a:lstStyle/>
        <a:p>
          <a:endParaRPr lang="en-US"/>
        </a:p>
      </dgm:t>
    </dgm:pt>
    <dgm:pt modelId="{1340BAB7-DF41-445B-80FB-CD725BF98338}">
      <dgm:prSet/>
      <dgm:spPr/>
      <dgm:t>
        <a:bodyPr/>
        <a:lstStyle/>
        <a:p>
          <a:r>
            <a:rPr lang="en-US" dirty="0"/>
            <a:t>Although men have power &amp; privilege, many men do not have access to that power</a:t>
          </a:r>
        </a:p>
      </dgm:t>
    </dgm:pt>
    <dgm:pt modelId="{39CDA35E-718E-4579-8258-3FBDBFA47937}" type="parTrans" cxnId="{1B5EB375-F9A1-40C2-B614-95DD93751784}">
      <dgm:prSet/>
      <dgm:spPr/>
      <dgm:t>
        <a:bodyPr/>
        <a:lstStyle/>
        <a:p>
          <a:endParaRPr lang="en-US"/>
        </a:p>
      </dgm:t>
    </dgm:pt>
    <dgm:pt modelId="{B714E462-5154-4382-BD33-FAB8BBD4D512}" type="sibTrans" cxnId="{1B5EB375-F9A1-40C2-B614-95DD93751784}">
      <dgm:prSet/>
      <dgm:spPr/>
      <dgm:t>
        <a:bodyPr/>
        <a:lstStyle/>
        <a:p>
          <a:endParaRPr lang="en-US"/>
        </a:p>
      </dgm:t>
    </dgm:pt>
    <dgm:pt modelId="{0142488B-359A-4426-B60B-6C974FDAFAC8}">
      <dgm:prSet/>
      <dgm:spPr/>
      <dgm:t>
        <a:bodyPr/>
        <a:lstStyle/>
        <a:p>
          <a:r>
            <a:rPr lang="en-US"/>
            <a:t>As they pursue power they experience pain, powerlessness, ill health and isolation&gt;&gt;&gt;manifested as addiction, violence, interpersonal conflict, irritability</a:t>
          </a:r>
        </a:p>
      </dgm:t>
    </dgm:pt>
    <dgm:pt modelId="{B7630EA1-8B40-40C9-B39D-74DED05D619F}" type="parTrans" cxnId="{6F08BD7E-CA61-4683-BBC0-DD8BE700B4AC}">
      <dgm:prSet/>
      <dgm:spPr/>
      <dgm:t>
        <a:bodyPr/>
        <a:lstStyle/>
        <a:p>
          <a:endParaRPr lang="en-US"/>
        </a:p>
      </dgm:t>
    </dgm:pt>
    <dgm:pt modelId="{4D79A683-F93D-4372-A362-044E810A67E7}" type="sibTrans" cxnId="{6F08BD7E-CA61-4683-BBC0-DD8BE700B4AC}">
      <dgm:prSet/>
      <dgm:spPr/>
      <dgm:t>
        <a:bodyPr/>
        <a:lstStyle/>
        <a:p>
          <a:endParaRPr lang="en-US"/>
        </a:p>
      </dgm:t>
    </dgm:pt>
    <dgm:pt modelId="{DC13F19D-98F5-48FD-9919-50AB67A5DD7C}">
      <dgm:prSet/>
      <dgm:spPr/>
      <dgm:t>
        <a:bodyPr/>
        <a:lstStyle/>
        <a:p>
          <a:r>
            <a:rPr lang="en-US"/>
            <a:t>Often own psychic pain not obvious to men, thus in counseling not sure how to behave</a:t>
          </a:r>
        </a:p>
      </dgm:t>
    </dgm:pt>
    <dgm:pt modelId="{8AD9375E-2B27-495A-9A18-A5DE939C11E2}" type="parTrans" cxnId="{F64F2A16-F372-4935-B37E-F66531A5B046}">
      <dgm:prSet/>
      <dgm:spPr/>
      <dgm:t>
        <a:bodyPr/>
        <a:lstStyle/>
        <a:p>
          <a:endParaRPr lang="en-US"/>
        </a:p>
      </dgm:t>
    </dgm:pt>
    <dgm:pt modelId="{0215FBB1-714D-40EC-8FE5-E5DBC7716A4C}" type="sibTrans" cxnId="{F64F2A16-F372-4935-B37E-F66531A5B046}">
      <dgm:prSet/>
      <dgm:spPr/>
      <dgm:t>
        <a:bodyPr/>
        <a:lstStyle/>
        <a:p>
          <a:endParaRPr lang="en-US"/>
        </a:p>
      </dgm:t>
    </dgm:pt>
    <dgm:pt modelId="{38BC7FD2-02F0-0B4E-BBE8-9DE81058965C}" type="pres">
      <dgm:prSet presAssocID="{5FFE81B4-BDD4-429A-BC34-F340BA3F2818}" presName="vert0" presStyleCnt="0">
        <dgm:presLayoutVars>
          <dgm:dir/>
          <dgm:animOne val="branch"/>
          <dgm:animLvl val="lvl"/>
        </dgm:presLayoutVars>
      </dgm:prSet>
      <dgm:spPr/>
    </dgm:pt>
    <dgm:pt modelId="{CB29BCA5-6483-D34A-A509-72B388F5415F}" type="pres">
      <dgm:prSet presAssocID="{0D67670C-531E-4EB8-A061-91FA7BCD6DF9}" presName="thickLine" presStyleLbl="alignNode1" presStyleIdx="0" presStyleCnt="4"/>
      <dgm:spPr/>
    </dgm:pt>
    <dgm:pt modelId="{34B259D1-09B7-C042-8D3B-935FE6307162}" type="pres">
      <dgm:prSet presAssocID="{0D67670C-531E-4EB8-A061-91FA7BCD6DF9}" presName="horz1" presStyleCnt="0"/>
      <dgm:spPr/>
    </dgm:pt>
    <dgm:pt modelId="{D3662D3A-00BB-1B4D-A5EE-C24ECB5315E7}" type="pres">
      <dgm:prSet presAssocID="{0D67670C-531E-4EB8-A061-91FA7BCD6DF9}" presName="tx1" presStyleLbl="revTx" presStyleIdx="0" presStyleCnt="4"/>
      <dgm:spPr/>
    </dgm:pt>
    <dgm:pt modelId="{50FB10FE-F9D7-B94D-A9FF-4FAFA1784571}" type="pres">
      <dgm:prSet presAssocID="{0D67670C-531E-4EB8-A061-91FA7BCD6DF9}" presName="vert1" presStyleCnt="0"/>
      <dgm:spPr/>
    </dgm:pt>
    <dgm:pt modelId="{6D77F232-AC94-3A49-8F6E-3ED57AAD612D}" type="pres">
      <dgm:prSet presAssocID="{1340BAB7-DF41-445B-80FB-CD725BF98338}" presName="thickLine" presStyleLbl="alignNode1" presStyleIdx="1" presStyleCnt="4"/>
      <dgm:spPr/>
    </dgm:pt>
    <dgm:pt modelId="{8D4D85E7-0908-F848-B6D8-43F802557AD3}" type="pres">
      <dgm:prSet presAssocID="{1340BAB7-DF41-445B-80FB-CD725BF98338}" presName="horz1" presStyleCnt="0"/>
      <dgm:spPr/>
    </dgm:pt>
    <dgm:pt modelId="{F38C7A14-264E-4F49-AFE7-966089C1E477}" type="pres">
      <dgm:prSet presAssocID="{1340BAB7-DF41-445B-80FB-CD725BF98338}" presName="tx1" presStyleLbl="revTx" presStyleIdx="1" presStyleCnt="4"/>
      <dgm:spPr/>
    </dgm:pt>
    <dgm:pt modelId="{33628C2A-5726-2A4C-A3C3-4C67296FEE02}" type="pres">
      <dgm:prSet presAssocID="{1340BAB7-DF41-445B-80FB-CD725BF98338}" presName="vert1" presStyleCnt="0"/>
      <dgm:spPr/>
    </dgm:pt>
    <dgm:pt modelId="{5EC8C75B-CCDB-F04B-8E0B-51002B1FC0DC}" type="pres">
      <dgm:prSet presAssocID="{0142488B-359A-4426-B60B-6C974FDAFAC8}" presName="thickLine" presStyleLbl="alignNode1" presStyleIdx="2" presStyleCnt="4"/>
      <dgm:spPr/>
    </dgm:pt>
    <dgm:pt modelId="{C0F437A2-DC72-4F40-BF94-708FC705A546}" type="pres">
      <dgm:prSet presAssocID="{0142488B-359A-4426-B60B-6C974FDAFAC8}" presName="horz1" presStyleCnt="0"/>
      <dgm:spPr/>
    </dgm:pt>
    <dgm:pt modelId="{CCED1F64-6657-A749-92A9-32935A198B55}" type="pres">
      <dgm:prSet presAssocID="{0142488B-359A-4426-B60B-6C974FDAFAC8}" presName="tx1" presStyleLbl="revTx" presStyleIdx="2" presStyleCnt="4"/>
      <dgm:spPr/>
    </dgm:pt>
    <dgm:pt modelId="{F1311BB9-0380-2A40-A1D8-31A7D18FCF56}" type="pres">
      <dgm:prSet presAssocID="{0142488B-359A-4426-B60B-6C974FDAFAC8}" presName="vert1" presStyleCnt="0"/>
      <dgm:spPr/>
    </dgm:pt>
    <dgm:pt modelId="{083824DB-3E29-9E4A-8CDE-BB6580A5E24C}" type="pres">
      <dgm:prSet presAssocID="{DC13F19D-98F5-48FD-9919-50AB67A5DD7C}" presName="thickLine" presStyleLbl="alignNode1" presStyleIdx="3" presStyleCnt="4"/>
      <dgm:spPr/>
    </dgm:pt>
    <dgm:pt modelId="{F752C70E-19CE-174A-9C9C-7D38F84C94B2}" type="pres">
      <dgm:prSet presAssocID="{DC13F19D-98F5-48FD-9919-50AB67A5DD7C}" presName="horz1" presStyleCnt="0"/>
      <dgm:spPr/>
    </dgm:pt>
    <dgm:pt modelId="{FD8BC121-2FC9-BC47-8BBC-929F0B3AACFE}" type="pres">
      <dgm:prSet presAssocID="{DC13F19D-98F5-48FD-9919-50AB67A5DD7C}" presName="tx1" presStyleLbl="revTx" presStyleIdx="3" presStyleCnt="4"/>
      <dgm:spPr/>
    </dgm:pt>
    <dgm:pt modelId="{A5059980-A0A9-DF44-BA2C-B9D403403F4C}" type="pres">
      <dgm:prSet presAssocID="{DC13F19D-98F5-48FD-9919-50AB67A5DD7C}" presName="vert1" presStyleCnt="0"/>
      <dgm:spPr/>
    </dgm:pt>
  </dgm:ptLst>
  <dgm:cxnLst>
    <dgm:cxn modelId="{0FC86F07-396C-EB41-BB90-56BD6924D8C5}" type="presOf" srcId="{1340BAB7-DF41-445B-80FB-CD725BF98338}" destId="{F38C7A14-264E-4F49-AFE7-966089C1E477}" srcOrd="0" destOrd="0" presId="urn:microsoft.com/office/officeart/2008/layout/LinedList"/>
    <dgm:cxn modelId="{F64F2A16-F372-4935-B37E-F66531A5B046}" srcId="{5FFE81B4-BDD4-429A-BC34-F340BA3F2818}" destId="{DC13F19D-98F5-48FD-9919-50AB67A5DD7C}" srcOrd="3" destOrd="0" parTransId="{8AD9375E-2B27-495A-9A18-A5DE939C11E2}" sibTransId="{0215FBB1-714D-40EC-8FE5-E5DBC7716A4C}"/>
    <dgm:cxn modelId="{E0D02024-E8B1-9644-AFF5-C22C088E6292}" type="presOf" srcId="{0142488B-359A-4426-B60B-6C974FDAFAC8}" destId="{CCED1F64-6657-A749-92A9-32935A198B55}" srcOrd="0" destOrd="0" presId="urn:microsoft.com/office/officeart/2008/layout/LinedList"/>
    <dgm:cxn modelId="{372ECE3D-1980-4B7A-973B-C137E8EFA893}" srcId="{5FFE81B4-BDD4-429A-BC34-F340BA3F2818}" destId="{0D67670C-531E-4EB8-A061-91FA7BCD6DF9}" srcOrd="0" destOrd="0" parTransId="{CB8B4F24-E887-4148-830B-B24A1E29EED4}" sibTransId="{3A5904BA-0E8B-4A26-B411-CE54CD630820}"/>
    <dgm:cxn modelId="{1B5EB375-F9A1-40C2-B614-95DD93751784}" srcId="{5FFE81B4-BDD4-429A-BC34-F340BA3F2818}" destId="{1340BAB7-DF41-445B-80FB-CD725BF98338}" srcOrd="1" destOrd="0" parTransId="{39CDA35E-718E-4579-8258-3FBDBFA47937}" sibTransId="{B714E462-5154-4382-BD33-FAB8BBD4D512}"/>
    <dgm:cxn modelId="{57BA217B-8C6A-7347-8796-D3BD80B016E2}" type="presOf" srcId="{DC13F19D-98F5-48FD-9919-50AB67A5DD7C}" destId="{FD8BC121-2FC9-BC47-8BBC-929F0B3AACFE}" srcOrd="0" destOrd="0" presId="urn:microsoft.com/office/officeart/2008/layout/LinedList"/>
    <dgm:cxn modelId="{6F08BD7E-CA61-4683-BBC0-DD8BE700B4AC}" srcId="{5FFE81B4-BDD4-429A-BC34-F340BA3F2818}" destId="{0142488B-359A-4426-B60B-6C974FDAFAC8}" srcOrd="2" destOrd="0" parTransId="{B7630EA1-8B40-40C9-B39D-74DED05D619F}" sibTransId="{4D79A683-F93D-4372-A362-044E810A67E7}"/>
    <dgm:cxn modelId="{DD08749E-E070-3948-9A62-4EE15C0E0D3F}" type="presOf" srcId="{5FFE81B4-BDD4-429A-BC34-F340BA3F2818}" destId="{38BC7FD2-02F0-0B4E-BBE8-9DE81058965C}" srcOrd="0" destOrd="0" presId="urn:microsoft.com/office/officeart/2008/layout/LinedList"/>
    <dgm:cxn modelId="{1E0D27F3-149B-124F-85F1-8C66428C9F45}" type="presOf" srcId="{0D67670C-531E-4EB8-A061-91FA7BCD6DF9}" destId="{D3662D3A-00BB-1B4D-A5EE-C24ECB5315E7}" srcOrd="0" destOrd="0" presId="urn:microsoft.com/office/officeart/2008/layout/LinedList"/>
    <dgm:cxn modelId="{FB62C5E9-4AC6-8E40-8918-663C498A3E6A}" type="presParOf" srcId="{38BC7FD2-02F0-0B4E-BBE8-9DE81058965C}" destId="{CB29BCA5-6483-D34A-A509-72B388F5415F}" srcOrd="0" destOrd="0" presId="urn:microsoft.com/office/officeart/2008/layout/LinedList"/>
    <dgm:cxn modelId="{7B1E5080-3A10-F846-A2CC-49D9E453D5BE}" type="presParOf" srcId="{38BC7FD2-02F0-0B4E-BBE8-9DE81058965C}" destId="{34B259D1-09B7-C042-8D3B-935FE6307162}" srcOrd="1" destOrd="0" presId="urn:microsoft.com/office/officeart/2008/layout/LinedList"/>
    <dgm:cxn modelId="{37D08480-6EA8-A145-82F3-7168EE04BB9A}" type="presParOf" srcId="{34B259D1-09B7-C042-8D3B-935FE6307162}" destId="{D3662D3A-00BB-1B4D-A5EE-C24ECB5315E7}" srcOrd="0" destOrd="0" presId="urn:microsoft.com/office/officeart/2008/layout/LinedList"/>
    <dgm:cxn modelId="{2F531507-1910-CE42-8AD9-0899D6B7FA43}" type="presParOf" srcId="{34B259D1-09B7-C042-8D3B-935FE6307162}" destId="{50FB10FE-F9D7-B94D-A9FF-4FAFA1784571}" srcOrd="1" destOrd="0" presId="urn:microsoft.com/office/officeart/2008/layout/LinedList"/>
    <dgm:cxn modelId="{2B981164-91DE-2D49-A0D9-231C7B8FE0C6}" type="presParOf" srcId="{38BC7FD2-02F0-0B4E-BBE8-9DE81058965C}" destId="{6D77F232-AC94-3A49-8F6E-3ED57AAD612D}" srcOrd="2" destOrd="0" presId="urn:microsoft.com/office/officeart/2008/layout/LinedList"/>
    <dgm:cxn modelId="{9CE41D4E-366C-FE4C-B5BF-2ACB9EA35338}" type="presParOf" srcId="{38BC7FD2-02F0-0B4E-BBE8-9DE81058965C}" destId="{8D4D85E7-0908-F848-B6D8-43F802557AD3}" srcOrd="3" destOrd="0" presId="urn:microsoft.com/office/officeart/2008/layout/LinedList"/>
    <dgm:cxn modelId="{71BA29F5-6951-6443-BF10-064A34C2633F}" type="presParOf" srcId="{8D4D85E7-0908-F848-B6D8-43F802557AD3}" destId="{F38C7A14-264E-4F49-AFE7-966089C1E477}" srcOrd="0" destOrd="0" presId="urn:microsoft.com/office/officeart/2008/layout/LinedList"/>
    <dgm:cxn modelId="{83E729EA-0F61-EC41-8546-69EEF82E3B56}" type="presParOf" srcId="{8D4D85E7-0908-F848-B6D8-43F802557AD3}" destId="{33628C2A-5726-2A4C-A3C3-4C67296FEE02}" srcOrd="1" destOrd="0" presId="urn:microsoft.com/office/officeart/2008/layout/LinedList"/>
    <dgm:cxn modelId="{3E240152-588B-B846-87FA-C1C24E8D3ABF}" type="presParOf" srcId="{38BC7FD2-02F0-0B4E-BBE8-9DE81058965C}" destId="{5EC8C75B-CCDB-F04B-8E0B-51002B1FC0DC}" srcOrd="4" destOrd="0" presId="urn:microsoft.com/office/officeart/2008/layout/LinedList"/>
    <dgm:cxn modelId="{8E0A1C5F-9B50-E142-91AE-9F163AF8940E}" type="presParOf" srcId="{38BC7FD2-02F0-0B4E-BBE8-9DE81058965C}" destId="{C0F437A2-DC72-4F40-BF94-708FC705A546}" srcOrd="5" destOrd="0" presId="urn:microsoft.com/office/officeart/2008/layout/LinedList"/>
    <dgm:cxn modelId="{6B786950-8B83-B44F-8095-853582DED76A}" type="presParOf" srcId="{C0F437A2-DC72-4F40-BF94-708FC705A546}" destId="{CCED1F64-6657-A749-92A9-32935A198B55}" srcOrd="0" destOrd="0" presId="urn:microsoft.com/office/officeart/2008/layout/LinedList"/>
    <dgm:cxn modelId="{2A38CDA7-E2FF-074F-9F49-9F3C09E3422D}" type="presParOf" srcId="{C0F437A2-DC72-4F40-BF94-708FC705A546}" destId="{F1311BB9-0380-2A40-A1D8-31A7D18FCF56}" srcOrd="1" destOrd="0" presId="urn:microsoft.com/office/officeart/2008/layout/LinedList"/>
    <dgm:cxn modelId="{4E6C7BB4-D57B-9046-B521-D186078FF224}" type="presParOf" srcId="{38BC7FD2-02F0-0B4E-BBE8-9DE81058965C}" destId="{083824DB-3E29-9E4A-8CDE-BB6580A5E24C}" srcOrd="6" destOrd="0" presId="urn:microsoft.com/office/officeart/2008/layout/LinedList"/>
    <dgm:cxn modelId="{8F089BFE-C860-BF4E-95D2-283A9ED86664}" type="presParOf" srcId="{38BC7FD2-02F0-0B4E-BBE8-9DE81058965C}" destId="{F752C70E-19CE-174A-9C9C-7D38F84C94B2}" srcOrd="7" destOrd="0" presId="urn:microsoft.com/office/officeart/2008/layout/LinedList"/>
    <dgm:cxn modelId="{E3D2E4E6-6642-7142-967B-2946F7D6F99C}" type="presParOf" srcId="{F752C70E-19CE-174A-9C9C-7D38F84C94B2}" destId="{FD8BC121-2FC9-BC47-8BBC-929F0B3AACFE}" srcOrd="0" destOrd="0" presId="urn:microsoft.com/office/officeart/2008/layout/LinedList"/>
    <dgm:cxn modelId="{7F1D3965-F34F-9341-88E5-D5E6612F6A7B}" type="presParOf" srcId="{F752C70E-19CE-174A-9C9C-7D38F84C94B2}" destId="{A5059980-A0A9-DF44-BA2C-B9D403403F4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462763-EEE1-49F7-AB59-33992C85AF7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E2F0D22-C8D1-4D28-BCCD-19B8D8A9D599}">
      <dgm:prSet/>
      <dgm:spPr/>
      <dgm:t>
        <a:bodyPr/>
        <a:lstStyle/>
        <a:p>
          <a:r>
            <a:rPr lang="en-US"/>
            <a:t>Characteristics of traditional masculinity including independence, assertiveness, leadership, and dominance have strong correlations with suicidal thoughts in middle aged men</a:t>
          </a:r>
        </a:p>
      </dgm:t>
    </dgm:pt>
    <dgm:pt modelId="{51FB63F8-91E5-4409-97F8-993CA5CA1FBB}" type="parTrans" cxnId="{BB0B9409-895A-419E-BDC5-E7FD31874D23}">
      <dgm:prSet/>
      <dgm:spPr/>
      <dgm:t>
        <a:bodyPr/>
        <a:lstStyle/>
        <a:p>
          <a:endParaRPr lang="en-US"/>
        </a:p>
      </dgm:t>
    </dgm:pt>
    <dgm:pt modelId="{920D5EE4-3838-4EA2-AD67-7B6ADD2E8B92}" type="sibTrans" cxnId="{BB0B9409-895A-419E-BDC5-E7FD31874D23}">
      <dgm:prSet/>
      <dgm:spPr/>
      <dgm:t>
        <a:bodyPr/>
        <a:lstStyle/>
        <a:p>
          <a:endParaRPr lang="en-US"/>
        </a:p>
      </dgm:t>
    </dgm:pt>
    <dgm:pt modelId="{D5D06329-AD2B-4339-B8F5-864AD1A7BF6F}">
      <dgm:prSet/>
      <dgm:spPr/>
      <dgm:t>
        <a:bodyPr/>
        <a:lstStyle/>
        <a:p>
          <a:r>
            <a:rPr lang="en-US"/>
            <a:t>Threats to masculinity (e.g., loss of the role of breadwinner or household head) are associated with depression and suicidality</a:t>
          </a:r>
        </a:p>
      </dgm:t>
    </dgm:pt>
    <dgm:pt modelId="{55AFDB8B-3B86-472D-AD9B-D53F1CFFDADA}" type="parTrans" cxnId="{0FB33744-2C1E-4D3C-8F40-CB6999DA3530}">
      <dgm:prSet/>
      <dgm:spPr/>
      <dgm:t>
        <a:bodyPr/>
        <a:lstStyle/>
        <a:p>
          <a:endParaRPr lang="en-US"/>
        </a:p>
      </dgm:t>
    </dgm:pt>
    <dgm:pt modelId="{F348F692-C966-4377-B381-7E25581194AF}" type="sibTrans" cxnId="{0FB33744-2C1E-4D3C-8F40-CB6999DA3530}">
      <dgm:prSet/>
      <dgm:spPr/>
      <dgm:t>
        <a:bodyPr/>
        <a:lstStyle/>
        <a:p>
          <a:endParaRPr lang="en-US"/>
        </a:p>
      </dgm:t>
    </dgm:pt>
    <dgm:pt modelId="{E41349AF-8763-43BE-BDF2-F10FA29D5E6E}">
      <dgm:prSet/>
      <dgm:spPr/>
      <dgm:t>
        <a:bodyPr/>
        <a:lstStyle/>
        <a:p>
          <a:r>
            <a:rPr lang="en-US"/>
            <a:t>Solitary discourses around masculinity render men less socially connected, supported and networked than women, leaving them vulnerable to social isolation e a known risk factor for suicide </a:t>
          </a:r>
        </a:p>
      </dgm:t>
    </dgm:pt>
    <dgm:pt modelId="{94084741-3ED2-4839-A8AE-786906CD76F4}" type="parTrans" cxnId="{9B7F4237-C822-4FBD-ADA5-BE53E3EBBE92}">
      <dgm:prSet/>
      <dgm:spPr/>
      <dgm:t>
        <a:bodyPr/>
        <a:lstStyle/>
        <a:p>
          <a:endParaRPr lang="en-US"/>
        </a:p>
      </dgm:t>
    </dgm:pt>
    <dgm:pt modelId="{28B7A2DC-3EFE-4ACF-8262-1582EE0AAD07}" type="sibTrans" cxnId="{9B7F4237-C822-4FBD-ADA5-BE53E3EBBE92}">
      <dgm:prSet/>
      <dgm:spPr/>
      <dgm:t>
        <a:bodyPr/>
        <a:lstStyle/>
        <a:p>
          <a:endParaRPr lang="en-US"/>
        </a:p>
      </dgm:t>
    </dgm:pt>
    <dgm:pt modelId="{DB3796F3-97BE-4569-A7AF-C45109D444BB}">
      <dgm:prSet/>
      <dgm:spPr/>
      <dgm:t>
        <a:bodyPr/>
        <a:lstStyle/>
        <a:p>
          <a:r>
            <a:rPr lang="en-US"/>
            <a:t>Men who align with masculine ideals are also more likely to engage maladaptive coping strategies, including alcohol and drug overuse</a:t>
          </a:r>
        </a:p>
      </dgm:t>
    </dgm:pt>
    <dgm:pt modelId="{705C5812-AA57-4DE0-9FE1-726BE5233FB4}" type="parTrans" cxnId="{6A8454D6-0705-4BB1-AA02-3F7B4EBAAE4A}">
      <dgm:prSet/>
      <dgm:spPr/>
      <dgm:t>
        <a:bodyPr/>
        <a:lstStyle/>
        <a:p>
          <a:endParaRPr lang="en-US"/>
        </a:p>
      </dgm:t>
    </dgm:pt>
    <dgm:pt modelId="{B449E978-ED2D-4B57-A7C5-1D0344FC4E01}" type="sibTrans" cxnId="{6A8454D6-0705-4BB1-AA02-3F7B4EBAAE4A}">
      <dgm:prSet/>
      <dgm:spPr/>
      <dgm:t>
        <a:bodyPr/>
        <a:lstStyle/>
        <a:p>
          <a:endParaRPr lang="en-US"/>
        </a:p>
      </dgm:t>
    </dgm:pt>
    <dgm:pt modelId="{CCB4E273-02BC-473A-A8FD-E7D42EE8624A}">
      <dgm:prSet/>
      <dgm:spPr/>
      <dgm:t>
        <a:bodyPr/>
        <a:lstStyle/>
        <a:p>
          <a:r>
            <a:rPr lang="en-US"/>
            <a:t>Men’s use of fast, violent methods (e.g., firearms, hanging) are distinctly masculine means to suicide</a:t>
          </a:r>
        </a:p>
      </dgm:t>
    </dgm:pt>
    <dgm:pt modelId="{5D2EA4BD-C689-4E94-AC71-66137292F247}" type="parTrans" cxnId="{E9985650-2C01-42FA-AAF0-4B6E20B8E242}">
      <dgm:prSet/>
      <dgm:spPr/>
      <dgm:t>
        <a:bodyPr/>
        <a:lstStyle/>
        <a:p>
          <a:endParaRPr lang="en-US"/>
        </a:p>
      </dgm:t>
    </dgm:pt>
    <dgm:pt modelId="{AC2A9239-35CB-4377-B161-863296A21628}" type="sibTrans" cxnId="{E9985650-2C01-42FA-AAF0-4B6E20B8E242}">
      <dgm:prSet/>
      <dgm:spPr/>
      <dgm:t>
        <a:bodyPr/>
        <a:lstStyle/>
        <a:p>
          <a:endParaRPr lang="en-US"/>
        </a:p>
      </dgm:t>
    </dgm:pt>
    <dgm:pt modelId="{E51019F1-478E-4133-A189-62C3B70A279B}">
      <dgm:prSet/>
      <dgm:spPr/>
      <dgm:t>
        <a:bodyPr/>
        <a:lstStyle/>
        <a:p>
          <a:r>
            <a:rPr lang="en-US"/>
            <a:t>Media stories detailing suicide are known risk factors for vulnerable men</a:t>
          </a:r>
        </a:p>
      </dgm:t>
    </dgm:pt>
    <dgm:pt modelId="{679ABEF2-EBF8-4FA7-9B47-85B5D00B9318}" type="parTrans" cxnId="{B77A1683-AC52-4AB4-A44D-9A19887E0BEC}">
      <dgm:prSet/>
      <dgm:spPr/>
      <dgm:t>
        <a:bodyPr/>
        <a:lstStyle/>
        <a:p>
          <a:endParaRPr lang="en-US"/>
        </a:p>
      </dgm:t>
    </dgm:pt>
    <dgm:pt modelId="{D7CDBBAA-11C3-4788-BF8B-32AFEEED8A2C}" type="sibTrans" cxnId="{B77A1683-AC52-4AB4-A44D-9A19887E0BEC}">
      <dgm:prSet/>
      <dgm:spPr/>
      <dgm:t>
        <a:bodyPr/>
        <a:lstStyle/>
        <a:p>
          <a:endParaRPr lang="en-US"/>
        </a:p>
      </dgm:t>
    </dgm:pt>
    <dgm:pt modelId="{08A593B7-9237-E540-99A9-12E3A20FE1B8}" type="pres">
      <dgm:prSet presAssocID="{08462763-EEE1-49F7-AB59-33992C85AF73}" presName="diagram" presStyleCnt="0">
        <dgm:presLayoutVars>
          <dgm:dir/>
          <dgm:resizeHandles val="exact"/>
        </dgm:presLayoutVars>
      </dgm:prSet>
      <dgm:spPr/>
    </dgm:pt>
    <dgm:pt modelId="{2F19012B-10FA-814F-8C7D-179852F9952F}" type="pres">
      <dgm:prSet presAssocID="{CE2F0D22-C8D1-4D28-BCCD-19B8D8A9D599}" presName="node" presStyleLbl="node1" presStyleIdx="0" presStyleCnt="6">
        <dgm:presLayoutVars>
          <dgm:bulletEnabled val="1"/>
        </dgm:presLayoutVars>
      </dgm:prSet>
      <dgm:spPr/>
    </dgm:pt>
    <dgm:pt modelId="{D28EBD20-0A49-FD47-9AD2-24FEFB0F6113}" type="pres">
      <dgm:prSet presAssocID="{920D5EE4-3838-4EA2-AD67-7B6ADD2E8B92}" presName="sibTrans" presStyleCnt="0"/>
      <dgm:spPr/>
    </dgm:pt>
    <dgm:pt modelId="{77F914BD-1A40-0F48-B133-0DF1A09B6253}" type="pres">
      <dgm:prSet presAssocID="{D5D06329-AD2B-4339-B8F5-864AD1A7BF6F}" presName="node" presStyleLbl="node1" presStyleIdx="1" presStyleCnt="6">
        <dgm:presLayoutVars>
          <dgm:bulletEnabled val="1"/>
        </dgm:presLayoutVars>
      </dgm:prSet>
      <dgm:spPr/>
    </dgm:pt>
    <dgm:pt modelId="{0057324D-4D5F-FE4F-B954-93A71399398C}" type="pres">
      <dgm:prSet presAssocID="{F348F692-C966-4377-B381-7E25581194AF}" presName="sibTrans" presStyleCnt="0"/>
      <dgm:spPr/>
    </dgm:pt>
    <dgm:pt modelId="{3BCA5EB9-D97D-614C-A2C3-0F9BC6DB699F}" type="pres">
      <dgm:prSet presAssocID="{E41349AF-8763-43BE-BDF2-F10FA29D5E6E}" presName="node" presStyleLbl="node1" presStyleIdx="2" presStyleCnt="6">
        <dgm:presLayoutVars>
          <dgm:bulletEnabled val="1"/>
        </dgm:presLayoutVars>
      </dgm:prSet>
      <dgm:spPr/>
    </dgm:pt>
    <dgm:pt modelId="{3BDC5406-64E7-BB48-B85D-6E7EE9EE7D24}" type="pres">
      <dgm:prSet presAssocID="{28B7A2DC-3EFE-4ACF-8262-1582EE0AAD07}" presName="sibTrans" presStyleCnt="0"/>
      <dgm:spPr/>
    </dgm:pt>
    <dgm:pt modelId="{3BA5DE1A-1069-0E4B-8017-D62CC6638231}" type="pres">
      <dgm:prSet presAssocID="{DB3796F3-97BE-4569-A7AF-C45109D444BB}" presName="node" presStyleLbl="node1" presStyleIdx="3" presStyleCnt="6">
        <dgm:presLayoutVars>
          <dgm:bulletEnabled val="1"/>
        </dgm:presLayoutVars>
      </dgm:prSet>
      <dgm:spPr/>
    </dgm:pt>
    <dgm:pt modelId="{95F1A7A2-4ACE-5E4C-81B6-3328FFAB6126}" type="pres">
      <dgm:prSet presAssocID="{B449E978-ED2D-4B57-A7C5-1D0344FC4E01}" presName="sibTrans" presStyleCnt="0"/>
      <dgm:spPr/>
    </dgm:pt>
    <dgm:pt modelId="{B6882B55-5630-AF47-8F4A-7A11E0F083E7}" type="pres">
      <dgm:prSet presAssocID="{CCB4E273-02BC-473A-A8FD-E7D42EE8624A}" presName="node" presStyleLbl="node1" presStyleIdx="4" presStyleCnt="6">
        <dgm:presLayoutVars>
          <dgm:bulletEnabled val="1"/>
        </dgm:presLayoutVars>
      </dgm:prSet>
      <dgm:spPr/>
    </dgm:pt>
    <dgm:pt modelId="{EC0E62A0-72C6-564A-9757-04AEA0CB2F41}" type="pres">
      <dgm:prSet presAssocID="{AC2A9239-35CB-4377-B161-863296A21628}" presName="sibTrans" presStyleCnt="0"/>
      <dgm:spPr/>
    </dgm:pt>
    <dgm:pt modelId="{F295FFA2-33DF-6C4C-A3BA-E14BE53D254F}" type="pres">
      <dgm:prSet presAssocID="{E51019F1-478E-4133-A189-62C3B70A279B}" presName="node" presStyleLbl="node1" presStyleIdx="5" presStyleCnt="6">
        <dgm:presLayoutVars>
          <dgm:bulletEnabled val="1"/>
        </dgm:presLayoutVars>
      </dgm:prSet>
      <dgm:spPr/>
    </dgm:pt>
  </dgm:ptLst>
  <dgm:cxnLst>
    <dgm:cxn modelId="{BB0B9409-895A-419E-BDC5-E7FD31874D23}" srcId="{08462763-EEE1-49F7-AB59-33992C85AF73}" destId="{CE2F0D22-C8D1-4D28-BCCD-19B8D8A9D599}" srcOrd="0" destOrd="0" parTransId="{51FB63F8-91E5-4409-97F8-993CA5CA1FBB}" sibTransId="{920D5EE4-3838-4EA2-AD67-7B6ADD2E8B92}"/>
    <dgm:cxn modelId="{9B7F4237-C822-4FBD-ADA5-BE53E3EBBE92}" srcId="{08462763-EEE1-49F7-AB59-33992C85AF73}" destId="{E41349AF-8763-43BE-BDF2-F10FA29D5E6E}" srcOrd="2" destOrd="0" parTransId="{94084741-3ED2-4839-A8AE-786906CD76F4}" sibTransId="{28B7A2DC-3EFE-4ACF-8262-1582EE0AAD07}"/>
    <dgm:cxn modelId="{0FB33744-2C1E-4D3C-8F40-CB6999DA3530}" srcId="{08462763-EEE1-49F7-AB59-33992C85AF73}" destId="{D5D06329-AD2B-4339-B8F5-864AD1A7BF6F}" srcOrd="1" destOrd="0" parTransId="{55AFDB8B-3B86-472D-AD9B-D53F1CFFDADA}" sibTransId="{F348F692-C966-4377-B381-7E25581194AF}"/>
    <dgm:cxn modelId="{4134C947-B6EC-8B4C-B4B7-89BE04B477E8}" type="presOf" srcId="{CE2F0D22-C8D1-4D28-BCCD-19B8D8A9D599}" destId="{2F19012B-10FA-814F-8C7D-179852F9952F}" srcOrd="0" destOrd="0" presId="urn:microsoft.com/office/officeart/2005/8/layout/default"/>
    <dgm:cxn modelId="{E9985650-2C01-42FA-AAF0-4B6E20B8E242}" srcId="{08462763-EEE1-49F7-AB59-33992C85AF73}" destId="{CCB4E273-02BC-473A-A8FD-E7D42EE8624A}" srcOrd="4" destOrd="0" parTransId="{5D2EA4BD-C689-4E94-AC71-66137292F247}" sibTransId="{AC2A9239-35CB-4377-B161-863296A21628}"/>
    <dgm:cxn modelId="{E08D6182-44A9-D542-BF30-B478FE8808D3}" type="presOf" srcId="{08462763-EEE1-49F7-AB59-33992C85AF73}" destId="{08A593B7-9237-E540-99A9-12E3A20FE1B8}" srcOrd="0" destOrd="0" presId="urn:microsoft.com/office/officeart/2005/8/layout/default"/>
    <dgm:cxn modelId="{B77A1683-AC52-4AB4-A44D-9A19887E0BEC}" srcId="{08462763-EEE1-49F7-AB59-33992C85AF73}" destId="{E51019F1-478E-4133-A189-62C3B70A279B}" srcOrd="5" destOrd="0" parTransId="{679ABEF2-EBF8-4FA7-9B47-85B5D00B9318}" sibTransId="{D7CDBBAA-11C3-4788-BF8B-32AFEEED8A2C}"/>
    <dgm:cxn modelId="{71C0D187-FD84-824C-B9E6-9CA224F4CA28}" type="presOf" srcId="{E41349AF-8763-43BE-BDF2-F10FA29D5E6E}" destId="{3BCA5EB9-D97D-614C-A2C3-0F9BC6DB699F}" srcOrd="0" destOrd="0" presId="urn:microsoft.com/office/officeart/2005/8/layout/default"/>
    <dgm:cxn modelId="{BA9599AA-AFA3-AD4D-B9D3-30F11E7F5E96}" type="presOf" srcId="{D5D06329-AD2B-4339-B8F5-864AD1A7BF6F}" destId="{77F914BD-1A40-0F48-B133-0DF1A09B6253}" srcOrd="0" destOrd="0" presId="urn:microsoft.com/office/officeart/2005/8/layout/default"/>
    <dgm:cxn modelId="{D10DB2B9-A338-0046-93AB-979BF44C42F4}" type="presOf" srcId="{E51019F1-478E-4133-A189-62C3B70A279B}" destId="{F295FFA2-33DF-6C4C-A3BA-E14BE53D254F}" srcOrd="0" destOrd="0" presId="urn:microsoft.com/office/officeart/2005/8/layout/default"/>
    <dgm:cxn modelId="{0C1FD1CC-3B4F-8E4D-A588-618407EE3C0F}" type="presOf" srcId="{DB3796F3-97BE-4569-A7AF-C45109D444BB}" destId="{3BA5DE1A-1069-0E4B-8017-D62CC6638231}" srcOrd="0" destOrd="0" presId="urn:microsoft.com/office/officeart/2005/8/layout/default"/>
    <dgm:cxn modelId="{6A8454D6-0705-4BB1-AA02-3F7B4EBAAE4A}" srcId="{08462763-EEE1-49F7-AB59-33992C85AF73}" destId="{DB3796F3-97BE-4569-A7AF-C45109D444BB}" srcOrd="3" destOrd="0" parTransId="{705C5812-AA57-4DE0-9FE1-726BE5233FB4}" sibTransId="{B449E978-ED2D-4B57-A7C5-1D0344FC4E01}"/>
    <dgm:cxn modelId="{6805CBDA-37A9-C94A-8002-DC54043417CF}" type="presOf" srcId="{CCB4E273-02BC-473A-A8FD-E7D42EE8624A}" destId="{B6882B55-5630-AF47-8F4A-7A11E0F083E7}" srcOrd="0" destOrd="0" presId="urn:microsoft.com/office/officeart/2005/8/layout/default"/>
    <dgm:cxn modelId="{0B3A6237-B2E9-4A48-BA35-402132CDB16E}" type="presParOf" srcId="{08A593B7-9237-E540-99A9-12E3A20FE1B8}" destId="{2F19012B-10FA-814F-8C7D-179852F9952F}" srcOrd="0" destOrd="0" presId="urn:microsoft.com/office/officeart/2005/8/layout/default"/>
    <dgm:cxn modelId="{FCC17C63-9219-974E-955B-2ABD9D943BE0}" type="presParOf" srcId="{08A593B7-9237-E540-99A9-12E3A20FE1B8}" destId="{D28EBD20-0A49-FD47-9AD2-24FEFB0F6113}" srcOrd="1" destOrd="0" presId="urn:microsoft.com/office/officeart/2005/8/layout/default"/>
    <dgm:cxn modelId="{B12AA6B5-079F-304E-9C00-1391D9FA96CA}" type="presParOf" srcId="{08A593B7-9237-E540-99A9-12E3A20FE1B8}" destId="{77F914BD-1A40-0F48-B133-0DF1A09B6253}" srcOrd="2" destOrd="0" presId="urn:microsoft.com/office/officeart/2005/8/layout/default"/>
    <dgm:cxn modelId="{00CEF980-2CDD-4F40-BD68-CE6066660823}" type="presParOf" srcId="{08A593B7-9237-E540-99A9-12E3A20FE1B8}" destId="{0057324D-4D5F-FE4F-B954-93A71399398C}" srcOrd="3" destOrd="0" presId="urn:microsoft.com/office/officeart/2005/8/layout/default"/>
    <dgm:cxn modelId="{64D0C758-87C7-164A-A8AA-0907BE94BC12}" type="presParOf" srcId="{08A593B7-9237-E540-99A9-12E3A20FE1B8}" destId="{3BCA5EB9-D97D-614C-A2C3-0F9BC6DB699F}" srcOrd="4" destOrd="0" presId="urn:microsoft.com/office/officeart/2005/8/layout/default"/>
    <dgm:cxn modelId="{FFBAC9DC-C9B4-1245-8227-5A482B6EFFDF}" type="presParOf" srcId="{08A593B7-9237-E540-99A9-12E3A20FE1B8}" destId="{3BDC5406-64E7-BB48-B85D-6E7EE9EE7D24}" srcOrd="5" destOrd="0" presId="urn:microsoft.com/office/officeart/2005/8/layout/default"/>
    <dgm:cxn modelId="{04EBAAD9-A756-774A-9614-D912F201A10B}" type="presParOf" srcId="{08A593B7-9237-E540-99A9-12E3A20FE1B8}" destId="{3BA5DE1A-1069-0E4B-8017-D62CC6638231}" srcOrd="6" destOrd="0" presId="urn:microsoft.com/office/officeart/2005/8/layout/default"/>
    <dgm:cxn modelId="{1F337F99-4EF4-0848-BF2C-11170B179804}" type="presParOf" srcId="{08A593B7-9237-E540-99A9-12E3A20FE1B8}" destId="{95F1A7A2-4ACE-5E4C-81B6-3328FFAB6126}" srcOrd="7" destOrd="0" presId="urn:microsoft.com/office/officeart/2005/8/layout/default"/>
    <dgm:cxn modelId="{62E23826-248F-7044-8E56-6DBD9C3F7E1A}" type="presParOf" srcId="{08A593B7-9237-E540-99A9-12E3A20FE1B8}" destId="{B6882B55-5630-AF47-8F4A-7A11E0F083E7}" srcOrd="8" destOrd="0" presId="urn:microsoft.com/office/officeart/2005/8/layout/default"/>
    <dgm:cxn modelId="{80D27A08-07FF-0A43-9DA5-900F6B968A24}" type="presParOf" srcId="{08A593B7-9237-E540-99A9-12E3A20FE1B8}" destId="{EC0E62A0-72C6-564A-9757-04AEA0CB2F41}" srcOrd="9" destOrd="0" presId="urn:microsoft.com/office/officeart/2005/8/layout/default"/>
    <dgm:cxn modelId="{F5861FFD-B8D3-6A4B-8506-4A5A3A166855}" type="presParOf" srcId="{08A593B7-9237-E540-99A9-12E3A20FE1B8}" destId="{F295FFA2-33DF-6C4C-A3BA-E14BE53D254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2616D8-1BFC-4840-9E45-0F470CB3538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77AADCA-E8B6-49CE-88A0-1ADE30D03904}">
      <dgm:prSet/>
      <dgm:spPr/>
      <dgm:t>
        <a:bodyPr/>
        <a:lstStyle/>
        <a:p>
          <a:r>
            <a:rPr lang="en-US"/>
            <a:t>Engaging men around “possible masculinities”: future focus, who is the man you want to be, engenders goal setting rather than shame on who one is not</a:t>
          </a:r>
        </a:p>
      </dgm:t>
    </dgm:pt>
    <dgm:pt modelId="{F776BAEA-3EF9-446A-8B7E-6B4C82E49375}" type="parTrans" cxnId="{D4CE807E-F02D-4E96-9159-4D62210EF8D5}">
      <dgm:prSet/>
      <dgm:spPr/>
      <dgm:t>
        <a:bodyPr/>
        <a:lstStyle/>
        <a:p>
          <a:endParaRPr lang="en-US"/>
        </a:p>
      </dgm:t>
    </dgm:pt>
    <dgm:pt modelId="{BC7FB9BA-D56D-4182-A4F3-0D4F4A34B254}" type="sibTrans" cxnId="{D4CE807E-F02D-4E96-9159-4D62210EF8D5}">
      <dgm:prSet/>
      <dgm:spPr/>
      <dgm:t>
        <a:bodyPr/>
        <a:lstStyle/>
        <a:p>
          <a:endParaRPr lang="en-US"/>
        </a:p>
      </dgm:t>
    </dgm:pt>
    <dgm:pt modelId="{92647952-3072-47D6-AD4E-66C6C105BFD4}">
      <dgm:prSet/>
      <dgm:spPr/>
      <dgm:t>
        <a:bodyPr/>
        <a:lstStyle/>
        <a:p>
          <a:r>
            <a:rPr lang="en-US"/>
            <a:t>Best Possible Self</a:t>
          </a:r>
        </a:p>
      </dgm:t>
    </dgm:pt>
    <dgm:pt modelId="{7CDFB308-50B2-4CFF-AFEE-BB787BF9FA30}" type="parTrans" cxnId="{81846DFB-5356-4D8B-8B35-09FA4E09D0CE}">
      <dgm:prSet/>
      <dgm:spPr/>
      <dgm:t>
        <a:bodyPr/>
        <a:lstStyle/>
        <a:p>
          <a:endParaRPr lang="en-US"/>
        </a:p>
      </dgm:t>
    </dgm:pt>
    <dgm:pt modelId="{504C6A12-132C-4653-BAB3-81F1D239B10F}" type="sibTrans" cxnId="{81846DFB-5356-4D8B-8B35-09FA4E09D0CE}">
      <dgm:prSet/>
      <dgm:spPr/>
      <dgm:t>
        <a:bodyPr/>
        <a:lstStyle/>
        <a:p>
          <a:endParaRPr lang="en-US"/>
        </a:p>
      </dgm:t>
    </dgm:pt>
    <dgm:pt modelId="{EC0E29C4-2B7F-485B-88B9-D22198E6AB8B}">
      <dgm:prSet/>
      <dgm:spPr/>
      <dgm:t>
        <a:bodyPr/>
        <a:lstStyle/>
        <a:p>
          <a:r>
            <a:rPr lang="en-US"/>
            <a:t>Developing social interest: being a part of something bigger than oneself, pride at being of use (combats self-talk around lack of value)</a:t>
          </a:r>
        </a:p>
      </dgm:t>
    </dgm:pt>
    <dgm:pt modelId="{11CD41FE-4604-4DDA-8AD7-6849B6137030}" type="parTrans" cxnId="{7054D132-CBC1-43E6-BE2E-743248799448}">
      <dgm:prSet/>
      <dgm:spPr/>
      <dgm:t>
        <a:bodyPr/>
        <a:lstStyle/>
        <a:p>
          <a:endParaRPr lang="en-US"/>
        </a:p>
      </dgm:t>
    </dgm:pt>
    <dgm:pt modelId="{2884FF73-0D49-4979-99F2-22E9734C2DBD}" type="sibTrans" cxnId="{7054D132-CBC1-43E6-BE2E-743248799448}">
      <dgm:prSet/>
      <dgm:spPr/>
      <dgm:t>
        <a:bodyPr/>
        <a:lstStyle/>
        <a:p>
          <a:endParaRPr lang="en-US"/>
        </a:p>
      </dgm:t>
    </dgm:pt>
    <dgm:pt modelId="{F2B88630-2FBA-4289-882F-5694B78E0873}">
      <dgm:prSet/>
      <dgm:spPr/>
      <dgm:t>
        <a:bodyPr/>
        <a:lstStyle/>
        <a:p>
          <a:r>
            <a:rPr lang="en-US"/>
            <a:t>Connections with social institutions (faith, spiritual, community)</a:t>
          </a:r>
        </a:p>
      </dgm:t>
    </dgm:pt>
    <dgm:pt modelId="{EAF92295-BDE1-4FF2-BB79-C08B7CA5A530}" type="parTrans" cxnId="{06CC9A73-DACC-4E43-9709-4EB1B41C0FCA}">
      <dgm:prSet/>
      <dgm:spPr/>
      <dgm:t>
        <a:bodyPr/>
        <a:lstStyle/>
        <a:p>
          <a:endParaRPr lang="en-US"/>
        </a:p>
      </dgm:t>
    </dgm:pt>
    <dgm:pt modelId="{1D151FE2-D09E-4BB6-9138-FA2FFBA7FAF0}" type="sibTrans" cxnId="{06CC9A73-DACC-4E43-9709-4EB1B41C0FCA}">
      <dgm:prSet/>
      <dgm:spPr/>
      <dgm:t>
        <a:bodyPr/>
        <a:lstStyle/>
        <a:p>
          <a:endParaRPr lang="en-US"/>
        </a:p>
      </dgm:t>
    </dgm:pt>
    <dgm:pt modelId="{3142800E-24E6-4078-B4C6-FAE3C722D171}">
      <dgm:prSet/>
      <dgm:spPr/>
      <dgm:t>
        <a:bodyPr/>
        <a:lstStyle/>
        <a:p>
          <a:r>
            <a:rPr lang="en-US"/>
            <a:t>Coping with distress through intentional acts of kindness, gratitude, and focusing on other’s well-being.</a:t>
          </a:r>
        </a:p>
      </dgm:t>
    </dgm:pt>
    <dgm:pt modelId="{6E1ED90E-18D6-4756-AB43-7EF5F897CDF6}" type="parTrans" cxnId="{F0A0021A-28CF-417A-934F-43010416E3CE}">
      <dgm:prSet/>
      <dgm:spPr/>
      <dgm:t>
        <a:bodyPr/>
        <a:lstStyle/>
        <a:p>
          <a:endParaRPr lang="en-US"/>
        </a:p>
      </dgm:t>
    </dgm:pt>
    <dgm:pt modelId="{B835EC88-7AC8-4AC2-A0D4-0A05C54FB392}" type="sibTrans" cxnId="{F0A0021A-28CF-417A-934F-43010416E3CE}">
      <dgm:prSet/>
      <dgm:spPr/>
      <dgm:t>
        <a:bodyPr/>
        <a:lstStyle/>
        <a:p>
          <a:endParaRPr lang="en-US"/>
        </a:p>
      </dgm:t>
    </dgm:pt>
    <dgm:pt modelId="{57F68A71-E5AD-4113-B479-AA2E5BD6783F}">
      <dgm:prSet/>
      <dgm:spPr/>
      <dgm:t>
        <a:bodyPr/>
        <a:lstStyle/>
        <a:p>
          <a:r>
            <a:rPr lang="en-US"/>
            <a:t>Identifying and aligning one’s life with values and purpose</a:t>
          </a:r>
        </a:p>
      </dgm:t>
    </dgm:pt>
    <dgm:pt modelId="{E346B80F-AE30-4815-8842-3B024A6287A0}" type="parTrans" cxnId="{7A2D2209-BABF-4CDB-B5B9-CF968693E82F}">
      <dgm:prSet/>
      <dgm:spPr/>
      <dgm:t>
        <a:bodyPr/>
        <a:lstStyle/>
        <a:p>
          <a:endParaRPr lang="en-US"/>
        </a:p>
      </dgm:t>
    </dgm:pt>
    <dgm:pt modelId="{3CEB0C53-D745-48E9-A2FD-6E65FAA4F0D0}" type="sibTrans" cxnId="{7A2D2209-BABF-4CDB-B5B9-CF968693E82F}">
      <dgm:prSet/>
      <dgm:spPr/>
      <dgm:t>
        <a:bodyPr/>
        <a:lstStyle/>
        <a:p>
          <a:endParaRPr lang="en-US"/>
        </a:p>
      </dgm:t>
    </dgm:pt>
    <dgm:pt modelId="{9713BC5B-0D66-2D41-9CFE-839FCD0440AD}" type="pres">
      <dgm:prSet presAssocID="{792616D8-1BFC-4840-9E45-0F470CB3538E}" presName="Name0" presStyleCnt="0">
        <dgm:presLayoutVars>
          <dgm:dir/>
          <dgm:resizeHandles val="exact"/>
        </dgm:presLayoutVars>
      </dgm:prSet>
      <dgm:spPr/>
    </dgm:pt>
    <dgm:pt modelId="{13D6B94B-6386-DD45-82CC-0B0AFE3BD633}" type="pres">
      <dgm:prSet presAssocID="{B77AADCA-E8B6-49CE-88A0-1ADE30D03904}" presName="node" presStyleLbl="node1" presStyleIdx="0" presStyleCnt="6">
        <dgm:presLayoutVars>
          <dgm:bulletEnabled val="1"/>
        </dgm:presLayoutVars>
      </dgm:prSet>
      <dgm:spPr/>
    </dgm:pt>
    <dgm:pt modelId="{454E667F-FFFF-B449-AAEC-FC4DC0941042}" type="pres">
      <dgm:prSet presAssocID="{BC7FB9BA-D56D-4182-A4F3-0D4F4A34B254}" presName="sibTrans" presStyleLbl="sibTrans1D1" presStyleIdx="0" presStyleCnt="5"/>
      <dgm:spPr/>
    </dgm:pt>
    <dgm:pt modelId="{757A0C5D-1CBB-F043-B19C-4AEA339CEE28}" type="pres">
      <dgm:prSet presAssocID="{BC7FB9BA-D56D-4182-A4F3-0D4F4A34B254}" presName="connectorText" presStyleLbl="sibTrans1D1" presStyleIdx="0" presStyleCnt="5"/>
      <dgm:spPr/>
    </dgm:pt>
    <dgm:pt modelId="{B54EC25D-EBA2-9B4C-8A5D-C30824573110}" type="pres">
      <dgm:prSet presAssocID="{92647952-3072-47D6-AD4E-66C6C105BFD4}" presName="node" presStyleLbl="node1" presStyleIdx="1" presStyleCnt="6">
        <dgm:presLayoutVars>
          <dgm:bulletEnabled val="1"/>
        </dgm:presLayoutVars>
      </dgm:prSet>
      <dgm:spPr/>
    </dgm:pt>
    <dgm:pt modelId="{104B0943-2850-A846-9212-2213FA19F052}" type="pres">
      <dgm:prSet presAssocID="{504C6A12-132C-4653-BAB3-81F1D239B10F}" presName="sibTrans" presStyleLbl="sibTrans1D1" presStyleIdx="1" presStyleCnt="5"/>
      <dgm:spPr/>
    </dgm:pt>
    <dgm:pt modelId="{D9942BBA-7F9A-AF4E-8FCD-2599A0C9725B}" type="pres">
      <dgm:prSet presAssocID="{504C6A12-132C-4653-BAB3-81F1D239B10F}" presName="connectorText" presStyleLbl="sibTrans1D1" presStyleIdx="1" presStyleCnt="5"/>
      <dgm:spPr/>
    </dgm:pt>
    <dgm:pt modelId="{EB0E66BB-FF38-2241-99DA-B5B6ABB9D943}" type="pres">
      <dgm:prSet presAssocID="{EC0E29C4-2B7F-485B-88B9-D22198E6AB8B}" presName="node" presStyleLbl="node1" presStyleIdx="2" presStyleCnt="6">
        <dgm:presLayoutVars>
          <dgm:bulletEnabled val="1"/>
        </dgm:presLayoutVars>
      </dgm:prSet>
      <dgm:spPr/>
    </dgm:pt>
    <dgm:pt modelId="{66CEF008-A045-B94F-9554-E0ADCF57615C}" type="pres">
      <dgm:prSet presAssocID="{2884FF73-0D49-4979-99F2-22E9734C2DBD}" presName="sibTrans" presStyleLbl="sibTrans1D1" presStyleIdx="2" presStyleCnt="5"/>
      <dgm:spPr/>
    </dgm:pt>
    <dgm:pt modelId="{DDB12A91-63D2-E141-AE35-CD5D85F1C41C}" type="pres">
      <dgm:prSet presAssocID="{2884FF73-0D49-4979-99F2-22E9734C2DBD}" presName="connectorText" presStyleLbl="sibTrans1D1" presStyleIdx="2" presStyleCnt="5"/>
      <dgm:spPr/>
    </dgm:pt>
    <dgm:pt modelId="{520C93C2-4AB5-314B-B293-2B34A6D13106}" type="pres">
      <dgm:prSet presAssocID="{F2B88630-2FBA-4289-882F-5694B78E0873}" presName="node" presStyleLbl="node1" presStyleIdx="3" presStyleCnt="6">
        <dgm:presLayoutVars>
          <dgm:bulletEnabled val="1"/>
        </dgm:presLayoutVars>
      </dgm:prSet>
      <dgm:spPr/>
    </dgm:pt>
    <dgm:pt modelId="{A2C35AEE-4F67-4648-9A0E-92DED72E5327}" type="pres">
      <dgm:prSet presAssocID="{1D151FE2-D09E-4BB6-9138-FA2FFBA7FAF0}" presName="sibTrans" presStyleLbl="sibTrans1D1" presStyleIdx="3" presStyleCnt="5"/>
      <dgm:spPr/>
    </dgm:pt>
    <dgm:pt modelId="{A6F652DE-91E6-6A4E-A065-70619466C890}" type="pres">
      <dgm:prSet presAssocID="{1D151FE2-D09E-4BB6-9138-FA2FFBA7FAF0}" presName="connectorText" presStyleLbl="sibTrans1D1" presStyleIdx="3" presStyleCnt="5"/>
      <dgm:spPr/>
    </dgm:pt>
    <dgm:pt modelId="{049E072F-1BF8-8348-B77F-4343A67A0FE4}" type="pres">
      <dgm:prSet presAssocID="{3142800E-24E6-4078-B4C6-FAE3C722D171}" presName="node" presStyleLbl="node1" presStyleIdx="4" presStyleCnt="6">
        <dgm:presLayoutVars>
          <dgm:bulletEnabled val="1"/>
        </dgm:presLayoutVars>
      </dgm:prSet>
      <dgm:spPr/>
    </dgm:pt>
    <dgm:pt modelId="{9B0E026C-84C3-1842-A40B-D0EB46DAD29D}" type="pres">
      <dgm:prSet presAssocID="{B835EC88-7AC8-4AC2-A0D4-0A05C54FB392}" presName="sibTrans" presStyleLbl="sibTrans1D1" presStyleIdx="4" presStyleCnt="5"/>
      <dgm:spPr/>
    </dgm:pt>
    <dgm:pt modelId="{54596007-C278-B047-9C91-1C93E22D445F}" type="pres">
      <dgm:prSet presAssocID="{B835EC88-7AC8-4AC2-A0D4-0A05C54FB392}" presName="connectorText" presStyleLbl="sibTrans1D1" presStyleIdx="4" presStyleCnt="5"/>
      <dgm:spPr/>
    </dgm:pt>
    <dgm:pt modelId="{89BBB2A9-B7E4-444A-982A-C1F4E13512A6}" type="pres">
      <dgm:prSet presAssocID="{57F68A71-E5AD-4113-B479-AA2E5BD6783F}" presName="node" presStyleLbl="node1" presStyleIdx="5" presStyleCnt="6">
        <dgm:presLayoutVars>
          <dgm:bulletEnabled val="1"/>
        </dgm:presLayoutVars>
      </dgm:prSet>
      <dgm:spPr/>
    </dgm:pt>
  </dgm:ptLst>
  <dgm:cxnLst>
    <dgm:cxn modelId="{BC92B108-561B-C741-B43F-3A6D99EB19C6}" type="presOf" srcId="{504C6A12-132C-4653-BAB3-81F1D239B10F}" destId="{104B0943-2850-A846-9212-2213FA19F052}" srcOrd="0" destOrd="0" presId="urn:microsoft.com/office/officeart/2016/7/layout/RepeatingBendingProcessNew"/>
    <dgm:cxn modelId="{7A2D2209-BABF-4CDB-B5B9-CF968693E82F}" srcId="{792616D8-1BFC-4840-9E45-0F470CB3538E}" destId="{57F68A71-E5AD-4113-B479-AA2E5BD6783F}" srcOrd="5" destOrd="0" parTransId="{E346B80F-AE30-4815-8842-3B024A6287A0}" sibTransId="{3CEB0C53-D745-48E9-A2FD-6E65FAA4F0D0}"/>
    <dgm:cxn modelId="{F0A0021A-28CF-417A-934F-43010416E3CE}" srcId="{792616D8-1BFC-4840-9E45-0F470CB3538E}" destId="{3142800E-24E6-4078-B4C6-FAE3C722D171}" srcOrd="4" destOrd="0" parTransId="{6E1ED90E-18D6-4756-AB43-7EF5F897CDF6}" sibTransId="{B835EC88-7AC8-4AC2-A0D4-0A05C54FB392}"/>
    <dgm:cxn modelId="{7B52982C-52B5-004B-B183-861D31994CED}" type="presOf" srcId="{2884FF73-0D49-4979-99F2-22E9734C2DBD}" destId="{66CEF008-A045-B94F-9554-E0ADCF57615C}" srcOrd="0" destOrd="0" presId="urn:microsoft.com/office/officeart/2016/7/layout/RepeatingBendingProcessNew"/>
    <dgm:cxn modelId="{7054D132-CBC1-43E6-BE2E-743248799448}" srcId="{792616D8-1BFC-4840-9E45-0F470CB3538E}" destId="{EC0E29C4-2B7F-485B-88B9-D22198E6AB8B}" srcOrd="2" destOrd="0" parTransId="{11CD41FE-4604-4DDA-8AD7-6849B6137030}" sibTransId="{2884FF73-0D49-4979-99F2-22E9734C2DBD}"/>
    <dgm:cxn modelId="{2390D161-FED1-7C48-A79C-D0EF9A1A8AC6}" type="presOf" srcId="{BC7FB9BA-D56D-4182-A4F3-0D4F4A34B254}" destId="{757A0C5D-1CBB-F043-B19C-4AEA339CEE28}" srcOrd="1" destOrd="0" presId="urn:microsoft.com/office/officeart/2016/7/layout/RepeatingBendingProcessNew"/>
    <dgm:cxn modelId="{06CC9A73-DACC-4E43-9709-4EB1B41C0FCA}" srcId="{792616D8-1BFC-4840-9E45-0F470CB3538E}" destId="{F2B88630-2FBA-4289-882F-5694B78E0873}" srcOrd="3" destOrd="0" parTransId="{EAF92295-BDE1-4FF2-BB79-C08B7CA5A530}" sibTransId="{1D151FE2-D09E-4BB6-9138-FA2FFBA7FAF0}"/>
    <dgm:cxn modelId="{D4CE807E-F02D-4E96-9159-4D62210EF8D5}" srcId="{792616D8-1BFC-4840-9E45-0F470CB3538E}" destId="{B77AADCA-E8B6-49CE-88A0-1ADE30D03904}" srcOrd="0" destOrd="0" parTransId="{F776BAEA-3EF9-446A-8B7E-6B4C82E49375}" sibTransId="{BC7FB9BA-D56D-4182-A4F3-0D4F4A34B254}"/>
    <dgm:cxn modelId="{F6B15585-BB56-4142-8A99-4D66C74C7D95}" type="presOf" srcId="{B835EC88-7AC8-4AC2-A0D4-0A05C54FB392}" destId="{9B0E026C-84C3-1842-A40B-D0EB46DAD29D}" srcOrd="0" destOrd="0" presId="urn:microsoft.com/office/officeart/2016/7/layout/RepeatingBendingProcessNew"/>
    <dgm:cxn modelId="{32B9C494-2472-A142-BBBA-AC1D3542C7B2}" type="presOf" srcId="{B77AADCA-E8B6-49CE-88A0-1ADE30D03904}" destId="{13D6B94B-6386-DD45-82CC-0B0AFE3BD633}" srcOrd="0" destOrd="0" presId="urn:microsoft.com/office/officeart/2016/7/layout/RepeatingBendingProcessNew"/>
    <dgm:cxn modelId="{63B47B96-3270-B040-B881-D9C6488E1539}" type="presOf" srcId="{BC7FB9BA-D56D-4182-A4F3-0D4F4A34B254}" destId="{454E667F-FFFF-B449-AAEC-FC4DC0941042}" srcOrd="0" destOrd="0" presId="urn:microsoft.com/office/officeart/2016/7/layout/RepeatingBendingProcessNew"/>
    <dgm:cxn modelId="{F034E999-2E7A-3047-8082-74549EF3F625}" type="presOf" srcId="{92647952-3072-47D6-AD4E-66C6C105BFD4}" destId="{B54EC25D-EBA2-9B4C-8A5D-C30824573110}" srcOrd="0" destOrd="0" presId="urn:microsoft.com/office/officeart/2016/7/layout/RepeatingBendingProcessNew"/>
    <dgm:cxn modelId="{C3DD269A-206D-5E44-947D-AF8BC173EDFB}" type="presOf" srcId="{2884FF73-0D49-4979-99F2-22E9734C2DBD}" destId="{DDB12A91-63D2-E141-AE35-CD5D85F1C41C}" srcOrd="1" destOrd="0" presId="urn:microsoft.com/office/officeart/2016/7/layout/RepeatingBendingProcessNew"/>
    <dgm:cxn modelId="{245BA0A7-D720-9448-9C1F-4EA6D68CE62E}" type="presOf" srcId="{57F68A71-E5AD-4113-B479-AA2E5BD6783F}" destId="{89BBB2A9-B7E4-444A-982A-C1F4E13512A6}" srcOrd="0" destOrd="0" presId="urn:microsoft.com/office/officeart/2016/7/layout/RepeatingBendingProcessNew"/>
    <dgm:cxn modelId="{C0F4D1AB-53FA-594F-9EA5-4DAED790AE43}" type="presOf" srcId="{B835EC88-7AC8-4AC2-A0D4-0A05C54FB392}" destId="{54596007-C278-B047-9C91-1C93E22D445F}" srcOrd="1" destOrd="0" presId="urn:microsoft.com/office/officeart/2016/7/layout/RepeatingBendingProcessNew"/>
    <dgm:cxn modelId="{BF09F9B7-80D8-6E4F-8B93-CF3D91992F47}" type="presOf" srcId="{F2B88630-2FBA-4289-882F-5694B78E0873}" destId="{520C93C2-4AB5-314B-B293-2B34A6D13106}" srcOrd="0" destOrd="0" presId="urn:microsoft.com/office/officeart/2016/7/layout/RepeatingBendingProcessNew"/>
    <dgm:cxn modelId="{277883C0-88E6-B244-BFA1-E8E5617F4EB6}" type="presOf" srcId="{1D151FE2-D09E-4BB6-9138-FA2FFBA7FAF0}" destId="{A2C35AEE-4F67-4648-9A0E-92DED72E5327}" srcOrd="0" destOrd="0" presId="urn:microsoft.com/office/officeart/2016/7/layout/RepeatingBendingProcessNew"/>
    <dgm:cxn modelId="{89A36BC2-6744-8F4E-82D9-DF4E9BB6E237}" type="presOf" srcId="{EC0E29C4-2B7F-485B-88B9-D22198E6AB8B}" destId="{EB0E66BB-FF38-2241-99DA-B5B6ABB9D943}" srcOrd="0" destOrd="0" presId="urn:microsoft.com/office/officeart/2016/7/layout/RepeatingBendingProcessNew"/>
    <dgm:cxn modelId="{E97330C4-D369-2D4D-95E2-BC1E1F50FE94}" type="presOf" srcId="{504C6A12-132C-4653-BAB3-81F1D239B10F}" destId="{D9942BBA-7F9A-AF4E-8FCD-2599A0C9725B}" srcOrd="1" destOrd="0" presId="urn:microsoft.com/office/officeart/2016/7/layout/RepeatingBendingProcessNew"/>
    <dgm:cxn modelId="{5F93C0DD-0613-CA47-9744-F6877BB4279D}" type="presOf" srcId="{792616D8-1BFC-4840-9E45-0F470CB3538E}" destId="{9713BC5B-0D66-2D41-9CFE-839FCD0440AD}" srcOrd="0" destOrd="0" presId="urn:microsoft.com/office/officeart/2016/7/layout/RepeatingBendingProcessNew"/>
    <dgm:cxn modelId="{2A8DA1DE-8F33-284A-85FB-434D0262DC51}" type="presOf" srcId="{1D151FE2-D09E-4BB6-9138-FA2FFBA7FAF0}" destId="{A6F652DE-91E6-6A4E-A065-70619466C890}" srcOrd="1" destOrd="0" presId="urn:microsoft.com/office/officeart/2016/7/layout/RepeatingBendingProcessNew"/>
    <dgm:cxn modelId="{81846DFB-5356-4D8B-8B35-09FA4E09D0CE}" srcId="{792616D8-1BFC-4840-9E45-0F470CB3538E}" destId="{92647952-3072-47D6-AD4E-66C6C105BFD4}" srcOrd="1" destOrd="0" parTransId="{7CDFB308-50B2-4CFF-AFEE-BB787BF9FA30}" sibTransId="{504C6A12-132C-4653-BAB3-81F1D239B10F}"/>
    <dgm:cxn modelId="{F87681FB-C6C1-6148-8F29-783C9B73D1FB}" type="presOf" srcId="{3142800E-24E6-4078-B4C6-FAE3C722D171}" destId="{049E072F-1BF8-8348-B77F-4343A67A0FE4}" srcOrd="0" destOrd="0" presId="urn:microsoft.com/office/officeart/2016/7/layout/RepeatingBendingProcessNew"/>
    <dgm:cxn modelId="{A99AB56F-128B-0D49-9325-223763EAE66E}" type="presParOf" srcId="{9713BC5B-0D66-2D41-9CFE-839FCD0440AD}" destId="{13D6B94B-6386-DD45-82CC-0B0AFE3BD633}" srcOrd="0" destOrd="0" presId="urn:microsoft.com/office/officeart/2016/7/layout/RepeatingBendingProcessNew"/>
    <dgm:cxn modelId="{719E7750-8464-3545-8AF7-23CC2E7272E9}" type="presParOf" srcId="{9713BC5B-0D66-2D41-9CFE-839FCD0440AD}" destId="{454E667F-FFFF-B449-AAEC-FC4DC0941042}" srcOrd="1" destOrd="0" presId="urn:microsoft.com/office/officeart/2016/7/layout/RepeatingBendingProcessNew"/>
    <dgm:cxn modelId="{A3A12788-C3AD-974B-8BE3-86B2DE28CE06}" type="presParOf" srcId="{454E667F-FFFF-B449-AAEC-FC4DC0941042}" destId="{757A0C5D-1CBB-F043-B19C-4AEA339CEE28}" srcOrd="0" destOrd="0" presId="urn:microsoft.com/office/officeart/2016/7/layout/RepeatingBendingProcessNew"/>
    <dgm:cxn modelId="{2ABE108C-FC3B-024F-BC05-3107CFD67A39}" type="presParOf" srcId="{9713BC5B-0D66-2D41-9CFE-839FCD0440AD}" destId="{B54EC25D-EBA2-9B4C-8A5D-C30824573110}" srcOrd="2" destOrd="0" presId="urn:microsoft.com/office/officeart/2016/7/layout/RepeatingBendingProcessNew"/>
    <dgm:cxn modelId="{F330AA6F-BB39-504F-9993-2C74FC7C5F30}" type="presParOf" srcId="{9713BC5B-0D66-2D41-9CFE-839FCD0440AD}" destId="{104B0943-2850-A846-9212-2213FA19F052}" srcOrd="3" destOrd="0" presId="urn:microsoft.com/office/officeart/2016/7/layout/RepeatingBendingProcessNew"/>
    <dgm:cxn modelId="{73F484EF-5E50-F148-9EB8-F6B188EABA00}" type="presParOf" srcId="{104B0943-2850-A846-9212-2213FA19F052}" destId="{D9942BBA-7F9A-AF4E-8FCD-2599A0C9725B}" srcOrd="0" destOrd="0" presId="urn:microsoft.com/office/officeart/2016/7/layout/RepeatingBendingProcessNew"/>
    <dgm:cxn modelId="{7DD3BEE1-2F6F-4646-945A-4F3B58EE195F}" type="presParOf" srcId="{9713BC5B-0D66-2D41-9CFE-839FCD0440AD}" destId="{EB0E66BB-FF38-2241-99DA-B5B6ABB9D943}" srcOrd="4" destOrd="0" presId="urn:microsoft.com/office/officeart/2016/7/layout/RepeatingBendingProcessNew"/>
    <dgm:cxn modelId="{5C98265B-BBDF-5F4E-B8E3-994495B15B04}" type="presParOf" srcId="{9713BC5B-0D66-2D41-9CFE-839FCD0440AD}" destId="{66CEF008-A045-B94F-9554-E0ADCF57615C}" srcOrd="5" destOrd="0" presId="urn:microsoft.com/office/officeart/2016/7/layout/RepeatingBendingProcessNew"/>
    <dgm:cxn modelId="{81157234-DCC9-A843-8320-4F3E0648BF6E}" type="presParOf" srcId="{66CEF008-A045-B94F-9554-E0ADCF57615C}" destId="{DDB12A91-63D2-E141-AE35-CD5D85F1C41C}" srcOrd="0" destOrd="0" presId="urn:microsoft.com/office/officeart/2016/7/layout/RepeatingBendingProcessNew"/>
    <dgm:cxn modelId="{2ED193B4-B145-BF4C-8C8B-F5AF3D3149B9}" type="presParOf" srcId="{9713BC5B-0D66-2D41-9CFE-839FCD0440AD}" destId="{520C93C2-4AB5-314B-B293-2B34A6D13106}" srcOrd="6" destOrd="0" presId="urn:microsoft.com/office/officeart/2016/7/layout/RepeatingBendingProcessNew"/>
    <dgm:cxn modelId="{8D64EB84-3C95-5D45-B103-C0EEB04D5A0D}" type="presParOf" srcId="{9713BC5B-0D66-2D41-9CFE-839FCD0440AD}" destId="{A2C35AEE-4F67-4648-9A0E-92DED72E5327}" srcOrd="7" destOrd="0" presId="urn:microsoft.com/office/officeart/2016/7/layout/RepeatingBendingProcessNew"/>
    <dgm:cxn modelId="{DE0C9B7F-A0EA-C44B-ABFA-ADA299C28650}" type="presParOf" srcId="{A2C35AEE-4F67-4648-9A0E-92DED72E5327}" destId="{A6F652DE-91E6-6A4E-A065-70619466C890}" srcOrd="0" destOrd="0" presId="urn:microsoft.com/office/officeart/2016/7/layout/RepeatingBendingProcessNew"/>
    <dgm:cxn modelId="{B0FA8033-2CDD-1A4F-9E88-2103CF243FAB}" type="presParOf" srcId="{9713BC5B-0D66-2D41-9CFE-839FCD0440AD}" destId="{049E072F-1BF8-8348-B77F-4343A67A0FE4}" srcOrd="8" destOrd="0" presId="urn:microsoft.com/office/officeart/2016/7/layout/RepeatingBendingProcessNew"/>
    <dgm:cxn modelId="{85BE799E-87A7-1349-BF8B-F2D847422A39}" type="presParOf" srcId="{9713BC5B-0D66-2D41-9CFE-839FCD0440AD}" destId="{9B0E026C-84C3-1842-A40B-D0EB46DAD29D}" srcOrd="9" destOrd="0" presId="urn:microsoft.com/office/officeart/2016/7/layout/RepeatingBendingProcessNew"/>
    <dgm:cxn modelId="{9713140D-AC4F-9940-8EBD-7D42E8C42ABE}" type="presParOf" srcId="{9B0E026C-84C3-1842-A40B-D0EB46DAD29D}" destId="{54596007-C278-B047-9C91-1C93E22D445F}" srcOrd="0" destOrd="0" presId="urn:microsoft.com/office/officeart/2016/7/layout/RepeatingBendingProcessNew"/>
    <dgm:cxn modelId="{84A387E2-1C95-7C41-98AB-1565A3100FA5}" type="presParOf" srcId="{9713BC5B-0D66-2D41-9CFE-839FCD0440AD}" destId="{89BBB2A9-B7E4-444A-982A-C1F4E13512A6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75809-8C75-4E04-803F-AFF163039B65}">
      <dsp:nvSpPr>
        <dsp:cNvPr id="0" name=""/>
        <dsp:cNvSpPr/>
      </dsp:nvSpPr>
      <dsp:spPr>
        <a:xfrm>
          <a:off x="938418" y="401284"/>
          <a:ext cx="1449604" cy="14496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304F6-1159-42A1-9C34-3730AFDDA2CD}">
      <dsp:nvSpPr>
        <dsp:cNvPr id="0" name=""/>
        <dsp:cNvSpPr/>
      </dsp:nvSpPr>
      <dsp:spPr>
        <a:xfrm>
          <a:off x="52549" y="2233845"/>
          <a:ext cx="32213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noProof="0" dirty="0"/>
            <a:t>Dan</a:t>
          </a:r>
        </a:p>
      </dsp:txBody>
      <dsp:txXfrm>
        <a:off x="52549" y="2233845"/>
        <a:ext cx="3221343" cy="720000"/>
      </dsp:txXfrm>
    </dsp:sp>
    <dsp:sp modelId="{149365D4-02F1-45AD-91FD-EDDC4F0E9A67}">
      <dsp:nvSpPr>
        <dsp:cNvPr id="0" name=""/>
        <dsp:cNvSpPr/>
      </dsp:nvSpPr>
      <dsp:spPr>
        <a:xfrm>
          <a:off x="4723497" y="401284"/>
          <a:ext cx="1449604" cy="14496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FB028-C0D7-44EE-803C-2FE7CB0A5632}">
      <dsp:nvSpPr>
        <dsp:cNvPr id="0" name=""/>
        <dsp:cNvSpPr/>
      </dsp:nvSpPr>
      <dsp:spPr>
        <a:xfrm>
          <a:off x="3837628" y="2233845"/>
          <a:ext cx="32213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noProof="0" dirty="0"/>
            <a:t>Matt</a:t>
          </a:r>
        </a:p>
      </dsp:txBody>
      <dsp:txXfrm>
        <a:off x="3837628" y="2233845"/>
        <a:ext cx="3221343" cy="720000"/>
      </dsp:txXfrm>
    </dsp:sp>
    <dsp:sp modelId="{72D006BC-B9B3-458C-9768-07D20D6CD37A}">
      <dsp:nvSpPr>
        <dsp:cNvPr id="0" name=""/>
        <dsp:cNvSpPr/>
      </dsp:nvSpPr>
      <dsp:spPr>
        <a:xfrm>
          <a:off x="8508576" y="401284"/>
          <a:ext cx="1449604" cy="144960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D41E0-D064-4F64-B2E2-37349575417C}">
      <dsp:nvSpPr>
        <dsp:cNvPr id="0" name=""/>
        <dsp:cNvSpPr/>
      </dsp:nvSpPr>
      <dsp:spPr>
        <a:xfrm>
          <a:off x="7622707" y="2233845"/>
          <a:ext cx="322134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noProof="0" dirty="0"/>
            <a:t>John</a:t>
          </a:r>
        </a:p>
      </dsp:txBody>
      <dsp:txXfrm>
        <a:off x="7622707" y="2233845"/>
        <a:ext cx="3221343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BF7EE-3DE7-EE48-8495-F564A994D662}">
      <dsp:nvSpPr>
        <dsp:cNvPr id="0" name=""/>
        <dsp:cNvSpPr/>
      </dsp:nvSpPr>
      <dsp:spPr>
        <a:xfrm>
          <a:off x="0" y="2880"/>
          <a:ext cx="6025896" cy="720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 Western countries significant disparity in suicide completion rates between men and women:</a:t>
          </a:r>
        </a:p>
      </dsp:txBody>
      <dsp:txXfrm>
        <a:off x="35183" y="38063"/>
        <a:ext cx="5955530" cy="650354"/>
      </dsp:txXfrm>
    </dsp:sp>
    <dsp:sp modelId="{70A71638-D101-0448-9148-4038ED54031E}">
      <dsp:nvSpPr>
        <dsp:cNvPr id="0" name=""/>
        <dsp:cNvSpPr/>
      </dsp:nvSpPr>
      <dsp:spPr>
        <a:xfrm>
          <a:off x="0" y="836125"/>
          <a:ext cx="6025896" cy="720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Roughly 4 to 1 male to female disparity over lifespan in Western countries</a:t>
          </a:r>
        </a:p>
      </dsp:txBody>
      <dsp:txXfrm>
        <a:off x="35183" y="871308"/>
        <a:ext cx="5955530" cy="650354"/>
      </dsp:txXfrm>
    </dsp:sp>
    <dsp:sp modelId="{7A38046D-9DBE-BF43-8EE4-79E703F621DA}">
      <dsp:nvSpPr>
        <dsp:cNvPr id="0" name=""/>
        <dsp:cNvSpPr/>
      </dsp:nvSpPr>
      <dsp:spPr>
        <a:xfrm>
          <a:off x="0" y="1605600"/>
          <a:ext cx="6025896" cy="720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Relative silence on male suicide in relation to impact: Related to duality of oppression</a:t>
          </a:r>
        </a:p>
      </dsp:txBody>
      <dsp:txXfrm>
        <a:off x="35183" y="1640783"/>
        <a:ext cx="5955530" cy="650354"/>
      </dsp:txXfrm>
    </dsp:sp>
    <dsp:sp modelId="{BE2ECD95-54B4-CD43-9869-CEF9CD5377E1}">
      <dsp:nvSpPr>
        <dsp:cNvPr id="0" name=""/>
        <dsp:cNvSpPr/>
      </dsp:nvSpPr>
      <dsp:spPr>
        <a:xfrm>
          <a:off x="0" y="2406960"/>
          <a:ext cx="6025896" cy="720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Relative silence in relation to the significant concerns facing boys and men in Western society</a:t>
          </a:r>
        </a:p>
      </dsp:txBody>
      <dsp:txXfrm>
        <a:off x="35183" y="2442143"/>
        <a:ext cx="5955530" cy="650354"/>
      </dsp:txXfrm>
    </dsp:sp>
    <dsp:sp modelId="{80058642-8D56-EA4C-B358-9EAA78B9A02E}">
      <dsp:nvSpPr>
        <dsp:cNvPr id="0" name=""/>
        <dsp:cNvSpPr/>
      </dsp:nvSpPr>
      <dsp:spPr>
        <a:xfrm>
          <a:off x="0" y="3208320"/>
          <a:ext cx="6025896" cy="720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accent2">
              <a:hueOff val="0"/>
              <a:satOff val="0"/>
              <a:lumOff val="0"/>
              <a:alphaOff val="0"/>
              <a:shade val="35000"/>
              <a:satMod val="16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Lack of success to reach the men who need the most help: mismatch between what men need and are offered </a:t>
          </a:r>
        </a:p>
      </dsp:txBody>
      <dsp:txXfrm>
        <a:off x="35183" y="3243503"/>
        <a:ext cx="5955530" cy="6503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9BCA5-6483-D34A-A509-72B388F5415F}">
      <dsp:nvSpPr>
        <dsp:cNvPr id="0" name=""/>
        <dsp:cNvSpPr/>
      </dsp:nvSpPr>
      <dsp:spPr>
        <a:xfrm>
          <a:off x="0" y="0"/>
          <a:ext cx="10896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62D3A-00BB-1B4D-A5EE-C24ECB5315E7}">
      <dsp:nvSpPr>
        <dsp:cNvPr id="0" name=""/>
        <dsp:cNvSpPr/>
      </dsp:nvSpPr>
      <dsp:spPr>
        <a:xfrm>
          <a:off x="0" y="0"/>
          <a:ext cx="10896600" cy="838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Full range of psychological concerns</a:t>
          </a:r>
        </a:p>
      </dsp:txBody>
      <dsp:txXfrm>
        <a:off x="0" y="0"/>
        <a:ext cx="10896600" cy="838782"/>
      </dsp:txXfrm>
    </dsp:sp>
    <dsp:sp modelId="{6D77F232-AC94-3A49-8F6E-3ED57AAD612D}">
      <dsp:nvSpPr>
        <dsp:cNvPr id="0" name=""/>
        <dsp:cNvSpPr/>
      </dsp:nvSpPr>
      <dsp:spPr>
        <a:xfrm>
          <a:off x="0" y="838782"/>
          <a:ext cx="10896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C7A14-264E-4F49-AFE7-966089C1E477}">
      <dsp:nvSpPr>
        <dsp:cNvPr id="0" name=""/>
        <dsp:cNvSpPr/>
      </dsp:nvSpPr>
      <dsp:spPr>
        <a:xfrm>
          <a:off x="0" y="838782"/>
          <a:ext cx="10896600" cy="838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Although men have power &amp; privilege, many men do not have access to that power</a:t>
          </a:r>
        </a:p>
      </dsp:txBody>
      <dsp:txXfrm>
        <a:off x="0" y="838782"/>
        <a:ext cx="10896600" cy="838782"/>
      </dsp:txXfrm>
    </dsp:sp>
    <dsp:sp modelId="{5EC8C75B-CCDB-F04B-8E0B-51002B1FC0DC}">
      <dsp:nvSpPr>
        <dsp:cNvPr id="0" name=""/>
        <dsp:cNvSpPr/>
      </dsp:nvSpPr>
      <dsp:spPr>
        <a:xfrm>
          <a:off x="0" y="1677564"/>
          <a:ext cx="10896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D1F64-6657-A749-92A9-32935A198B55}">
      <dsp:nvSpPr>
        <dsp:cNvPr id="0" name=""/>
        <dsp:cNvSpPr/>
      </dsp:nvSpPr>
      <dsp:spPr>
        <a:xfrm>
          <a:off x="0" y="1677564"/>
          <a:ext cx="10896600" cy="838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As they pursue power they experience pain, powerlessness, ill health and isolation&gt;&gt;&gt;manifested as addiction, violence, interpersonal conflict, irritability</a:t>
          </a:r>
        </a:p>
      </dsp:txBody>
      <dsp:txXfrm>
        <a:off x="0" y="1677564"/>
        <a:ext cx="10896600" cy="838782"/>
      </dsp:txXfrm>
    </dsp:sp>
    <dsp:sp modelId="{083824DB-3E29-9E4A-8CDE-BB6580A5E24C}">
      <dsp:nvSpPr>
        <dsp:cNvPr id="0" name=""/>
        <dsp:cNvSpPr/>
      </dsp:nvSpPr>
      <dsp:spPr>
        <a:xfrm>
          <a:off x="0" y="2516347"/>
          <a:ext cx="10896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BC121-2FC9-BC47-8BBC-929F0B3AACFE}">
      <dsp:nvSpPr>
        <dsp:cNvPr id="0" name=""/>
        <dsp:cNvSpPr/>
      </dsp:nvSpPr>
      <dsp:spPr>
        <a:xfrm>
          <a:off x="0" y="2516347"/>
          <a:ext cx="10896600" cy="838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Often own psychic pain not obvious to men, thus in counseling not sure how to behave</a:t>
          </a:r>
        </a:p>
      </dsp:txBody>
      <dsp:txXfrm>
        <a:off x="0" y="2516347"/>
        <a:ext cx="10896600" cy="8387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9012B-10FA-814F-8C7D-179852F9952F}">
      <dsp:nvSpPr>
        <dsp:cNvPr id="0" name=""/>
        <dsp:cNvSpPr/>
      </dsp:nvSpPr>
      <dsp:spPr>
        <a:xfrm>
          <a:off x="0" y="37290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Characteristics of traditional masculinity including independence, assertiveness, leadership, and dominance have strong correlations with suicidal thoughts in middle aged men</a:t>
          </a:r>
        </a:p>
      </dsp:txBody>
      <dsp:txXfrm>
        <a:off x="0" y="37290"/>
        <a:ext cx="3037522" cy="1822513"/>
      </dsp:txXfrm>
    </dsp:sp>
    <dsp:sp modelId="{77F914BD-1A40-0F48-B133-0DF1A09B6253}">
      <dsp:nvSpPr>
        <dsp:cNvPr id="0" name=""/>
        <dsp:cNvSpPr/>
      </dsp:nvSpPr>
      <dsp:spPr>
        <a:xfrm>
          <a:off x="3341275" y="37290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Threats to masculinity (e.g., loss of the role of breadwinner or household head) are associated with depression and suicidality</a:t>
          </a:r>
        </a:p>
      </dsp:txBody>
      <dsp:txXfrm>
        <a:off x="3341275" y="37290"/>
        <a:ext cx="3037522" cy="1822513"/>
      </dsp:txXfrm>
    </dsp:sp>
    <dsp:sp modelId="{3BCA5EB9-D97D-614C-A2C3-0F9BC6DB699F}">
      <dsp:nvSpPr>
        <dsp:cNvPr id="0" name=""/>
        <dsp:cNvSpPr/>
      </dsp:nvSpPr>
      <dsp:spPr>
        <a:xfrm>
          <a:off x="6682550" y="37290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Solitary discourses around masculinity render men less socially connected, supported and networked than women, leaving them vulnerable to social isolation e a known risk factor for suicide </a:t>
          </a:r>
        </a:p>
      </dsp:txBody>
      <dsp:txXfrm>
        <a:off x="6682550" y="37290"/>
        <a:ext cx="3037522" cy="1822513"/>
      </dsp:txXfrm>
    </dsp:sp>
    <dsp:sp modelId="{3BA5DE1A-1069-0E4B-8017-D62CC6638231}">
      <dsp:nvSpPr>
        <dsp:cNvPr id="0" name=""/>
        <dsp:cNvSpPr/>
      </dsp:nvSpPr>
      <dsp:spPr>
        <a:xfrm>
          <a:off x="0" y="2163556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Men who align with masculine ideals are also more likely to engage maladaptive coping strategies, including alcohol and drug overuse</a:t>
          </a:r>
        </a:p>
      </dsp:txBody>
      <dsp:txXfrm>
        <a:off x="0" y="2163556"/>
        <a:ext cx="3037522" cy="1822513"/>
      </dsp:txXfrm>
    </dsp:sp>
    <dsp:sp modelId="{B6882B55-5630-AF47-8F4A-7A11E0F083E7}">
      <dsp:nvSpPr>
        <dsp:cNvPr id="0" name=""/>
        <dsp:cNvSpPr/>
      </dsp:nvSpPr>
      <dsp:spPr>
        <a:xfrm>
          <a:off x="3341275" y="2163556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Men’s use of fast, violent methods (e.g., firearms, hanging) are distinctly masculine means to suicide</a:t>
          </a:r>
        </a:p>
      </dsp:txBody>
      <dsp:txXfrm>
        <a:off x="3341275" y="2163556"/>
        <a:ext cx="3037522" cy="1822513"/>
      </dsp:txXfrm>
    </dsp:sp>
    <dsp:sp modelId="{F295FFA2-33DF-6C4C-A3BA-E14BE53D254F}">
      <dsp:nvSpPr>
        <dsp:cNvPr id="0" name=""/>
        <dsp:cNvSpPr/>
      </dsp:nvSpPr>
      <dsp:spPr>
        <a:xfrm>
          <a:off x="6682550" y="2163556"/>
          <a:ext cx="3037522" cy="1822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Media stories detailing suicide are known risk factors for vulnerable men</a:t>
          </a:r>
        </a:p>
      </dsp:txBody>
      <dsp:txXfrm>
        <a:off x="6682550" y="2163556"/>
        <a:ext cx="3037522" cy="18225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E667F-FFFF-B449-AAEC-FC4DC0941042}">
      <dsp:nvSpPr>
        <dsp:cNvPr id="0" name=""/>
        <dsp:cNvSpPr/>
      </dsp:nvSpPr>
      <dsp:spPr>
        <a:xfrm>
          <a:off x="2810668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844054"/>
        <a:ext cx="32257" cy="6451"/>
      </dsp:txXfrm>
    </dsp:sp>
    <dsp:sp modelId="{13D6B94B-6386-DD45-82CC-0B0AFE3BD633}">
      <dsp:nvSpPr>
        <dsp:cNvPr id="0" name=""/>
        <dsp:cNvSpPr/>
      </dsp:nvSpPr>
      <dsp:spPr>
        <a:xfrm>
          <a:off x="7451" y="5775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Engaging men around “possible masculinities”: future focus, who is the man you want to be, engenders goal setting rather than shame on who one is not</a:t>
          </a:r>
        </a:p>
      </dsp:txBody>
      <dsp:txXfrm>
        <a:off x="7451" y="5775"/>
        <a:ext cx="2805017" cy="1683010"/>
      </dsp:txXfrm>
    </dsp:sp>
    <dsp:sp modelId="{104B0943-2850-A846-9212-2213FA19F052}">
      <dsp:nvSpPr>
        <dsp:cNvPr id="0" name=""/>
        <dsp:cNvSpPr/>
      </dsp:nvSpPr>
      <dsp:spPr>
        <a:xfrm>
          <a:off x="6260839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844054"/>
        <a:ext cx="32257" cy="6451"/>
      </dsp:txXfrm>
    </dsp:sp>
    <dsp:sp modelId="{B54EC25D-EBA2-9B4C-8A5D-C30824573110}">
      <dsp:nvSpPr>
        <dsp:cNvPr id="0" name=""/>
        <dsp:cNvSpPr/>
      </dsp:nvSpPr>
      <dsp:spPr>
        <a:xfrm>
          <a:off x="3457622" y="5775"/>
          <a:ext cx="2805017" cy="16830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Best Possible Self</a:t>
          </a:r>
        </a:p>
      </dsp:txBody>
      <dsp:txXfrm>
        <a:off x="3457622" y="5775"/>
        <a:ext cx="2805017" cy="1683010"/>
      </dsp:txXfrm>
    </dsp:sp>
    <dsp:sp modelId="{66CEF008-A045-B94F-9554-E0ADCF57615C}">
      <dsp:nvSpPr>
        <dsp:cNvPr id="0" name=""/>
        <dsp:cNvSpPr/>
      </dsp:nvSpPr>
      <dsp:spPr>
        <a:xfrm>
          <a:off x="1409960" y="1686985"/>
          <a:ext cx="6900341" cy="614553"/>
        </a:xfrm>
        <a:custGeom>
          <a:avLst/>
          <a:gdLst/>
          <a:ahLst/>
          <a:cxnLst/>
          <a:rect l="0" t="0" r="0" b="0"/>
          <a:pathLst>
            <a:path>
              <a:moveTo>
                <a:pt x="6900341" y="0"/>
              </a:moveTo>
              <a:lnTo>
                <a:pt x="6900341" y="324376"/>
              </a:lnTo>
              <a:lnTo>
                <a:pt x="0" y="324376"/>
              </a:lnTo>
              <a:lnTo>
                <a:pt x="0" y="614553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86870" y="1991036"/>
        <a:ext cx="346521" cy="6451"/>
      </dsp:txXfrm>
    </dsp:sp>
    <dsp:sp modelId="{EB0E66BB-FF38-2241-99DA-B5B6ABB9D943}">
      <dsp:nvSpPr>
        <dsp:cNvPr id="0" name=""/>
        <dsp:cNvSpPr/>
      </dsp:nvSpPr>
      <dsp:spPr>
        <a:xfrm>
          <a:off x="6907793" y="5775"/>
          <a:ext cx="2805017" cy="16830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Developing social interest: being a part of something bigger than oneself, pride at being of use (combats self-talk around lack of value)</a:t>
          </a:r>
        </a:p>
      </dsp:txBody>
      <dsp:txXfrm>
        <a:off x="6907793" y="5775"/>
        <a:ext cx="2805017" cy="1683010"/>
      </dsp:txXfrm>
    </dsp:sp>
    <dsp:sp modelId="{A2C35AEE-4F67-4648-9A0E-92DED72E5327}">
      <dsp:nvSpPr>
        <dsp:cNvPr id="0" name=""/>
        <dsp:cNvSpPr/>
      </dsp:nvSpPr>
      <dsp:spPr>
        <a:xfrm>
          <a:off x="2810668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3172218"/>
        <a:ext cx="32257" cy="6451"/>
      </dsp:txXfrm>
    </dsp:sp>
    <dsp:sp modelId="{520C93C2-4AB5-314B-B293-2B34A6D13106}">
      <dsp:nvSpPr>
        <dsp:cNvPr id="0" name=""/>
        <dsp:cNvSpPr/>
      </dsp:nvSpPr>
      <dsp:spPr>
        <a:xfrm>
          <a:off x="7451" y="2333939"/>
          <a:ext cx="2805017" cy="16830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Connections with social institutions (faith, spiritual, community)</a:t>
          </a:r>
        </a:p>
      </dsp:txBody>
      <dsp:txXfrm>
        <a:off x="7451" y="2333939"/>
        <a:ext cx="2805017" cy="1683010"/>
      </dsp:txXfrm>
    </dsp:sp>
    <dsp:sp modelId="{9B0E026C-84C3-1842-A40B-D0EB46DAD29D}">
      <dsp:nvSpPr>
        <dsp:cNvPr id="0" name=""/>
        <dsp:cNvSpPr/>
      </dsp:nvSpPr>
      <dsp:spPr>
        <a:xfrm>
          <a:off x="6260839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3172218"/>
        <a:ext cx="32257" cy="6451"/>
      </dsp:txXfrm>
    </dsp:sp>
    <dsp:sp modelId="{049E072F-1BF8-8348-B77F-4343A67A0FE4}">
      <dsp:nvSpPr>
        <dsp:cNvPr id="0" name=""/>
        <dsp:cNvSpPr/>
      </dsp:nvSpPr>
      <dsp:spPr>
        <a:xfrm>
          <a:off x="3457622" y="2333939"/>
          <a:ext cx="2805017" cy="16830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Coping with distress through intentional acts of kindness, gratitude, and focusing on other’s well-being.</a:t>
          </a:r>
        </a:p>
      </dsp:txBody>
      <dsp:txXfrm>
        <a:off x="3457622" y="2333939"/>
        <a:ext cx="2805017" cy="1683010"/>
      </dsp:txXfrm>
    </dsp:sp>
    <dsp:sp modelId="{89BBB2A9-B7E4-444A-982A-C1F4E13512A6}">
      <dsp:nvSpPr>
        <dsp:cNvPr id="0" name=""/>
        <dsp:cNvSpPr/>
      </dsp:nvSpPr>
      <dsp:spPr>
        <a:xfrm>
          <a:off x="6907793" y="2333939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Identifying and aligning one’s life with values and purpose</a:t>
          </a:r>
        </a:p>
      </dsp:txBody>
      <dsp:txXfrm>
        <a:off x="6907793" y="2333939"/>
        <a:ext cx="2805017" cy="1683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290E50-D3EA-4329-AA5F-AF5A5C575D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112D18-5CEB-46F3-924F-E35464AAA3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5D1AD-E24C-4E82-BC85-28527A42DCE7}" type="datetimeFigureOut">
              <a:rPr lang="en-US" smtClean="0"/>
              <a:t>3/30/2023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FC0ED-2712-4B69-9F16-123F02DBF5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BD00C-2269-4424-828A-8D893B5226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3793-D85E-4082-925C-FAA1A2B27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63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5EA34-3951-4B6D-8DDD-B157CE00471C}" type="datetimeFigureOut">
              <a:rPr lang="en-US" smtClean="0"/>
              <a:t>3/30/2023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3E965-974B-498D-B360-83DD1F9DE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3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65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1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00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COUN 590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7349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99166DC-6865-A84F-B1BE-E59EF6DF0052}" type="slidenum">
              <a:rPr lang="en-US" sz="1200">
                <a:latin typeface="Arial" charset="0"/>
              </a:rPr>
              <a:pPr/>
              <a:t>4</a:t>
            </a:fld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51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1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 dirty="0">
              <a:latin typeface="Arial" charset="0"/>
              <a:ea typeface="ＭＳ Ｐゴシック" charset="-128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COUN 590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9877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0C5E5C33-68F7-4940-8CF1-3A3743E9E7A3}" type="slidenum">
              <a:rPr lang="en-US" altLang="x-none" sz="1200">
                <a:latin typeface="Arial" charset="0"/>
              </a:rPr>
              <a:pPr/>
              <a:t>6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7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020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 experiencing depression are in a process of reconciling despair and countering suicide ideation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96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effectLst/>
                <a:latin typeface="Times" pitchFamily="2" charset="0"/>
              </a:rPr>
              <a:t>Positive associations between adherence to masculine norms and suicidal thoughts:</a:t>
            </a:r>
          </a:p>
          <a:p>
            <a:pPr lvl="1"/>
            <a:r>
              <a:rPr lang="en-US" sz="1600" dirty="0">
                <a:latin typeface="Times" pitchFamily="2" charset="0"/>
              </a:rPr>
              <a:t>Self-reliance associated with suicidal thinking</a:t>
            </a:r>
          </a:p>
          <a:p>
            <a:pPr lvl="1"/>
            <a:r>
              <a:rPr lang="en-US" sz="1600" dirty="0">
                <a:latin typeface="Times" pitchFamily="2" charset="0"/>
              </a:rPr>
              <a:t>r</a:t>
            </a:r>
            <a:r>
              <a:rPr lang="en-US" sz="1600" dirty="0">
                <a:effectLst/>
                <a:latin typeface="Times" pitchFamily="2" charset="0"/>
              </a:rPr>
              <a:t>igidity in sense of self and coping may be individual dispositions contributing to the suicide proneness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16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in predominantly European-descent communities, suicide is deemed most acceptable when it involved an older adult and when it was precipitated by a physical illness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example, European American men who rigidly and tenaciously abide to hegemonic-masculinity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scripts, particularly the independent or the macho scripts, may be both least equipped for the challenges of aging, and most vulnerable to the indignities</a:t>
            </a:r>
            <a:r>
              <a:rPr lang="en-US" sz="1800" dirty="0">
                <a:effectLst/>
                <a:latin typeface="Ü∏V_ò"/>
                <a:ea typeface="Calibri" panose="020F0502020204030204" pitchFamily="34" charset="0"/>
                <a:cs typeface="Ü∏V_ò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sz="1800" dirty="0">
                <a:effectLst/>
                <a:latin typeface="Ü∏V_ò"/>
                <a:ea typeface="Calibri" panose="020F0502020204030204" pitchFamily="34" charset="0"/>
                <a:cs typeface="Ü∏V_ò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aging suicide script. European American men may be particularly likely to act on the indignities-of-aging suicide script due to the connection, in European American culture, between masculinity and physical vigor, control, and autonomy.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COUN 590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338C80-A6B1-1148-9589-B38821B3074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2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42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3E965-974B-498D-B360-83DD1F9DEB5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35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0FEC914-4540-A44A-A53B-0B5A14AB8AAC}" type="datetime1">
              <a:rPr lang="en-US" noProof="0" smtClean="0"/>
              <a:t>3/30/2023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150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AD044-8C4C-B341-AB0A-3DA9107B2C7C}" type="datetime1">
              <a:rPr lang="en-US" noProof="0" smtClean="0"/>
              <a:t>3/30/2023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064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CA02-18EA-324F-BB34-437BCCB9DA86}" type="datetime1">
              <a:rPr lang="en-US" noProof="0" smtClean="0"/>
              <a:t>3/30/2023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64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865B7-BEE2-6F40-8D72-B2F808F05208}" type="datetime1">
              <a:rPr lang="en-US" noProof="0" smtClean="0"/>
              <a:t>3/30/2023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95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F125B-A64B-954C-8DC6-BA511BFB475F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86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C6A3-0674-BF41-A85F-98BD2C16520D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1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BC32-CD9E-8444-8A90-B788565F1B48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6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6B68-5911-B643-A188-DCF0E1B559B1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5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4FF8-4E20-2B4D-A38C-648D8E0BB7CA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80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F187-F1A3-F84A-A5AE-57A5A8F00B7D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7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5DBDD-6A3B-EA46-B61E-B1D431D7F1BA}" type="datetime1">
              <a:rPr lang="en-US" smtClean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95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237B5CA-7FC7-8549-819C-07B5E2FDFC97}" type="datetime1">
              <a:rPr lang="en-US" noProof="0" smtClean="0"/>
              <a:t>3/30/2023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02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8.jpeg"/><Relationship Id="rId10" Type="http://schemas.microsoft.com/office/2007/relationships/diagramDrawing" Target="../diagrams/drawing2.xml"/><Relationship Id="rId4" Type="http://schemas.openxmlformats.org/officeDocument/2006/relationships/image" Target="../media/image7.jpe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offee Beans">
            <a:extLst>
              <a:ext uri="{FF2B5EF4-FFF2-40B4-BE49-F238E27FC236}">
                <a16:creationId xmlns:a16="http://schemas.microsoft.com/office/drawing/2014/main" id="{291BDB91-E757-4677-A38C-EB354240C8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  <a:prstGeom prst="rect">
            <a:avLst/>
          </a:prstGeom>
        </p:spPr>
        <p:txBody>
          <a:bodyPr lIns="0" rIns="180000">
            <a:normAutofit/>
          </a:bodyPr>
          <a:lstStyle/>
          <a:p>
            <a:r>
              <a:rPr lang="en-US" sz="6600" b="1" dirty="0">
                <a:solidFill>
                  <a:schemeClr val="tx1"/>
                </a:solidFill>
              </a:rPr>
              <a:t>Men, Suicide, and Happiness </a:t>
            </a:r>
            <a:br>
              <a:rPr lang="en-US" sz="6000" b="1" dirty="0">
                <a:solidFill>
                  <a:schemeClr val="tx1"/>
                </a:solidFill>
              </a:rPr>
            </a:br>
            <a:br>
              <a:rPr lang="en-US" sz="6000" b="1" dirty="0">
                <a:solidFill>
                  <a:schemeClr val="tx1"/>
                </a:solidFill>
              </a:rPr>
            </a:br>
            <a:r>
              <a:rPr lang="en-US" sz="4800" b="1" dirty="0">
                <a:solidFill>
                  <a:schemeClr val="tx1"/>
                </a:solidFill>
              </a:rPr>
              <a:t>Helping Men Live Meaningful Lives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7" y="643467"/>
            <a:ext cx="3577260" cy="5571066"/>
          </a:xfrm>
          <a:prstGeom prst="rect">
            <a:avLst/>
          </a:prstGeom>
        </p:spPr>
        <p:txBody>
          <a:bodyPr lIns="0" rIns="0">
            <a:normAutofit/>
          </a:bodyPr>
          <a:lstStyle/>
          <a:p>
            <a:r>
              <a:rPr lang="sv-SE" sz="2800" dirty="0">
                <a:solidFill>
                  <a:schemeClr val="tx1"/>
                </a:solidFill>
              </a:rPr>
              <a:t>John Sommers-Flanagan</a:t>
            </a:r>
          </a:p>
          <a:p>
            <a:endParaRPr lang="sv-SE" sz="2800" dirty="0">
              <a:solidFill>
                <a:schemeClr val="tx1"/>
              </a:solidFill>
            </a:endParaRPr>
          </a:p>
          <a:p>
            <a:r>
              <a:rPr lang="sv-SE" sz="2800" dirty="0">
                <a:solidFill>
                  <a:schemeClr val="tx1"/>
                </a:solidFill>
              </a:rPr>
              <a:t>Matt Englar-Carlson</a:t>
            </a:r>
          </a:p>
          <a:p>
            <a:endParaRPr lang="sv-SE" sz="2800" dirty="0">
              <a:solidFill>
                <a:schemeClr val="tx1"/>
              </a:solidFill>
            </a:endParaRPr>
          </a:p>
          <a:p>
            <a:r>
              <a:rPr lang="sv-SE" sz="2800" dirty="0">
                <a:solidFill>
                  <a:schemeClr val="tx1"/>
                </a:solidFill>
              </a:rPr>
              <a:t>Daniel Salois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F6F939FF-38E5-43C1-9562-6E33A2F50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5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48A00E-633D-4DE1-A032-9D62FA291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88952" cy="22855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B91C57-2090-466E-B05A-DA2821356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Morning Coffee with Men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F7502AC-B5F2-447A-8886-7B0FA9DBA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42273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 descr="Icon Bullets">
            <a:extLst>
              <a:ext uri="{FF2B5EF4-FFF2-40B4-BE49-F238E27FC236}">
                <a16:creationId xmlns:a16="http://schemas.microsoft.com/office/drawing/2014/main" id="{ACE5AD74-04D5-49BC-88CF-B67398F8B4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121285"/>
              </p:ext>
            </p:extLst>
          </p:nvPr>
        </p:nvGraphicFramePr>
        <p:xfrm>
          <a:off x="642938" y="642938"/>
          <a:ext cx="10896600" cy="335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B2F4B5FE-99F5-4BD8-955C-F9D58B6E7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95" y="1046748"/>
            <a:ext cx="1785966" cy="145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B9D940-9CE0-5D1B-3BF2-614DE93F23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7716" y="1005999"/>
            <a:ext cx="1496568" cy="1496568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A67EE6-894E-C694-3C42-4E78F9EE4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258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068">
            <a:extLst>
              <a:ext uri="{FF2B5EF4-FFF2-40B4-BE49-F238E27FC236}">
                <a16:creationId xmlns:a16="http://schemas.microsoft.com/office/drawing/2014/main" id="{AF33E8FA-62A1-405A-A3BB-8A52F04E4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296" y="387296"/>
            <a:ext cx="7147360" cy="60834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DC801-0B8E-F80A-A2C9-D5F4EF46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6025896" cy="1499616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Why focus on men?</a:t>
            </a:r>
          </a:p>
        </p:txBody>
      </p:sp>
      <p:cxnSp>
        <p:nvCxnSpPr>
          <p:cNvPr id="2071" name="Straight Connector 2070">
            <a:extLst>
              <a:ext uri="{FF2B5EF4-FFF2-40B4-BE49-F238E27FC236}">
                <a16:creationId xmlns:a16="http://schemas.microsoft.com/office/drawing/2014/main" id="{825504A6-8E9F-4F9F-844E-DD46402BE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Screen Shot 2016-10-25 at 8.26.00 PM.png">
            <a:extLst>
              <a:ext uri="{FF2B5EF4-FFF2-40B4-BE49-F238E27FC236}">
                <a16:creationId xmlns:a16="http://schemas.microsoft.com/office/drawing/2014/main" id="{3A4E7116-F6D1-1E6D-D188-8D10994BF5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1" r="16497" b="-3"/>
          <a:stretch/>
        </p:blipFill>
        <p:spPr>
          <a:xfrm>
            <a:off x="7681889" y="387296"/>
            <a:ext cx="2370334" cy="3592995"/>
          </a:xfrm>
          <a:prstGeom prst="rect">
            <a:avLst/>
          </a:prstGeom>
        </p:spPr>
      </p:pic>
      <p:pic>
        <p:nvPicPr>
          <p:cNvPr id="2054" name="Picture 6" descr="Understanding and Responding to Grief">
            <a:extLst>
              <a:ext uri="{FF2B5EF4-FFF2-40B4-BE49-F238E27FC236}">
                <a16:creationId xmlns:a16="http://schemas.microsoft.com/office/drawing/2014/main" id="{F9FB95F2-FDE8-2B34-01A3-4EFD680618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r="34452"/>
          <a:stretch/>
        </p:blipFill>
        <p:spPr bwMode="auto">
          <a:xfrm>
            <a:off x="10216118" y="387296"/>
            <a:ext cx="1588586" cy="218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4A3743DC-6C3E-41B8-B622-8AB3613C7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16120" y="2730351"/>
            <a:ext cx="1588584" cy="12499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Maybe He's Grieving: Understanding the Unexpected Ways Men Grieve -  Lakefront Psychology">
            <a:extLst>
              <a:ext uri="{FF2B5EF4-FFF2-40B4-BE49-F238E27FC236}">
                <a16:creationId xmlns:a16="http://schemas.microsoft.com/office/drawing/2014/main" id="{8A7A48FB-C38F-7854-AB56-351DBCAF6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" b="3"/>
          <a:stretch/>
        </p:blipFill>
        <p:spPr bwMode="auto">
          <a:xfrm>
            <a:off x="7681888" y="4141157"/>
            <a:ext cx="4122816" cy="23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554A884-2438-4093-3F4B-7BC39F4FE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287738"/>
              </p:ext>
            </p:extLst>
          </p:nvPr>
        </p:nvGraphicFramePr>
        <p:xfrm>
          <a:off x="1024129" y="2286000"/>
          <a:ext cx="6025896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512B5B1-8D85-7412-5B77-F5921B99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694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1048512" y="452718"/>
            <a:ext cx="9467088" cy="1400530"/>
          </a:xfrm>
        </p:spPr>
        <p:txBody>
          <a:bodyPr/>
          <a:lstStyle/>
          <a:p>
            <a:r>
              <a:rPr lang="en-US" sz="3500" dirty="0">
                <a:solidFill>
                  <a:srgbClr val="70DFFF"/>
                </a:solidFill>
                <a:ea typeface="ＭＳ Ｐゴシック" charset="0"/>
                <a:cs typeface="Times New Roman" charset="0"/>
              </a:rPr>
              <a:t>What Does Socialization Teach Men?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4450" y="1600200"/>
            <a:ext cx="386715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To Externalize Blame &amp; Impact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14450" y="5410200"/>
            <a:ext cx="386715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To Avoid Health Care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14450" y="2286000"/>
            <a:ext cx="3867150" cy="36933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To Self-Medicate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14450" y="2971800"/>
            <a:ext cx="386715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Anger is the Funnel Emotion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14450" y="3657600"/>
            <a:ext cx="386715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Emotional Expression Does Not Relive Stress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314450" y="4648200"/>
            <a:ext cx="386715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2000" dirty="0"/>
              <a:t>To Silence Intimacy Needs</a:t>
            </a: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5334000" y="1828800"/>
            <a:ext cx="3200400" cy="1828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5334000" y="2514600"/>
            <a:ext cx="3200400" cy="1143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5334000" y="3200400"/>
            <a:ext cx="32004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flipV="1">
            <a:off x="5334000" y="3657600"/>
            <a:ext cx="3200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V="1">
            <a:off x="5334000" y="3657600"/>
            <a:ext cx="3200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 flipV="1">
            <a:off x="5410200" y="3657600"/>
            <a:ext cx="3124200" cy="1981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56334" name="Picture 40" descr="Screen Shot 2015-03-12 at 9.28.3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819400"/>
            <a:ext cx="17668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314450" y="6096000"/>
            <a:ext cx="9201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FFC000"/>
                </a:solidFill>
                <a:latin typeface="+mn-lt"/>
              </a:rPr>
              <a:t>Encourages men to adopt ideologies associated with health risk behaviors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9D54C50-8573-E4C9-E077-1516403C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6244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CB94245-4294-4093-892B-471C7DCF8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E9AD3F6-FD63-401A-A4E1-EA1BD8DAA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2E55E5-7555-FB41-75D6-4A207D9D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28" y="585216"/>
            <a:ext cx="5740739" cy="1499616"/>
          </a:xfrm>
        </p:spPr>
        <p:txBody>
          <a:bodyPr>
            <a:normAutofit/>
          </a:bodyPr>
          <a:lstStyle/>
          <a:p>
            <a:r>
              <a:rPr lang="en-US" sz="4100"/>
              <a:t>What stops men from talking about mental health </a:t>
            </a:r>
          </a:p>
        </p:txBody>
      </p:sp>
      <p:pic>
        <p:nvPicPr>
          <p:cNvPr id="4" name="Picture 1" descr="Screen Shot 2014-06-19 at 10.56.40 PM.png">
            <a:extLst>
              <a:ext uri="{FF2B5EF4-FFF2-40B4-BE49-F238E27FC236}">
                <a16:creationId xmlns:a16="http://schemas.microsoft.com/office/drawing/2014/main" id="{3846B7DC-684C-39AC-DC41-9E44AE11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485" y="484632"/>
            <a:ext cx="3134413" cy="3511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A3B0C76-008F-4A81-9DE6-74703D49F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5766" y="484632"/>
            <a:ext cx="804672" cy="351194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0273C1-84B5-4410-8457-877CAEAB9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creen Shot 2014-06-19 at 10.55.33 PM.png">
            <a:extLst>
              <a:ext uri="{FF2B5EF4-FFF2-40B4-BE49-F238E27FC236}">
                <a16:creationId xmlns:a16="http://schemas.microsoft.com/office/drawing/2014/main" id="{DB834C42-D5CC-1380-CD6E-C1551EFB1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621" y="4150596"/>
            <a:ext cx="1785446" cy="2231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2" descr="Newsweek Man up.png">
            <a:extLst>
              <a:ext uri="{FF2B5EF4-FFF2-40B4-BE49-F238E27FC236}">
                <a16:creationId xmlns:a16="http://schemas.microsoft.com/office/drawing/2014/main" id="{8638B703-AB9C-4685-64D6-6F18CE502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24" y="4150596"/>
            <a:ext cx="1590163" cy="22318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724B2-99DA-8E71-2C95-4A4C6D97B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728" y="2286000"/>
            <a:ext cx="5740739" cy="4023360"/>
          </a:xfrm>
        </p:spPr>
        <p:txBody>
          <a:bodyPr>
            <a:normAutofit/>
          </a:bodyPr>
          <a:lstStyle/>
          <a:p>
            <a:r>
              <a:rPr lang="en-US" sz="2800" dirty="0"/>
              <a:t>Shame </a:t>
            </a:r>
          </a:p>
          <a:p>
            <a:r>
              <a:rPr lang="en-US" sz="2800" dirty="0"/>
              <a:t>Fear of injury</a:t>
            </a:r>
          </a:p>
          <a:p>
            <a:r>
              <a:rPr lang="en-US" sz="2800" dirty="0"/>
              <a:t>Male gender role norms associated with independence and DIY</a:t>
            </a:r>
          </a:p>
          <a:p>
            <a:r>
              <a:rPr lang="en-US" sz="2800" dirty="0"/>
              <a:t>Other means of coping</a:t>
            </a:r>
          </a:p>
          <a:p>
            <a:r>
              <a:rPr lang="en-US" sz="2800" dirty="0"/>
              <a:t>Stigma: intersectional/vocational factors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FECC37-2564-CDC4-8AF2-2948F313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5526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862" name="Rectangle 78861">
            <a:extLst>
              <a:ext uri="{FF2B5EF4-FFF2-40B4-BE49-F238E27FC236}">
                <a16:creationId xmlns:a16="http://schemas.microsoft.com/office/drawing/2014/main" id="{0AE4C84F-7457-4662-AFA3-554A32B9C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5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64" name="Rectangle 78863">
            <a:extLst>
              <a:ext uri="{FF2B5EF4-FFF2-40B4-BE49-F238E27FC236}">
                <a16:creationId xmlns:a16="http://schemas.microsoft.com/office/drawing/2014/main" id="{9DF9B39E-8A25-4BC3-B3C0-ACD46B94E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 altLang="x-none">
                <a:solidFill>
                  <a:srgbClr val="FFFFFF"/>
                </a:solidFill>
                <a:latin typeface="+mn-lt"/>
                <a:ea typeface="ＭＳ Ｐゴシック" charset="-128"/>
              </a:rPr>
              <a:t>Presenting Concerns of Men</a:t>
            </a:r>
          </a:p>
        </p:txBody>
      </p:sp>
      <p:cxnSp>
        <p:nvCxnSpPr>
          <p:cNvPr id="78866" name="Straight Connector 78865">
            <a:extLst>
              <a:ext uri="{FF2B5EF4-FFF2-40B4-BE49-F238E27FC236}">
                <a16:creationId xmlns:a16="http://schemas.microsoft.com/office/drawing/2014/main" id="{BA91CE2E-0B4F-41F3-95F2-0EB700368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42273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853" name="Content Placeholder 2">
            <a:extLst>
              <a:ext uri="{FF2B5EF4-FFF2-40B4-BE49-F238E27FC236}">
                <a16:creationId xmlns:a16="http://schemas.microsoft.com/office/drawing/2014/main" id="{A1980F95-43E4-26B9-420B-DB6162AFF6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010626"/>
              </p:ext>
            </p:extLst>
          </p:nvPr>
        </p:nvGraphicFramePr>
        <p:xfrm>
          <a:off x="642938" y="642938"/>
          <a:ext cx="10896600" cy="335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8FD1D-C23D-0268-EC2E-4E21B33E1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11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y It's Hard For Men to Seek Therapy and How to Start">
            <a:extLst>
              <a:ext uri="{FF2B5EF4-FFF2-40B4-BE49-F238E27FC236}">
                <a16:creationId xmlns:a16="http://schemas.microsoft.com/office/drawing/2014/main" id="{BEEB11BA-698B-5132-F631-D29EEFEA9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4" r="-1" b="8347"/>
          <a:stretch/>
        </p:blipFill>
        <p:spPr bwMode="auto">
          <a:xfrm>
            <a:off x="20" y="-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AAB109-A789-AD2D-CF40-D4613F661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65" y="643467"/>
            <a:ext cx="4118040" cy="5571066"/>
          </a:xfrm>
        </p:spPr>
        <p:txBody>
          <a:bodyPr>
            <a:normAutofit/>
          </a:bodyPr>
          <a:lstStyle/>
          <a:p>
            <a:pPr algn="r"/>
            <a:r>
              <a:rPr lang="en-US" altLang="x-none" dirty="0">
                <a:latin typeface="+mn-lt"/>
                <a:ea typeface="ＭＳ Ｐゴシック" charset="-128"/>
              </a:rPr>
              <a:t>Why Do Men Come to Therapy? </a:t>
            </a:r>
            <a:endParaRPr lang="en-US" dirty="0"/>
          </a:p>
        </p:txBody>
      </p: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C5827-2C82-51A0-ECD5-A68DC27F3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Relationship conflict or loss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Negative Affect (Depression and/or Anxiety)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</a:rPr>
              <a:t>Addiction Crisis/ Medicating Negative Affect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</a:rPr>
              <a:t>Court-mandated (anger, abuse, legal)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PTSD/Trauma/ Intrusive Consequences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Existential Crisis/ Loss of Meaning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Sexuality and Sexual Identity Concerns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Despair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ea typeface="ＭＳ Ｐゴシック" charset="0"/>
                <a:cs typeface="ＭＳ Ｐゴシック" charset="0"/>
              </a:rPr>
              <a:t>Threats to their identity as men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Therapy is often last hope…present in acute distress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0853E5-3745-8152-DA4D-00ACFD01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414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92B8AE-0CB3-450B-974E-AA23BA94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Emotions and Men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23905F-7134-425D-87E8-3492FD92B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43075"/>
            <a:ext cx="9720073" cy="4727629"/>
          </a:xfrm>
        </p:spPr>
        <p:txBody>
          <a:bodyPr>
            <a:normAutofit/>
          </a:bodyPr>
          <a:lstStyle/>
          <a:p>
            <a:r>
              <a:rPr lang="en-US" sz="2800" dirty="0"/>
              <a:t>JSF and the case of Ruben</a:t>
            </a:r>
          </a:p>
          <a:p>
            <a:r>
              <a:rPr lang="en-US" sz="2800" dirty="0"/>
              <a:t>Socialization and modern men</a:t>
            </a:r>
          </a:p>
          <a:p>
            <a:r>
              <a:rPr lang="en-US" sz="2800" dirty="0"/>
              <a:t>Understanding link between emotions and context for men</a:t>
            </a:r>
          </a:p>
          <a:p>
            <a:r>
              <a:rPr lang="en-US" sz="2800" dirty="0"/>
              <a:t>Traditional person-centered emotional reflections</a:t>
            </a:r>
          </a:p>
          <a:p>
            <a:r>
              <a:rPr lang="en-US" sz="2800" dirty="0"/>
              <a:t>Using “safe” emotional language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219BB-0FEB-2057-6E99-0A0E5411D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FE8873-EBBD-425E-ADF1-9FB360C95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5" y="5114925"/>
            <a:ext cx="2619375" cy="1743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9EB46-7C3F-4DA8-AB70-AD2234E0D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651" y="5229225"/>
            <a:ext cx="2800350" cy="1628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3EFEAD-2089-42BB-B184-7A6AEAC3C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739" y="14288"/>
            <a:ext cx="2847975" cy="1600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CB5391-C7FA-405D-86E8-52601D25E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7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1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5D0728-D25D-4673-8CE6-D147F2ECD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of josh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4729C2-A6FF-4DA4-AC97-95C789C44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128" y="2084832"/>
            <a:ext cx="4754880" cy="917764"/>
          </a:xfrm>
        </p:spPr>
        <p:txBody>
          <a:bodyPr>
            <a:normAutofit/>
          </a:bodyPr>
          <a:lstStyle/>
          <a:p>
            <a:r>
              <a:rPr lang="en-US" sz="3600" dirty="0"/>
              <a:t>Problems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1771D7-6B6F-4D79-8613-454EEA67AA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Depressive symptoms when season ended</a:t>
            </a:r>
          </a:p>
          <a:p>
            <a:r>
              <a:rPr lang="en-US" sz="2800" dirty="0"/>
              <a:t>Lack of identity outside of sport</a:t>
            </a:r>
          </a:p>
          <a:p>
            <a:r>
              <a:rPr lang="en-US" sz="2800" dirty="0"/>
              <a:t>Transitioning out of high school</a:t>
            </a:r>
          </a:p>
          <a:p>
            <a:r>
              <a:rPr lang="en-US" sz="2800" dirty="0"/>
              <a:t>Avoids intimacy</a:t>
            </a:r>
          </a:p>
          <a:p>
            <a:r>
              <a:rPr lang="en-US" sz="2800" dirty="0"/>
              <a:t>Injury history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59F03F-EB7A-47B7-929A-BED276CAF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0888" y="2084832"/>
            <a:ext cx="4754880" cy="917764"/>
          </a:xfrm>
        </p:spPr>
        <p:txBody>
          <a:bodyPr>
            <a:normAutofit/>
          </a:bodyPr>
          <a:lstStyle/>
          <a:p>
            <a:r>
              <a:rPr lang="en-US" sz="3600" dirty="0"/>
              <a:t>Strengths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73FF844-E73C-48BF-967D-38461B35B3E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Supportive FOO</a:t>
            </a:r>
          </a:p>
          <a:p>
            <a:r>
              <a:rPr lang="en-US" sz="2800" dirty="0"/>
              <a:t>Leader in friend group and on teams</a:t>
            </a:r>
          </a:p>
          <a:p>
            <a:r>
              <a:rPr lang="en-US" sz="2800" dirty="0"/>
              <a:t>Ambitious </a:t>
            </a:r>
          </a:p>
          <a:p>
            <a:r>
              <a:rPr lang="en-US" sz="2800" dirty="0"/>
              <a:t>Confident?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A2FFC-790A-2AE6-0F40-AF2452BD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694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person sitting in a chair&#10;&#10;Description automatically generated with low confidence">
            <a:extLst>
              <a:ext uri="{FF2B5EF4-FFF2-40B4-BE49-F238E27FC236}">
                <a16:creationId xmlns:a16="http://schemas.microsoft.com/office/drawing/2014/main" id="{915E4A09-C503-3F40-0083-91679DE82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" t="9091" r="4048"/>
          <a:stretch/>
        </p:blipFill>
        <p:spPr bwMode="auto">
          <a:xfrm>
            <a:off x="-1" y="11297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3078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500C72C-85B7-56D7-7B8A-8A8CA95E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Understanding the why of Men and suicidality</a:t>
            </a:r>
          </a:p>
        </p:txBody>
      </p: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9BA127-C185-C735-1EC1-F27651D92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4" y="2084832"/>
            <a:ext cx="6837198" cy="466019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Depression is main pathway to suicidality</a:t>
            </a:r>
          </a:p>
          <a:p>
            <a:r>
              <a:rPr lang="en-US" sz="2400" dirty="0">
                <a:solidFill>
                  <a:srgbClr val="000000"/>
                </a:solidFill>
              </a:rPr>
              <a:t>Access to m</a:t>
            </a:r>
            <a:r>
              <a:rPr lang="en-US" sz="2400" dirty="0">
                <a:solidFill>
                  <a:srgbClr val="000000"/>
                </a:solidFill>
                <a:effectLst/>
              </a:rPr>
              <a:t>ore lethal suicide means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  <a:effectLst/>
              </a:rPr>
              <a:t>ore reluctant to seek help </a:t>
            </a:r>
          </a:p>
          <a:p>
            <a:r>
              <a:rPr lang="en-US" sz="2400" dirty="0">
                <a:solidFill>
                  <a:srgbClr val="000000"/>
                </a:solidFill>
                <a:effectLst/>
              </a:rPr>
              <a:t>Heavier users of drugs and alcohol</a:t>
            </a:r>
          </a:p>
          <a:p>
            <a:r>
              <a:rPr lang="en-US" sz="2400" dirty="0">
                <a:solidFill>
                  <a:srgbClr val="000000"/>
                </a:solidFill>
              </a:rPr>
              <a:t>In</a:t>
            </a:r>
            <a:r>
              <a:rPr lang="en-US" sz="2400" dirty="0">
                <a:solidFill>
                  <a:srgbClr val="000000"/>
                </a:solidFill>
                <a:effectLst/>
              </a:rPr>
              <a:t> respon</a:t>
            </a:r>
            <a:r>
              <a:rPr lang="en-US" sz="2400" dirty="0">
                <a:solidFill>
                  <a:srgbClr val="000000"/>
                </a:solidFill>
              </a:rPr>
              <a:t>se </a:t>
            </a:r>
            <a:r>
              <a:rPr lang="en-US" sz="2400" dirty="0">
                <a:solidFill>
                  <a:srgbClr val="000000"/>
                </a:solidFill>
                <a:effectLst/>
              </a:rPr>
              <a:t>to stressful life events (divorce/separation, work problems), men more likely to withdraw, respond aggressively and/or experience depressive symptoms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Normalization of abuse/ violence, including self-harm </a:t>
            </a:r>
          </a:p>
          <a:p>
            <a:r>
              <a:rPr lang="en-US" altLang="x-none" sz="2400" dirty="0">
                <a:solidFill>
                  <a:srgbClr val="000000"/>
                </a:solidFill>
                <a:ea typeface="ＭＳ Ｐゴシック" charset="-128"/>
              </a:rPr>
              <a:t>Smaller social networks and fewer friendships, less likely to have close confidant, particularly one other than a spouse</a:t>
            </a:r>
          </a:p>
          <a:p>
            <a:r>
              <a:rPr lang="en-US" altLang="x-none" sz="2400" dirty="0">
                <a:solidFill>
                  <a:srgbClr val="000000"/>
                </a:solidFill>
                <a:ea typeface="ＭＳ Ｐゴシック" charset="-128"/>
              </a:rPr>
              <a:t>In times of stress men mobilize less varied social support</a:t>
            </a:r>
          </a:p>
          <a:p>
            <a:endParaRPr lang="en-US" sz="1700" dirty="0">
              <a:solidFill>
                <a:srgbClr val="000000"/>
              </a:solidFill>
              <a:effectLst/>
              <a:latin typeface="Times" pitchFamily="2" charset="0"/>
            </a:endParaRPr>
          </a:p>
          <a:p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4B43D85-1789-DFF2-45AE-A110FE34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8104" y="6470704"/>
            <a:ext cx="3972840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" noProof="0">
                <a:solidFill>
                  <a:srgbClr val="000000"/>
                </a:solidFill>
              </a:rPr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67311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DDC04-F54A-7A04-3668-C091DC06A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338416" cy="1499616"/>
          </a:xfrm>
        </p:spPr>
        <p:txBody>
          <a:bodyPr>
            <a:normAutofit/>
          </a:bodyPr>
          <a:lstStyle/>
          <a:p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Masculinities as Suicide Risk Factor</a:t>
            </a:r>
            <a:endParaRPr lang="en-US" sz="38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4AD9E64-1FE0-5B8F-410E-2A82D9FF31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4128" y="2286000"/>
          <a:ext cx="9720073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AF6A-97EC-F9CB-CD4B-8A8EC610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613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ABFB97-6A17-D4A7-2CFB-5CADE960E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Suicide script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3C13D-EA6C-F66A-2901-577E45B1E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244930"/>
            <a:ext cx="6838181" cy="6500094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 situations when suicidal behavior is expected, from specific people, using specific methods, and with specific social responses and consequences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r>
              <a:rPr lang="en-US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uicide scripts organize, provide significance, and influence the frequency and dynamics of individual suicides.  </a:t>
            </a: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endParaRPr lang="en-US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suicide-scripts theory, suicide is conceptualized as an idiom of distress with different meanings and consequences depending on culture, and within culture, by </a:t>
            </a:r>
            <a:r>
              <a:rPr lang="en-US" sz="2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intersectionalities</a:t>
            </a: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of, for example, age, sex, and ethnicity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Tw Cen MT" panose="020B0602020104020603" pitchFamily="34" charset="77"/>
              <a:buChar char=" "/>
              <a:tabLst>
                <a:tab pos="457200" algn="l"/>
              </a:tabLst>
            </a:pPr>
            <a:r>
              <a:rPr lang="en-US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and cultural evidence suggests that male suicide may be enabled by its cultural acceptability, and also by its masculine connotation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</a:tabLst>
            </a:pP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46509-59D3-3D91-92EC-9348258B9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" noProof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10376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D79D-A15F-4DC9-9631-DF48AAFA6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06424"/>
          </a:xfrm>
        </p:spPr>
        <p:txBody>
          <a:bodyPr/>
          <a:lstStyle/>
          <a:p>
            <a:r>
              <a:rPr lang="en-US" dirty="0"/>
              <a:t>Suicide Assessment: The Big Frame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2CF94-F41F-478F-B7FA-4DDDEA7AC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224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Normalize and frame the question, while emphasizing suicide is a choice and being explicit about professional obligations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It’s not unusual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Men often don’t talk about it because they don’t want to be controlled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you say the word suicide, I won’t immediately hospitalize you.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My goal is to help you live a high quality life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you tell me you’re going out and shooting yourself this afternoon, I have a professional obligation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Broaden and build theory (Fredrickson, 2001)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3121E9-E068-4BCC-A44A-E6649CF2A9D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0863742" y="4001549"/>
            <a:ext cx="1328257" cy="230717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C21A499-12C0-F6D4-C72D-3D2CF9A8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631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6848CD-E0CD-4349-9F00-670A3BFA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Suicide Assessment: Three Techniques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917264-30D3-4015-A0E7-05D2F4911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2366" lvl="1" indent="-514350">
              <a:buFont typeface="Wingdings 3" pitchFamily="18" charset="2"/>
              <a:buAutoNum type="alphaLcPeriod"/>
            </a:pPr>
            <a:r>
              <a:rPr lang="en-US" sz="3200" dirty="0"/>
              <a:t>Direct questioning and strength questions (frequency of positive affect is more important than intensity): What relationships, what activities, what abilities, what accomplishments, what goals . . . </a:t>
            </a:r>
          </a:p>
          <a:p>
            <a:pPr marL="642366" lvl="1" indent="-514350">
              <a:buAutoNum type="alphaLcPeriod" startAt="2"/>
            </a:pPr>
            <a:endParaRPr lang="en-US" sz="3200" dirty="0"/>
          </a:p>
          <a:p>
            <a:pPr marL="642366" lvl="1" indent="-514350">
              <a:buAutoNum type="alphaLcPeriod" startAt="2"/>
            </a:pPr>
            <a:r>
              <a:rPr lang="en-US" sz="3200" dirty="0"/>
              <a:t>Emotional scaling and suicidality</a:t>
            </a:r>
          </a:p>
          <a:p>
            <a:pPr marL="642366" lvl="1" indent="-514350">
              <a:buAutoNum type="alphaLcPeriod" startAt="3"/>
            </a:pPr>
            <a:endParaRPr lang="en-US" sz="3200" dirty="0"/>
          </a:p>
          <a:p>
            <a:pPr marL="642366" lvl="1" indent="-514350">
              <a:buAutoNum type="alphaLcPeriod" startAt="3"/>
            </a:pPr>
            <a:r>
              <a:rPr lang="en-US" sz="3200" dirty="0"/>
              <a:t>That one thing question</a:t>
            </a:r>
          </a:p>
          <a:p>
            <a:pPr marL="642366" lvl="1" indent="-514350">
              <a:buAutoNum type="alphaLcPeriod" startAt="3"/>
            </a:pPr>
            <a:endParaRPr lang="en-US" sz="320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6C6EDF-1926-E9A2-FA08-D21F4191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A53467-2DD2-447A-BE5B-22550190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4048125"/>
            <a:ext cx="3810000" cy="2809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F37E39-0692-4CCB-8A31-D013A5233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925" y="0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8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8C84-993B-4119-84F3-984EC0BCA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90578"/>
          </a:xfrm>
        </p:spPr>
        <p:txBody>
          <a:bodyPr/>
          <a:lstStyle/>
          <a:p>
            <a:r>
              <a:rPr lang="en-US" dirty="0"/>
              <a:t>Suicide interventions – Cory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DEED-87A6-4D94-8720-B8A4B8A8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899" y="1524568"/>
            <a:ext cx="3068424" cy="5083296"/>
          </a:xfrm>
        </p:spPr>
        <p:txBody>
          <a:bodyPr>
            <a:normAutofit/>
          </a:bodyPr>
          <a:lstStyle/>
          <a:p>
            <a:pPr marL="642366" lvl="1" indent="-514350">
              <a:buAutoNum type="alphaLcPeriod"/>
            </a:pPr>
            <a:r>
              <a:rPr lang="en-US" sz="3200" dirty="0"/>
              <a:t>Using nuance and less directive and less emotional approaches to building a working alliance 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558CE-9F66-1E8A-53B8-0DFCF2F6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6191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8C84-993B-4119-84F3-984EC0BCA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90578"/>
          </a:xfrm>
        </p:spPr>
        <p:txBody>
          <a:bodyPr/>
          <a:lstStyle/>
          <a:p>
            <a:r>
              <a:rPr lang="en-US" dirty="0"/>
              <a:t>Suicide interventions –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DEED-87A6-4D94-8720-B8A4B8A8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1" y="1694576"/>
            <a:ext cx="2708910" cy="5083296"/>
          </a:xfrm>
        </p:spPr>
        <p:txBody>
          <a:bodyPr>
            <a:normAutofit/>
          </a:bodyPr>
          <a:lstStyle/>
          <a:p>
            <a:pPr marL="642366" lvl="1" indent="-514350">
              <a:buAutoNum type="alphaLcPeriod"/>
            </a:pPr>
            <a:r>
              <a:rPr lang="en-US" sz="3200" dirty="0"/>
              <a:t>Building hope from the bottom up</a:t>
            </a:r>
          </a:p>
          <a:p>
            <a:pPr marL="642366" lvl="1" indent="-514350">
              <a:buAutoNum type="alphaLcPeriod"/>
            </a:pPr>
            <a:r>
              <a:rPr lang="en-US" sz="3200" dirty="0"/>
              <a:t>Separating the pain from the self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558CE-9F66-1E8A-53B8-0DFCF2F6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0C5D9C-687C-4BD3-9662-B6B92E81C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27139" y="2061069"/>
            <a:ext cx="5482206" cy="4111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4C09FB-3DB4-4B28-A906-D2519616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54314" y="1775032"/>
            <a:ext cx="5482208" cy="468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69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8C84-993B-4119-84F3-984EC0BCA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90578"/>
          </a:xfrm>
        </p:spPr>
        <p:txBody>
          <a:bodyPr/>
          <a:lstStyle/>
          <a:p>
            <a:r>
              <a:rPr lang="en-US" dirty="0"/>
              <a:t>Suicide interventions –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DEED-87A6-4D94-8720-B8A4B8A8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94576"/>
            <a:ext cx="9720073" cy="5083296"/>
          </a:xfrm>
        </p:spPr>
        <p:txBody>
          <a:bodyPr>
            <a:normAutofit/>
          </a:bodyPr>
          <a:lstStyle/>
          <a:p>
            <a:pPr marL="642366" lvl="1" indent="-514350">
              <a:buAutoNum type="alphaLcPeriod"/>
            </a:pPr>
            <a:r>
              <a:rPr lang="en-US" sz="3200" dirty="0"/>
              <a:t>Using direct and assertive strategies for addressing negative outcomes linked to hyper-masculinity and establishing counselor credibility [May I . . . ]</a:t>
            </a:r>
          </a:p>
          <a:p>
            <a:pPr marL="642366" lvl="1" indent="-514350">
              <a:buAutoNum type="alphaLcPeriod"/>
            </a:pPr>
            <a:r>
              <a:rPr lang="en-US" sz="3200" dirty="0"/>
              <a:t>Channeling or sublimating anger and aggressive impulses [Justice and social justice – meal delivery]</a:t>
            </a:r>
          </a:p>
          <a:p>
            <a:pPr marL="642366" lvl="1" indent="-514350">
              <a:buAutoNum type="alphaLcPeriod"/>
            </a:pPr>
            <a:r>
              <a:rPr lang="en-US" sz="3200" dirty="0"/>
              <a:t>Building belonging </a:t>
            </a:r>
          </a:p>
          <a:p>
            <a:pPr marL="642366" lvl="1" indent="-514350">
              <a:buAutoNum type="alphaLcPeriod"/>
            </a:pPr>
            <a:r>
              <a:rPr lang="en-US" sz="3200" dirty="0"/>
              <a:t>Feeling useful – Breadwinning+</a:t>
            </a: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558CE-9F66-1E8A-53B8-0DFCF2F6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D3D585-5D6C-4B46-A6EA-8D43B490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582" y="20288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79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4BD7-122E-4560-9AA3-592BBEAD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Positive Psychology Interventions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A23F8-5166-8E8F-9907-89008B97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" noProof="0"/>
              <a:t>
              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573CFFD-D521-B36C-75BA-127EFB58C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70600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9506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6CDB-5B3A-4965-9510-84AD7675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Concluding Comments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77202-F491-488E-AAE6-5084571C9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</a:rPr>
              <a:t>Always be an advocate</a:t>
            </a:r>
          </a:p>
          <a:p>
            <a:endParaRPr lang="en-US" sz="4800" dirty="0"/>
          </a:p>
          <a:p>
            <a:r>
              <a:rPr lang="en-US" sz="4800" dirty="0">
                <a:solidFill>
                  <a:srgbClr val="FFC000"/>
                </a:solidFill>
              </a:rPr>
              <a:t>Actively challenge suicide scripts around men and speak up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1430E-25E8-B72A-7CAF-A80F8EE20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5677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creen shot 2013-04-04 at 7.46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3012"/>
            <a:ext cx="7469188" cy="6574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BD30B-6680-B37B-F2FD-995C3C6D1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89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063F05-99EF-4DA3-B595-4E26670F2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  <a:prstGeom prst="rect">
            <a:avLst/>
          </a:prstGeom>
        </p:spPr>
        <p:txBody>
          <a:bodyPr lIns="0" tIns="108000"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</a:rPr>
              <a:t>Thank You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A835C2-2B9B-4174-AA2C-60A4F1311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D39F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DDBE1-00CD-4A90-9BA9-5E79F6C6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258" y="2286000"/>
            <a:ext cx="3791711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</a:rPr>
              <a:t>We believe counselors need specialized awareness, knowledge, and skills to work effectively with men.</a:t>
            </a:r>
          </a:p>
          <a:p>
            <a:pPr marL="0" indent="0">
              <a:buNone/>
            </a:pPr>
            <a:endParaRPr lang="en-US" sz="28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</a:rPr>
              <a:t>We want to open the doors to counseling for men.</a:t>
            </a:r>
          </a:p>
        </p:txBody>
      </p:sp>
      <p:pic>
        <p:nvPicPr>
          <p:cNvPr id="5" name="Picture 4" descr="Restaurant Open Sign">
            <a:extLst>
              <a:ext uri="{FF2B5EF4-FFF2-40B4-BE49-F238E27FC236}">
                <a16:creationId xmlns:a16="http://schemas.microsoft.com/office/drawing/2014/main" id="{4BB88093-7048-42AA-9AFC-B007B4E79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8548" y="10"/>
            <a:ext cx="6723452" cy="6857990"/>
          </a:xfrm>
          <a:prstGeom prst="rect">
            <a:avLst/>
          </a:prstGeom>
        </p:spPr>
      </p:pic>
      <p:pic>
        <p:nvPicPr>
          <p:cNvPr id="7" name="Graphic 6" descr="Envelope">
            <a:extLst>
              <a:ext uri="{FF2B5EF4-FFF2-40B4-BE49-F238E27FC236}">
                <a16:creationId xmlns:a16="http://schemas.microsoft.com/office/drawing/2014/main" id="{1BCFD98B-5534-433A-A8E6-4DE2A04C39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129" y="2286000"/>
            <a:ext cx="360000" cy="360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D78E2-19DB-CE8C-B5E2-B28A4D4C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7044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  <a:prstGeom prst="rect">
            <a:avLst/>
          </a:prstGeom>
        </p:spPr>
        <p:txBody>
          <a:bodyPr lIns="0" tIns="108000"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</a:rPr>
              <a:t>For Info and ???s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DDBE1-00CD-4A90-9BA9-5E79F6C6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258" y="2286000"/>
            <a:ext cx="3791711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Matt Englar-Carlson</a:t>
            </a:r>
          </a:p>
          <a:p>
            <a:r>
              <a:rPr lang="en-US" b="1" dirty="0" err="1">
                <a:solidFill>
                  <a:srgbClr val="FFFFFF"/>
                </a:solidFill>
              </a:rPr>
              <a:t>mattec@Fullerton.edu</a:t>
            </a:r>
            <a:endParaRPr lang="en-US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 descr="Restaurant Open Sign">
            <a:extLst>
              <a:ext uri="{FF2B5EF4-FFF2-40B4-BE49-F238E27FC236}">
                <a16:creationId xmlns:a16="http://schemas.microsoft.com/office/drawing/2014/main" id="{4BB88093-7048-42AA-9AFC-B007B4E79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8548" y="10"/>
            <a:ext cx="6723452" cy="6857990"/>
          </a:xfrm>
          <a:prstGeom prst="rect">
            <a:avLst/>
          </a:prstGeom>
        </p:spPr>
      </p:pic>
      <p:pic>
        <p:nvPicPr>
          <p:cNvPr id="7" name="Graphic 6" descr="Envelope">
            <a:extLst>
              <a:ext uri="{FF2B5EF4-FFF2-40B4-BE49-F238E27FC236}">
                <a16:creationId xmlns:a16="http://schemas.microsoft.com/office/drawing/2014/main" id="{1BCFD98B-5534-433A-A8E6-4DE2A04C39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129" y="2286000"/>
            <a:ext cx="360000" cy="360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43E3B-5EA0-9869-AB10-B5F94BCB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
            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91178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6B0913-D4BB-427F-9A3C-58E430AB6A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0C1243-C9FF-4461-B21D-DC7A9A834A30}">
  <ds:schemaRefs>
    <ds:schemaRef ds:uri="16c05727-aa75-4e4a-9b5f-8a80a1165891"/>
    <ds:schemaRef ds:uri="http://purl.org/dc/dcmitype/"/>
    <ds:schemaRef ds:uri="http://schemas.openxmlformats.org/package/2006/metadata/core-properties"/>
    <ds:schemaRef ds:uri="http://www.w3.org/XML/1998/namespace"/>
    <ds:schemaRef ds:uri="71af3243-3dd4-4a8d-8c0d-dd76da1f02a5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CF886C1-21C8-492D-B13F-01E91F83DF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Retail design</Template>
  <TotalTime>0</TotalTime>
  <Words>1315</Words>
  <Application>Microsoft Office PowerPoint</Application>
  <PresentationFormat>Widescreen</PresentationFormat>
  <Paragraphs>174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ＭＳ Ｐゴシック</vt:lpstr>
      <vt:lpstr>Arial</vt:lpstr>
      <vt:lpstr>Calibri</vt:lpstr>
      <vt:lpstr>Times</vt:lpstr>
      <vt:lpstr>Times New Roman</vt:lpstr>
      <vt:lpstr>Tw Cen MT</vt:lpstr>
      <vt:lpstr>Tw Cen MT Condensed</vt:lpstr>
      <vt:lpstr>Ü∏V_ò</vt:lpstr>
      <vt:lpstr>Wingdings 3</vt:lpstr>
      <vt:lpstr>Integral</vt:lpstr>
      <vt:lpstr>Men, Suicide, and Happiness   Helping Men Live Meaningful Lives</vt:lpstr>
      <vt:lpstr>Morning Coffee with Men</vt:lpstr>
      <vt:lpstr>Why focus on men?</vt:lpstr>
      <vt:lpstr>What Does Socialization Teach Men? </vt:lpstr>
      <vt:lpstr>What stops men from talking about mental health </vt:lpstr>
      <vt:lpstr>Presenting Concerns of Men</vt:lpstr>
      <vt:lpstr>Why Do Men Come to Therapy? </vt:lpstr>
      <vt:lpstr>Emotions and Men</vt:lpstr>
      <vt:lpstr>Case of josh</vt:lpstr>
      <vt:lpstr>Understanding the why of Men and suicidality</vt:lpstr>
      <vt:lpstr>Masculinities as Suicide Risk Factor</vt:lpstr>
      <vt:lpstr>Suicide script theory</vt:lpstr>
      <vt:lpstr>Suicide Assessment: The Big Frame</vt:lpstr>
      <vt:lpstr>Suicide Assessment: Three Techniques</vt:lpstr>
      <vt:lpstr>Suicide interventions – Cory </vt:lpstr>
      <vt:lpstr>Suicide interventions – (Cont)</vt:lpstr>
      <vt:lpstr>Suicide interventions – (Cont)</vt:lpstr>
      <vt:lpstr>Positive Psychology Interventions</vt:lpstr>
      <vt:lpstr>Concluding Comments </vt:lpstr>
      <vt:lpstr>PowerPoint Presentation</vt:lpstr>
      <vt:lpstr>Thank You</vt:lpstr>
      <vt:lpstr>For Info and ???s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2023-03-12T20:35:18Z</dcterms:created>
  <dcterms:modified xsi:type="dcterms:W3CDTF">2023-03-30T18:24:08Z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