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45"/>
  </p:notesMasterIdLst>
  <p:sldIdLst>
    <p:sldId id="256" r:id="rId2"/>
    <p:sldId id="419" r:id="rId3"/>
    <p:sldId id="444" r:id="rId4"/>
    <p:sldId id="441" r:id="rId5"/>
    <p:sldId id="428" r:id="rId6"/>
    <p:sldId id="422" r:id="rId7"/>
    <p:sldId id="328" r:id="rId8"/>
    <p:sldId id="311" r:id="rId9"/>
    <p:sldId id="429" r:id="rId10"/>
    <p:sldId id="327" r:id="rId11"/>
    <p:sldId id="282" r:id="rId12"/>
    <p:sldId id="306" r:id="rId13"/>
    <p:sldId id="296" r:id="rId14"/>
    <p:sldId id="266" r:id="rId15"/>
    <p:sldId id="289" r:id="rId16"/>
    <p:sldId id="325" r:id="rId17"/>
    <p:sldId id="287" r:id="rId18"/>
    <p:sldId id="284" r:id="rId19"/>
    <p:sldId id="290" r:id="rId20"/>
    <p:sldId id="292" r:id="rId21"/>
    <p:sldId id="293" r:id="rId22"/>
    <p:sldId id="430" r:id="rId23"/>
    <p:sldId id="286" r:id="rId24"/>
    <p:sldId id="263" r:id="rId25"/>
    <p:sldId id="431" r:id="rId26"/>
    <p:sldId id="301" r:id="rId27"/>
    <p:sldId id="280" r:id="rId28"/>
    <p:sldId id="432" r:id="rId29"/>
    <p:sldId id="279" r:id="rId30"/>
    <p:sldId id="268" r:id="rId31"/>
    <p:sldId id="278" r:id="rId32"/>
    <p:sldId id="302" r:id="rId33"/>
    <p:sldId id="303" r:id="rId34"/>
    <p:sldId id="434" r:id="rId35"/>
    <p:sldId id="437" r:id="rId36"/>
    <p:sldId id="424" r:id="rId37"/>
    <p:sldId id="425" r:id="rId38"/>
    <p:sldId id="440" r:id="rId39"/>
    <p:sldId id="308" r:id="rId40"/>
    <p:sldId id="443" r:id="rId41"/>
    <p:sldId id="442" r:id="rId42"/>
    <p:sldId id="420" r:id="rId43"/>
    <p:sldId id="32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74CE-C758-4A80-9726-D81B56DA2F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96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92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46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0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06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10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86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87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97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08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2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0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4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ohnsommersflanaga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" TargetMode="External"/><Relationship Id="rId2" Type="http://schemas.openxmlformats.org/officeDocument/2006/relationships/hyperlink" Target="https://ppc.sas.upenn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ontanahappinessproject.com/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CEF8-182C-4949-A1FB-22EEBFE49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233" y="802298"/>
            <a:ext cx="10695963" cy="301205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Weaving Evidence-Based Happiness </a:t>
            </a:r>
            <a:b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into the lives of Students and Educators</a:t>
            </a:r>
            <a:b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anose="03070402050302030203" pitchFamily="66" charset="0"/>
              </a:rPr>
              <a:t>The Montana Happiness Project</a:t>
            </a:r>
            <a:b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anose="03070402050302030203" pitchFamily="66" charset="0"/>
              </a:rPr>
            </a:br>
            <a:endParaRPr lang="en-US" dirty="0">
              <a:latin typeface="Bradley Hand ITC" panose="03070402050302030203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E9F22-96EA-450D-BD33-1A7DAE4A9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7" y="3327662"/>
            <a:ext cx="10220187" cy="2158738"/>
          </a:xfrm>
        </p:spPr>
        <p:txBody>
          <a:bodyPr>
            <a:noAutofit/>
          </a:bodyPr>
          <a:lstStyle/>
          <a:p>
            <a:pPr algn="ctr"/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First Annual Missoula Community Education Summit – 2/13/23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University of Montana</a:t>
            </a:r>
          </a:p>
          <a:p>
            <a:r>
              <a:rPr lang="en-US" dirty="0"/>
              <a:t>For free resources, Go to: </a:t>
            </a:r>
            <a:r>
              <a:rPr lang="en-US" dirty="0">
                <a:hlinkClick r:id="rId2"/>
              </a:rPr>
              <a:t>https://johnsommersflanagan.com/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92CB0-1600-4146-9B1F-44721416F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87" y="4245640"/>
            <a:ext cx="2100044" cy="20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2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Hello and Welcome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083" y="1876124"/>
            <a:ext cx="9304256" cy="4261820"/>
          </a:xfrm>
        </p:spPr>
        <p:txBody>
          <a:bodyPr>
            <a:normAutofit/>
          </a:bodyPr>
          <a:lstStyle/>
          <a:p>
            <a:r>
              <a:rPr lang="en-US" sz="3200" dirty="0"/>
              <a:t>Thanks to Erica Zins and Jenna Briggs</a:t>
            </a:r>
          </a:p>
          <a:p>
            <a:endParaRPr lang="en-US" sz="3200" dirty="0"/>
          </a:p>
          <a:p>
            <a:r>
              <a:rPr lang="en-US" sz="3200" dirty="0"/>
              <a:t>Introductions – JSF and Robert Ryan and research</a:t>
            </a:r>
          </a:p>
          <a:p>
            <a:endParaRPr lang="en-US" sz="3200" dirty="0"/>
          </a:p>
          <a:p>
            <a:r>
              <a:rPr lang="en-US" sz="3200" dirty="0"/>
              <a:t>My political platform – views of which are my own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D158BF-FE5C-4CA2-9177-BB6171D24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2407" y="5334334"/>
            <a:ext cx="1529593" cy="1651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17F2B-B8E2-466D-A83D-40E7F80D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246" y="0"/>
            <a:ext cx="28003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56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Hello and Welcome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657" y="1876124"/>
            <a:ext cx="10114960" cy="4261820"/>
          </a:xfrm>
        </p:spPr>
        <p:txBody>
          <a:bodyPr>
            <a:normAutofit/>
          </a:bodyPr>
          <a:lstStyle/>
          <a:p>
            <a:r>
              <a:rPr lang="en-US" sz="3200" dirty="0"/>
              <a:t>Thoughts on </a:t>
            </a:r>
            <a:r>
              <a:rPr lang="en-US" sz="3200" b="1" dirty="0"/>
              <a:t>happiness*</a:t>
            </a:r>
            <a:r>
              <a:rPr lang="en-US" sz="3200" dirty="0"/>
              <a:t> and the </a:t>
            </a:r>
            <a:r>
              <a:rPr lang="en-US" sz="3200" b="1" dirty="0">
                <a:solidFill>
                  <a:srgbClr val="0070C0"/>
                </a:solidFill>
              </a:rPr>
              <a:t>Montana Happiness Project</a:t>
            </a:r>
          </a:p>
          <a:p>
            <a:endParaRPr lang="en-US" sz="3200" dirty="0"/>
          </a:p>
          <a:p>
            <a:r>
              <a:rPr lang="en-US" sz="3200" dirty="0"/>
              <a:t>AMB – Grant – Deeply discounted (about 80% off) grad credit from UM – and in-services </a:t>
            </a:r>
            <a:r>
              <a:rPr lang="en-US" sz="3200" b="1" dirty="0"/>
              <a:t>like this one </a:t>
            </a:r>
            <a:r>
              <a:rPr lang="en-US" sz="3200" dirty="0"/>
              <a:t>(more on this later)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D158BF-FE5C-4CA2-9177-BB6171D24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2407" y="5334334"/>
            <a:ext cx="1529593" cy="1651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17F2B-B8E2-466D-A83D-40E7F80D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246" y="0"/>
            <a:ext cx="28003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9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20785"/>
            <a:ext cx="9603275" cy="1232969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Plan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9" y="1853754"/>
            <a:ext cx="11252143" cy="426182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800"/>
              </a:spcBef>
            </a:pPr>
            <a:r>
              <a:rPr lang="en-US" sz="3200" b="1" dirty="0"/>
              <a:t>This talk is </a:t>
            </a:r>
            <a:r>
              <a:rPr lang="en-US" sz="3200" b="1" dirty="0">
                <a:solidFill>
                  <a:schemeClr val="accent1"/>
                </a:solidFill>
              </a:rPr>
              <a:t>NOT </a:t>
            </a:r>
            <a:r>
              <a:rPr lang="en-US" sz="3200" b="1" dirty="0"/>
              <a:t>about toxic positivity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Last month and 1995 and the three-step emotional change trick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Let’s . . . </a:t>
            </a:r>
          </a:p>
          <a:p>
            <a:pPr lvl="1">
              <a:spcBef>
                <a:spcPts val="1800"/>
              </a:spcBef>
            </a:pPr>
            <a:r>
              <a:rPr lang="en-US" sz="3000" dirty="0"/>
              <a:t>Think together about </a:t>
            </a:r>
            <a:r>
              <a:rPr lang="en-US" sz="3000" b="1" dirty="0">
                <a:solidFill>
                  <a:srgbClr val="0070C0"/>
                </a:solidFill>
              </a:rPr>
              <a:t>the science of </a:t>
            </a:r>
            <a:r>
              <a:rPr lang="en-US" sz="3000" dirty="0"/>
              <a:t>positive psych/happiness</a:t>
            </a:r>
          </a:p>
          <a:p>
            <a:pPr lvl="1">
              <a:spcBef>
                <a:spcPts val="1800"/>
              </a:spcBef>
            </a:pPr>
            <a:r>
              <a:rPr lang="en-US" sz="3000" dirty="0"/>
              <a:t>Learn and experience </a:t>
            </a:r>
            <a:r>
              <a:rPr lang="en-US" sz="3100" b="1" dirty="0">
                <a:solidFill>
                  <a:srgbClr val="0070C0"/>
                </a:solidFill>
              </a:rPr>
              <a:t>7 PPIs</a:t>
            </a:r>
          </a:p>
          <a:p>
            <a:pPr lvl="1">
              <a:spcBef>
                <a:spcPts val="1800"/>
              </a:spcBef>
            </a:pPr>
            <a:r>
              <a:rPr lang="en-US" sz="3000" dirty="0"/>
              <a:t>Take away a few ideas to </a:t>
            </a:r>
            <a:r>
              <a:rPr lang="en-US" sz="3100" b="1" dirty="0">
                <a:solidFill>
                  <a:srgbClr val="0070C0"/>
                </a:solidFill>
              </a:rPr>
              <a:t>test</a:t>
            </a:r>
            <a:r>
              <a:rPr lang="en-US" sz="3000" dirty="0"/>
              <a:t> in our lives – and maybe in your students’ lives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AF5068-8131-47BA-A590-64EF8F820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470" y="1"/>
            <a:ext cx="2246530" cy="18537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684E78-9DD6-4479-89EA-90C6A93CF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19743" cy="183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Ground Rules and Disclosures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9468"/>
            <a:ext cx="9603275" cy="4186106"/>
          </a:xfrm>
        </p:spPr>
        <p:txBody>
          <a:bodyPr>
            <a:normAutofit/>
          </a:bodyPr>
          <a:lstStyle/>
          <a:p>
            <a:r>
              <a:rPr lang="en-US" sz="3200" dirty="0"/>
              <a:t>Openness to learning</a:t>
            </a:r>
          </a:p>
          <a:p>
            <a:r>
              <a:rPr lang="en-US" sz="3200" dirty="0"/>
              <a:t>Respectful communication</a:t>
            </a:r>
          </a:p>
          <a:p>
            <a:r>
              <a:rPr lang="en-US" sz="3200" dirty="0"/>
              <a:t>To talk or not talk</a:t>
            </a:r>
          </a:p>
          <a:p>
            <a:r>
              <a:rPr lang="en-US" sz="3200" dirty="0"/>
              <a:t>To volunteer or not volunteer</a:t>
            </a:r>
          </a:p>
          <a:p>
            <a:r>
              <a:rPr lang="en-US" sz="3200" dirty="0"/>
              <a:t>Track your reactions; use what fits for you (because . . .)</a:t>
            </a:r>
          </a:p>
        </p:txBody>
      </p:sp>
    </p:spTree>
    <p:extLst>
      <p:ext uri="{BB962C8B-B14F-4D97-AF65-F5344CB8AC3E}">
        <p14:creationId xmlns:p14="http://schemas.microsoft.com/office/powerpoint/2010/main" val="3431910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Some History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9468"/>
            <a:ext cx="9603275" cy="4186106"/>
          </a:xfrm>
        </p:spPr>
        <p:txBody>
          <a:bodyPr>
            <a:normAutofit/>
          </a:bodyPr>
          <a:lstStyle/>
          <a:p>
            <a:r>
              <a:rPr lang="en-US" sz="3200" dirty="0"/>
              <a:t>In the beginning . . . </a:t>
            </a:r>
          </a:p>
          <a:p>
            <a:r>
              <a:rPr lang="en-US" sz="3200" dirty="0"/>
              <a:t>Psychology spent 100+ years mostly studying: </a:t>
            </a:r>
            <a:r>
              <a:rPr lang="en-US" sz="3200" b="1" dirty="0">
                <a:latin typeface="Bradley Hand ITC" panose="03070402050302030203" pitchFamily="66" charset="0"/>
              </a:rPr>
              <a:t>What’s WRONG with YOU? </a:t>
            </a:r>
          </a:p>
          <a:p>
            <a:pPr lvl="1"/>
            <a:r>
              <a:rPr lang="en-US" sz="2800" dirty="0"/>
              <a:t>Psychopathology and mental disorders</a:t>
            </a:r>
          </a:p>
          <a:p>
            <a:pPr lvl="1"/>
            <a:r>
              <a:rPr lang="en-US" sz="2800" dirty="0"/>
              <a:t>Anxiety, depression, suicide, OCD, ADHD, ODD, PTSD, etc.</a:t>
            </a:r>
          </a:p>
          <a:p>
            <a:pPr lvl="1"/>
            <a:r>
              <a:rPr lang="en-US" sz="2800" dirty="0"/>
              <a:t>Freud:  “Neurotic misery” to “common unhappiness”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8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20CE-295D-469D-969C-7697E30B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192" y="188537"/>
            <a:ext cx="3699844" cy="1671946"/>
          </a:xfrm>
        </p:spPr>
        <p:txBody>
          <a:bodyPr>
            <a:normAutofit/>
          </a:bodyPr>
          <a:lstStyle/>
          <a:p>
            <a:r>
              <a:rPr lang="en-US" sz="4800" dirty="0"/>
              <a:t>Why so Negative?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98236-74FD-40DC-AB5A-AF93268E1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061" y="2019549"/>
            <a:ext cx="5681282" cy="284468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This mostly seems to be the way our brains are built</a:t>
            </a:r>
          </a:p>
          <a:p>
            <a:endParaRPr lang="en-US" sz="3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B689AF7-E2A8-45D6-BCB2-2AF1E0EB09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34260" y="1190880"/>
            <a:ext cx="5957740" cy="566712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D092BB-F605-43AF-AB40-6334215DB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6CB00-2E74-4508-8BDA-49FFD7B7928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53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5" y="804519"/>
            <a:ext cx="10227540" cy="1049235"/>
          </a:xfrm>
        </p:spPr>
        <p:txBody>
          <a:bodyPr>
            <a:normAutofit/>
          </a:bodyPr>
          <a:lstStyle/>
          <a:p>
            <a:r>
              <a:rPr lang="en-US" sz="4800" dirty="0"/>
              <a:t>Enter: Positive Psychology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30" y="1853754"/>
            <a:ext cx="10929256" cy="4233537"/>
          </a:xfrm>
        </p:spPr>
        <p:txBody>
          <a:bodyPr>
            <a:noAutofit/>
          </a:bodyPr>
          <a:lstStyle/>
          <a:p>
            <a:r>
              <a:rPr lang="en-US" sz="2800" dirty="0"/>
              <a:t>Martin Seligman – 1998 – San Francisco – Positive psychology</a:t>
            </a:r>
          </a:p>
          <a:p>
            <a:endParaRPr lang="en-US" sz="2800" dirty="0"/>
          </a:p>
          <a:p>
            <a:r>
              <a:rPr lang="en-US" sz="2800" dirty="0"/>
              <a:t>Let’s study joy, happiness, what strengthens people, and what makes people emotionally healthy and well?</a:t>
            </a:r>
          </a:p>
          <a:p>
            <a:endParaRPr lang="en-US" sz="2800" dirty="0"/>
          </a:p>
          <a:p>
            <a:r>
              <a:rPr lang="en-US" sz="2800" dirty="0"/>
              <a:t>Researchers began studying positive psychology interventions (aka PPIs) and developed </a:t>
            </a:r>
            <a:r>
              <a:rPr lang="en-US" sz="2800" b="1" dirty="0"/>
              <a:t>evidence-based happiness practices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F873F-B782-4592-85EC-514B5893E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575" y="699781"/>
            <a:ext cx="18764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07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But Wait: Are You Happy?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728132"/>
            <a:ext cx="11209162" cy="4387442"/>
          </a:xfrm>
        </p:spPr>
        <p:txBody>
          <a:bodyPr>
            <a:noAutofit/>
          </a:bodyPr>
          <a:lstStyle/>
          <a:p>
            <a:r>
              <a:rPr lang="en-US" sz="3200" dirty="0"/>
              <a:t>What happens when you reflect on this question?</a:t>
            </a:r>
          </a:p>
          <a:p>
            <a:pPr lvl="1"/>
            <a:r>
              <a:rPr lang="en-US" sz="2600" dirty="0"/>
              <a:t>Self-consciousness and self-awareness increase</a:t>
            </a:r>
          </a:p>
          <a:p>
            <a:pPr lvl="1"/>
            <a:r>
              <a:rPr lang="en-US" sz="2600" dirty="0"/>
              <a:t>Stop It! It’s not a yes-or-no question.</a:t>
            </a:r>
          </a:p>
          <a:p>
            <a:pPr lvl="1"/>
            <a:r>
              <a:rPr lang="en-US" sz="2600" dirty="0"/>
              <a:t>Preoccupation with happiness </a:t>
            </a:r>
            <a:r>
              <a:rPr lang="en-US" sz="2600" b="1" dirty="0">
                <a:solidFill>
                  <a:srgbClr val="0070C0"/>
                </a:solidFill>
              </a:rPr>
              <a:t>will mostly make you feel worse </a:t>
            </a:r>
          </a:p>
          <a:p>
            <a:pPr lvl="1"/>
            <a:endParaRPr lang="en-US" sz="2600" b="1" dirty="0">
              <a:solidFill>
                <a:srgbClr val="0070C0"/>
              </a:solidFill>
            </a:endParaRPr>
          </a:p>
          <a:p>
            <a:pPr lvl="1"/>
            <a:r>
              <a:rPr lang="en-US" sz="2600" dirty="0"/>
              <a:t>There are so many stupid happiness quotations on the internet that it makes me so unhappy I need to show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5025" y="5904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64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0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2015732"/>
            <a:ext cx="10837140" cy="3993182"/>
          </a:xfrm>
        </p:spPr>
        <p:txBody>
          <a:bodyPr>
            <a:noAutofit/>
          </a:bodyPr>
          <a:lstStyle/>
          <a:p>
            <a:r>
              <a:rPr lang="en-US" sz="3000" dirty="0"/>
              <a:t>We’re not talking about smiley hedonistic</a:t>
            </a:r>
          </a:p>
          <a:p>
            <a:pPr marL="0" indent="0">
              <a:buNone/>
            </a:pPr>
            <a:r>
              <a:rPr lang="en-US" sz="3000" dirty="0"/>
              <a:t>(material) happiness . . .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That won’t last </a:t>
            </a:r>
          </a:p>
          <a:p>
            <a:pPr marL="0" indent="0">
              <a:buNone/>
            </a:pPr>
            <a:r>
              <a:rPr lang="en-US" sz="3000" dirty="0"/>
              <a:t>because of hedonic adaptation . . . and</a:t>
            </a:r>
          </a:p>
          <a:p>
            <a:pPr marL="0" indent="0">
              <a:buNone/>
            </a:pPr>
            <a:r>
              <a:rPr lang="en-US" sz="3000" dirty="0"/>
              <a:t>emotional opponent process theory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269" y="0"/>
            <a:ext cx="3892731" cy="3892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E48426-8F1F-47DC-8B39-93C19D500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13" y="2550640"/>
            <a:ext cx="1447878" cy="22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7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 –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5732"/>
            <a:ext cx="11504023" cy="39931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We’re talking about Aristotelian </a:t>
            </a:r>
            <a:r>
              <a:rPr lang="en-US" sz="3000" b="1" dirty="0" err="1"/>
              <a:t>eudaimonic</a:t>
            </a:r>
            <a:r>
              <a:rPr lang="en-US" sz="3000" b="1" dirty="0"/>
              <a:t> happiness:</a:t>
            </a:r>
            <a:r>
              <a:rPr lang="en-US" sz="3000" dirty="0"/>
              <a:t> living well physically, psychologically, socially, spiritually, emotionally, and more. The secret to happiness is no secret . . 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 err="1"/>
              <a:t>Eudaimonic</a:t>
            </a:r>
            <a:r>
              <a:rPr lang="en-US" sz="4000" dirty="0"/>
              <a:t> happiness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/>
              <a:t>requires intention and effort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/>
              <a:t>to live your virtues.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23" y="3523631"/>
            <a:ext cx="6174377" cy="333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24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Principles of Happiness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5732"/>
            <a:ext cx="11054855" cy="420051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Nothing works for everyone (even EBTs)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1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Pick a tool or two and practice with an experimental mindset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1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Build on your strengths and </a:t>
            </a:r>
          </a:p>
          <a:p>
            <a:pPr marL="0" indent="0">
              <a:buClr>
                <a:srgbClr val="B71E42"/>
              </a:buClr>
              <a:buNone/>
            </a:pPr>
            <a:r>
              <a:rPr lang="en-US" sz="3000" dirty="0">
                <a:solidFill>
                  <a:prstClr val="black"/>
                </a:solidFill>
              </a:rPr>
              <a:t>past successes [Don’t do what you</a:t>
            </a:r>
          </a:p>
          <a:p>
            <a:pPr marL="0" indent="0">
              <a:buClr>
                <a:srgbClr val="B71E42"/>
              </a:buClr>
              <a:buNone/>
            </a:pPr>
            <a:r>
              <a:rPr lang="en-US" sz="3000" dirty="0">
                <a:solidFill>
                  <a:prstClr val="black"/>
                </a:solidFill>
              </a:rPr>
              <a:t>should do; </a:t>
            </a: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</a:rPr>
              <a:t>do what you can do</a:t>
            </a:r>
            <a:r>
              <a:rPr lang="en-US" sz="3000" dirty="0">
                <a:solidFill>
                  <a:prstClr val="black"/>
                </a:solidFill>
              </a:rPr>
              <a:t>]</a:t>
            </a:r>
          </a:p>
          <a:p>
            <a:pPr marL="0" lvl="0" indent="0">
              <a:buClr>
                <a:srgbClr val="B71E42"/>
              </a:buClr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E2B74-E8CB-487D-943C-209470534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848" y="4115987"/>
            <a:ext cx="6501468" cy="27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28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451579" y="583475"/>
            <a:ext cx="9603275" cy="1270280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/>
              <a:t>Now . . . Let’s explore Seven </a:t>
            </a:r>
            <a:br>
              <a:rPr lang="en-US" altLang="en-US" sz="4000" dirty="0"/>
            </a:br>
            <a:r>
              <a:rPr lang="en-US" altLang="en-US" sz="4000" dirty="0"/>
              <a:t>Evidence-Based Happiness* Tools</a:t>
            </a:r>
          </a:p>
        </p:txBody>
      </p:sp>
      <p:pic>
        <p:nvPicPr>
          <p:cNvPr id="512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62400"/>
            <a:ext cx="3846512" cy="2895600"/>
          </a:xfrm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10" y="4295775"/>
            <a:ext cx="4153989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70" y="2072640"/>
            <a:ext cx="4815840" cy="270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485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</a:rPr>
              <a:t>Tool #1</a:t>
            </a:r>
            <a:r>
              <a:rPr lang="en-US" sz="4800" dirty="0"/>
              <a:t>: 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35" y="1767840"/>
            <a:ext cx="4741683" cy="3698505"/>
          </a:xfrm>
        </p:spPr>
        <p:txBody>
          <a:bodyPr>
            <a:noAutofit/>
          </a:bodyPr>
          <a:lstStyle/>
          <a:p>
            <a:r>
              <a:rPr lang="en-US" sz="3600" dirty="0"/>
              <a:t>Survey</a:t>
            </a:r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0000"/>
                </a:solidFill>
              </a:rPr>
              <a:t>all-natural</a:t>
            </a:r>
            <a:r>
              <a:rPr lang="en-US" sz="3600" dirty="0"/>
              <a:t>, but not helpful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8CF25-70EA-4CD9-9A59-53D869E6F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407" y="2344171"/>
            <a:ext cx="6252594" cy="451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2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r>
              <a:rPr lang="en-US" sz="4800" dirty="0"/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</a:t>
            </a:r>
            <a:r>
              <a:rPr lang="en-US" sz="2800" b="1" dirty="0">
                <a:solidFill>
                  <a:srgbClr val="0070C0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dirty="0"/>
              <a:t>Volunteer?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237" y="0"/>
            <a:ext cx="4279763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74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10011415" cy="1049235"/>
          </a:xfrm>
        </p:spPr>
        <p:txBody>
          <a:bodyPr>
            <a:normAutofit/>
          </a:bodyPr>
          <a:lstStyle/>
          <a:p>
            <a:r>
              <a:rPr lang="en-US" sz="4000" dirty="0"/>
              <a:t>Why does Three Good Things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767840"/>
            <a:ext cx="10273937" cy="4352109"/>
          </a:xfrm>
        </p:spPr>
        <p:txBody>
          <a:bodyPr>
            <a:noAutofit/>
          </a:bodyPr>
          <a:lstStyle/>
          <a:p>
            <a:r>
              <a:rPr lang="en-US" sz="3200" dirty="0"/>
              <a:t>When you go to bed, you inevitably and </a:t>
            </a:r>
            <a:r>
              <a:rPr lang="en-US" sz="3200" b="1" dirty="0"/>
              <a:t>NATURALLY</a:t>
            </a:r>
            <a:r>
              <a:rPr lang="en-US" sz="3200" dirty="0"/>
              <a:t> embark on either a negative (depressive) </a:t>
            </a:r>
            <a:r>
              <a:rPr lang="en-US" sz="3200" b="1" dirty="0">
                <a:solidFill>
                  <a:srgbClr val="FF0000"/>
                </a:solidFill>
              </a:rPr>
              <a:t>review </a:t>
            </a:r>
            <a:r>
              <a:rPr lang="en-US" sz="3200" dirty="0"/>
              <a:t>or anticipatory (anxiety) </a:t>
            </a:r>
            <a:r>
              <a:rPr lang="en-US" sz="3200" b="1" dirty="0">
                <a:solidFill>
                  <a:srgbClr val="FF0000"/>
                </a:solidFill>
              </a:rPr>
              <a:t>preview</a:t>
            </a:r>
          </a:p>
          <a:p>
            <a:r>
              <a:rPr lang="en-US" sz="3200" dirty="0"/>
              <a:t>Thinking three good things shifts you partway</a:t>
            </a:r>
          </a:p>
          <a:p>
            <a:r>
              <a:rPr lang="en-US" sz="3200" dirty="0"/>
              <a:t>Identifying “Why” those things happened activates a brain search toward positive and empowering attributions (JSF)</a:t>
            </a:r>
          </a:p>
        </p:txBody>
      </p:sp>
    </p:spTree>
    <p:extLst>
      <p:ext uri="{BB962C8B-B14F-4D97-AF65-F5344CB8AC3E}">
        <p14:creationId xmlns:p14="http://schemas.microsoft.com/office/powerpoint/2010/main" val="3965205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20132" y="931817"/>
            <a:ext cx="10831398" cy="921938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dirty="0"/>
              <a:t>The Attention Focus Tug of War</a:t>
            </a:r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3303"/>
            <a:ext cx="12192000" cy="5468982"/>
          </a:xfrm>
        </p:spPr>
      </p:pic>
    </p:spTree>
    <p:extLst>
      <p:ext uri="{BB962C8B-B14F-4D97-AF65-F5344CB8AC3E}">
        <p14:creationId xmlns:p14="http://schemas.microsoft.com/office/powerpoint/2010/main" val="2517471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286691" y="574767"/>
            <a:ext cx="9927772" cy="127898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Tool #2</a:t>
            </a:r>
            <a:r>
              <a:rPr lang="en-US" sz="4000" b="1" dirty="0"/>
              <a:t>: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altLang="en-US" sz="4000" dirty="0"/>
              <a:t>Attention Training </a:t>
            </a:r>
            <a:br>
              <a:rPr lang="en-US" altLang="en-US" sz="4000" dirty="0"/>
            </a:br>
            <a:r>
              <a:rPr lang="en-US" altLang="en-US" sz="4000" dirty="0"/>
              <a:t>and Attention Control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17279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Attention control (aka mindfulness) ALWAYS FAILS; this failure is another natural obstacle to </a:t>
            </a:r>
            <a:r>
              <a:rPr lang="en-US" sz="3200" dirty="0" err="1">
                <a:solidFill>
                  <a:prstClr val="black"/>
                </a:solidFill>
              </a:rPr>
              <a:t>eudaimonic</a:t>
            </a:r>
            <a:r>
              <a:rPr lang="en-US" sz="3200" dirty="0">
                <a:solidFill>
                  <a:prstClr val="black"/>
                </a:solidFill>
              </a:rPr>
              <a:t> happiness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But Harvard study (</a:t>
            </a:r>
            <a:r>
              <a:rPr lang="en-US" sz="3200" i="1" dirty="0">
                <a:solidFill>
                  <a:prstClr val="black"/>
                </a:solidFill>
              </a:rPr>
              <a:t>n</a:t>
            </a:r>
            <a:r>
              <a:rPr lang="en-US" sz="3200" dirty="0">
                <a:solidFill>
                  <a:prstClr val="black"/>
                </a:solidFill>
              </a:rPr>
              <a:t> = 2,000+) paying attention to what you’re doing increases happiness ratings (JKZ)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The amazing brain – Now 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28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Pretend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4345577"/>
          </a:xfrm>
        </p:spPr>
        <p:txBody>
          <a:bodyPr>
            <a:noAutofit/>
          </a:bodyPr>
          <a:lstStyle/>
          <a:p>
            <a:r>
              <a:rPr lang="en-US" sz="3200" dirty="0"/>
              <a:t>Everyone</a:t>
            </a:r>
          </a:p>
          <a:p>
            <a:r>
              <a:rPr lang="en-US" sz="3200" dirty="0"/>
              <a:t>One minute</a:t>
            </a:r>
          </a:p>
          <a:p>
            <a:r>
              <a:rPr lang="en-US" sz="3200" dirty="0"/>
              <a:t>Begin at 1 and mentally count your “out” breaths</a:t>
            </a:r>
          </a:p>
          <a:p>
            <a:r>
              <a:rPr lang="en-US" sz="3200" dirty="0"/>
              <a:t>If you lose track, start back at 1</a:t>
            </a:r>
          </a:p>
          <a:p>
            <a:r>
              <a:rPr lang="en-US" sz="3200" dirty="0"/>
              <a:t>Be mindfully non-judgmental of losing track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9165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353" y="804519"/>
            <a:ext cx="10753202" cy="104923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Mindfulness Knowledge and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353" y="1767840"/>
            <a:ext cx="11213125" cy="4384766"/>
          </a:xfrm>
        </p:spPr>
        <p:txBody>
          <a:bodyPr>
            <a:noAutofit/>
          </a:bodyPr>
          <a:lstStyle/>
          <a:p>
            <a:r>
              <a:rPr lang="en-US" sz="3200" dirty="0"/>
              <a:t>The mind is a yapping dog – Give it a bone – Mantra </a:t>
            </a:r>
          </a:p>
          <a:p>
            <a:r>
              <a:rPr lang="en-US" sz="3200" dirty="0"/>
              <a:t>Balance how much you care about being mindful with NOT CARING AT ALL about being mindful</a:t>
            </a:r>
          </a:p>
          <a:p>
            <a:r>
              <a:rPr lang="en-US" sz="3200" dirty="0"/>
              <a:t>Extend your outbreath (</a:t>
            </a:r>
            <a:r>
              <a:rPr lang="en-US" sz="3200" b="1" dirty="0"/>
              <a:t>or use a soothing object</a:t>
            </a:r>
            <a:r>
              <a:rPr lang="en-US" sz="3200" dirty="0"/>
              <a:t>) to engage the parasympathetic nervous system (and be less mentally jumpy)</a:t>
            </a:r>
          </a:p>
          <a:p>
            <a:r>
              <a:rPr lang="en-US" sz="3200" dirty="0"/>
              <a:t>Practice. But remember, practice DOES NOT make perfect</a:t>
            </a:r>
          </a:p>
        </p:txBody>
      </p:sp>
    </p:spTree>
    <p:extLst>
      <p:ext uri="{BB962C8B-B14F-4D97-AF65-F5344CB8AC3E}">
        <p14:creationId xmlns:p14="http://schemas.microsoft.com/office/powerpoint/2010/main" val="310871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to Remember.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793" y="2143124"/>
            <a:ext cx="11630686" cy="4009481"/>
          </a:xfrm>
        </p:spPr>
        <p:txBody>
          <a:bodyPr>
            <a:noAutofit/>
          </a:bodyPr>
          <a:lstStyle/>
          <a:p>
            <a:r>
              <a:rPr lang="en-US" sz="2800" dirty="0"/>
              <a:t>Mindfulness is about accepting failure, not about ACHIEVEMENT</a:t>
            </a:r>
          </a:p>
          <a:p>
            <a:r>
              <a:rPr lang="en-US" sz="2800" dirty="0"/>
              <a:t>Notice your distractions; </a:t>
            </a:r>
            <a:r>
              <a:rPr lang="en-US" sz="2800" b="1" dirty="0">
                <a:solidFill>
                  <a:srgbClr val="0070C0"/>
                </a:solidFill>
              </a:rPr>
              <a:t>they are successes</a:t>
            </a: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; </a:t>
            </a:r>
            <a:r>
              <a:rPr lang="en-US" sz="2800" b="1" dirty="0">
                <a:sym typeface="Wingdings" panose="05000000000000000000" pitchFamily="2" charset="2"/>
              </a:rPr>
              <a:t>mindful distractions</a:t>
            </a:r>
            <a:endParaRPr lang="en-US" sz="2800" b="1" dirty="0"/>
          </a:p>
          <a:p>
            <a:r>
              <a:rPr lang="en-US" sz="2800" dirty="0"/>
              <a:t>We accept and value the process</a:t>
            </a:r>
          </a:p>
          <a:p>
            <a:r>
              <a:rPr lang="en-US" sz="2800" dirty="0"/>
              <a:t>Mindfulness is about EXPERIENCING and ACCEPTING of the process of taking time to not try too hard to achieve mindfulness</a:t>
            </a:r>
          </a:p>
          <a:p>
            <a:r>
              <a:rPr lang="en-US" sz="2800" dirty="0"/>
              <a:t>Some of you will HATE the idea of mindfulness [ACCEPT that too]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22413-DD8A-43DC-9B6A-3F91D845D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425" y="0"/>
            <a:ext cx="2265575" cy="22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12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546755"/>
            <a:ext cx="10364451" cy="923826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solidFill>
                  <a:srgbClr val="FF0000"/>
                </a:solidFill>
              </a:rPr>
              <a:t>Tool #3:</a:t>
            </a:r>
            <a:r>
              <a:rPr lang="en-US" sz="4200" dirty="0"/>
              <a:t> Sleep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3406" y="1649691"/>
            <a:ext cx="10154194" cy="5012367"/>
          </a:xfrm>
        </p:spPr>
        <p:txBody>
          <a:bodyPr>
            <a:normAutofit/>
          </a:bodyPr>
          <a:lstStyle/>
          <a:p>
            <a:r>
              <a:rPr lang="en-US" sz="3200" dirty="0"/>
              <a:t>“What’s the most important thing for college student success?”</a:t>
            </a:r>
          </a:p>
          <a:p>
            <a:pPr lvl="1"/>
            <a:r>
              <a:rPr lang="en-US" sz="3000" dirty="0"/>
              <a:t>The answer: “That’s easy, Sleep.”</a:t>
            </a:r>
          </a:p>
          <a:p>
            <a:pPr lvl="1"/>
            <a:r>
              <a:rPr lang="en-US" sz="3000" dirty="0"/>
              <a:t>Why? Sleep disruption is linked to accidents, illness, lower achievement, depression, irritability, worse MH, suicidality, </a:t>
            </a:r>
            <a:r>
              <a:rPr lang="en-US" sz="3000" dirty="0" err="1"/>
              <a:t>etc</a:t>
            </a:r>
            <a:r>
              <a:rPr lang="en-US" sz="3000" dirty="0"/>
              <a:t>!</a:t>
            </a:r>
          </a:p>
          <a:p>
            <a:pPr lvl="1"/>
            <a:r>
              <a:rPr lang="en-US" sz="3000" dirty="0"/>
              <a:t>Sleep paralysis, MHCC and the DSM – Wait a minute</a:t>
            </a:r>
            <a:r>
              <a:rPr lang="en-US" sz="3000" dirty="0">
                <a:sym typeface="Wingdings" panose="05000000000000000000" pitchFamily="2" charset="2"/>
              </a:rPr>
              <a:t>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87801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548882" cy="1596177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Understanding </a:t>
            </a:r>
            <a:br>
              <a:rPr lang="en-US" sz="4200" dirty="0"/>
            </a:br>
            <a:r>
              <a:rPr lang="en-US" sz="4200" dirty="0"/>
              <a:t>sleep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61257" y="2037806"/>
            <a:ext cx="11016343" cy="4624251"/>
          </a:xfrm>
        </p:spPr>
        <p:txBody>
          <a:bodyPr/>
          <a:lstStyle/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Advice is cheap; but knowledge is POWER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The insomnias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Awakenings (nightmares)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Cognitions and behaviors [Expectations and poor sleep hygiene]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89" y="796514"/>
            <a:ext cx="2496311" cy="32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24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Almost Sleep: </a:t>
            </a:r>
            <a:br>
              <a:rPr lang="en-US" sz="4400" dirty="0"/>
            </a:br>
            <a:r>
              <a:rPr lang="en-US" sz="4400" dirty="0"/>
              <a:t>The Relaxation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64470"/>
            <a:ext cx="10363826" cy="3726729"/>
          </a:xfrm>
        </p:spPr>
        <p:txBody>
          <a:bodyPr/>
          <a:lstStyle/>
          <a:p>
            <a:r>
              <a:rPr lang="en-US" sz="3200" dirty="0"/>
              <a:t>Herbert Benson – 1975</a:t>
            </a:r>
          </a:p>
          <a:p>
            <a:pPr lvl="1"/>
            <a:r>
              <a:rPr lang="en-US" sz="2800" dirty="0"/>
              <a:t>A comfortable Position</a:t>
            </a:r>
          </a:p>
          <a:p>
            <a:pPr lvl="1"/>
            <a:r>
              <a:rPr lang="en-US" sz="2800" dirty="0"/>
              <a:t>A quiet place</a:t>
            </a:r>
          </a:p>
          <a:p>
            <a:pPr lvl="1"/>
            <a:r>
              <a:rPr lang="en-US" sz="2800" dirty="0"/>
              <a:t>A mental device [something to focus on]</a:t>
            </a:r>
          </a:p>
          <a:p>
            <a:pPr lvl="1"/>
            <a:r>
              <a:rPr lang="en-US" sz="2800" dirty="0"/>
              <a:t>A passive attitude [mindful acceptance]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309" y="2507530"/>
            <a:ext cx="4241691" cy="363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24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565609"/>
            <a:ext cx="9605635" cy="129858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Many Paths to </a:t>
            </a:r>
            <a:br>
              <a:rPr lang="en-US" sz="4400" dirty="0"/>
            </a:br>
            <a:r>
              <a:rPr lang="en-US" sz="4400" dirty="0"/>
              <a:t>Relaxation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177592"/>
            <a:ext cx="4645152" cy="397811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Soccer consultation</a:t>
            </a:r>
          </a:p>
          <a:p>
            <a:r>
              <a:rPr lang="en-US" sz="2800" dirty="0"/>
              <a:t>Measure your calmness-tension 0-100</a:t>
            </a:r>
          </a:p>
          <a:p>
            <a:r>
              <a:rPr lang="en-US" sz="2800" dirty="0"/>
              <a:t>Deep breathing</a:t>
            </a:r>
          </a:p>
          <a:p>
            <a:r>
              <a:rPr lang="en-US" sz="2800" dirty="0"/>
              <a:t>Progressive muscle relaxation</a:t>
            </a:r>
          </a:p>
          <a:p>
            <a:r>
              <a:rPr lang="en-US" sz="2800" dirty="0"/>
              <a:t>Visual imagery</a:t>
            </a:r>
          </a:p>
          <a:p>
            <a:r>
              <a:rPr lang="en-US" sz="2800" dirty="0"/>
              <a:t>Autogenic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69DEF-928D-4160-9649-99B5F72E2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3771" y="2177591"/>
            <a:ext cx="4645152" cy="38755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Yoga, weight-lifting, or cardio, followed by one or more of the preceding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Find YOUR calming stimulus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5133D-F1C9-404A-BDCF-69BB95AD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2810312" cy="187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41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76837"/>
            <a:ext cx="10364451" cy="1291905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Sleep Hygiene </a:t>
            </a:r>
            <a:br>
              <a:rPr lang="en-US" sz="4200" dirty="0"/>
            </a:br>
            <a:r>
              <a:rPr lang="en-US" sz="4200" dirty="0"/>
              <a:t>(Not just showering)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/>
              <a:t>Have a plan for dealing with troubling thoughts and dreams [3 Good Things; mindfulness meditation]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6F538-14C4-4DD1-8426-B5984087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229" y="-113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93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Stunning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53754"/>
            <a:ext cx="10363826" cy="3937445"/>
          </a:xfrm>
        </p:spPr>
        <p:txBody>
          <a:bodyPr>
            <a:normAutofit/>
          </a:bodyPr>
          <a:lstStyle/>
          <a:p>
            <a:r>
              <a:rPr lang="en-US" sz="3200" dirty="0"/>
              <a:t>Our Happiness Spring 2020 Data on Sleep and Headaches</a:t>
            </a:r>
          </a:p>
          <a:p>
            <a:endParaRPr lang="en-US" sz="3200" dirty="0"/>
          </a:p>
          <a:p>
            <a:r>
              <a:rPr lang="en-US" sz="3200" dirty="0"/>
              <a:t>What do you want to remember about sleeping well?</a:t>
            </a:r>
          </a:p>
        </p:txBody>
      </p:sp>
    </p:spTree>
    <p:extLst>
      <p:ext uri="{BB962C8B-B14F-4D97-AF65-F5344CB8AC3E}">
        <p14:creationId xmlns:p14="http://schemas.microsoft.com/office/powerpoint/2010/main" val="2665964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Tool #4</a:t>
            </a:r>
            <a:r>
              <a:rPr lang="en-US" sz="4800" b="1" dirty="0"/>
              <a:t>: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dirty="0"/>
              <a:t>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339" y="1767840"/>
            <a:ext cx="10551515" cy="3698505"/>
          </a:xfrm>
        </p:spPr>
        <p:txBody>
          <a:bodyPr>
            <a:noAutofit/>
          </a:bodyPr>
          <a:lstStyle/>
          <a:p>
            <a:r>
              <a:rPr lang="en-US" sz="3200" dirty="0"/>
              <a:t>What is savoring?</a:t>
            </a:r>
          </a:p>
          <a:p>
            <a:r>
              <a:rPr lang="en-US" sz="3200" dirty="0"/>
              <a:t>Deliberate effort to extend and expand positive experiences [improves mood; increases satisfaction]</a:t>
            </a:r>
          </a:p>
          <a:p>
            <a:pPr lvl="1"/>
            <a:r>
              <a:rPr lang="en-US" sz="3000" dirty="0"/>
              <a:t>Track/review fun </a:t>
            </a:r>
          </a:p>
          <a:p>
            <a:pPr lvl="1"/>
            <a:r>
              <a:rPr lang="en-US" sz="3000" dirty="0"/>
              <a:t>Track/review meaning</a:t>
            </a:r>
          </a:p>
          <a:p>
            <a:pPr lvl="1"/>
            <a:r>
              <a:rPr lang="en-US" sz="3000" dirty="0"/>
              <a:t>Your next run/walk/shopping/conversation</a:t>
            </a:r>
          </a:p>
          <a:p>
            <a:pPr lvl="1"/>
            <a:r>
              <a:rPr lang="en-US" sz="3000" dirty="0"/>
              <a:t>Chocolate kisses at Frenchtown HS (imagine something now)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1583E-E403-409D-8B55-966DF2860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6473" y="3155994"/>
            <a:ext cx="3465527" cy="231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20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What we do . . . Naturally. . . </a:t>
            </a:r>
            <a:br>
              <a:rPr lang="en-US" altLang="en-US" sz="4000" dirty="0"/>
            </a:br>
            <a:r>
              <a:rPr lang="en-US" altLang="en-US" sz="4000" b="1" dirty="0">
                <a:solidFill>
                  <a:srgbClr val="0070C0"/>
                </a:solidFill>
              </a:rPr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280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We dampen or spoil 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en-US" altLang="en-US" sz="32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Anybody ever get stuck chewing on the negative or spoiling the positives? [Yet another natural obstacle to happiness]</a:t>
            </a:r>
          </a:p>
        </p:txBody>
      </p:sp>
    </p:spTree>
    <p:extLst>
      <p:ext uri="{BB962C8B-B14F-4D97-AF65-F5344CB8AC3E}">
        <p14:creationId xmlns:p14="http://schemas.microsoft.com/office/powerpoint/2010/main" val="6442149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Easiest 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Mutual savoring</a:t>
            </a:r>
          </a:p>
          <a:p>
            <a:r>
              <a:rPr lang="en-US" sz="3200" dirty="0"/>
              <a:t>Find a friend – Remember when . . .</a:t>
            </a:r>
          </a:p>
          <a:p>
            <a:pPr lvl="1"/>
            <a:r>
              <a:rPr lang="en-US" sz="3000" dirty="0"/>
              <a:t>Improves mood and hope</a:t>
            </a:r>
          </a:p>
          <a:p>
            <a:pPr lvl="1"/>
            <a:r>
              <a:rPr lang="en-US" sz="3000" dirty="0"/>
              <a:t>Improves likelihood of repeating</a:t>
            </a:r>
          </a:p>
          <a:p>
            <a:pPr lvl="1"/>
            <a:r>
              <a:rPr lang="en-US" sz="3000" dirty="0"/>
              <a:t>Increases planning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How can you REMEMBER to savor the positives?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E868BC-8FD5-48A9-8BF4-116AB384F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497" y="1900208"/>
            <a:ext cx="3274503" cy="24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32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Tool #5</a:t>
            </a:r>
            <a:r>
              <a:rPr lang="en-US" sz="4400" b="1" dirty="0"/>
              <a:t>: </a:t>
            </a:r>
            <a:r>
              <a:rPr lang="en-US" sz="4400" dirty="0"/>
              <a:t>gratitude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24141" cy="4123811"/>
          </a:xfrm>
        </p:spPr>
        <p:txBody>
          <a:bodyPr>
            <a:noAutofit/>
          </a:bodyPr>
          <a:lstStyle/>
          <a:p>
            <a:r>
              <a:rPr lang="en-US" sz="3200" dirty="0"/>
              <a:t>Do you want to increase optimism, improve life satisfaction, be healthier, and exercise more?</a:t>
            </a:r>
          </a:p>
          <a:p>
            <a:endParaRPr lang="en-US" sz="3200" dirty="0"/>
          </a:p>
          <a:p>
            <a:r>
              <a:rPr lang="en-US" sz="3200" dirty="0"/>
              <a:t>Weave intentional gratitude into your life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4" y="4324584"/>
            <a:ext cx="3013166" cy="253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73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Gratitude – Part 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73" y="2015732"/>
            <a:ext cx="11644784" cy="4123811"/>
          </a:xfrm>
        </p:spPr>
        <p:txBody>
          <a:bodyPr>
            <a:noAutofit/>
          </a:bodyPr>
          <a:lstStyle/>
          <a:p>
            <a:r>
              <a:rPr lang="en-US" sz="3200" dirty="0"/>
              <a:t>But </a:t>
            </a:r>
            <a:r>
              <a:rPr lang="en-US" sz="3200" b="1" dirty="0"/>
              <a:t>the mind is built to count up hassles </a:t>
            </a:r>
            <a:r>
              <a:rPr lang="en-US" sz="3200" dirty="0"/>
              <a:t>rather than blessings</a:t>
            </a:r>
          </a:p>
          <a:p>
            <a:r>
              <a:rPr lang="en-US" sz="3200" dirty="0"/>
              <a:t>“My two years of rejections”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 There had been many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But there had also been much more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This was like counting cloudy days – the outcome is easy to predict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9"/>
            <a:ext cx="218255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56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dirty="0"/>
              <a:t>Gratitude </a:t>
            </a:r>
            <a:r>
              <a:rPr lang="es" sz="4400" dirty="0"/>
              <a:t>PRACTICE </a:t>
            </a:r>
            <a:r>
              <a:rPr lang="en-US" sz="4400" dirty="0"/>
              <a:t>Now</a:t>
            </a:r>
            <a:endParaRPr sz="4400" dirty="0"/>
          </a:p>
        </p:txBody>
      </p:sp>
      <p:sp>
        <p:nvSpPr>
          <p:cNvPr id="974" name="Google Shape;974;p17"/>
          <p:cNvSpPr txBox="1"/>
          <p:nvPr/>
        </p:nvSpPr>
        <p:spPr>
          <a:xfrm>
            <a:off x="1353200" y="2064634"/>
            <a:ext cx="9485600" cy="423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Look around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n-US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T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hink of one thing,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one person, one experience, one event, one goal, or one moment 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you’re thankful for.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s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Choose one of these things and write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it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down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or pop it into the front of your brain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s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Share with yourself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or with a neighbor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5902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Gratitude – Homework  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To whom do you want to express gratitude?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Write a </a:t>
            </a:r>
            <a:r>
              <a:rPr lang="en-US" altLang="en-US" sz="3200" b="1" dirty="0">
                <a:solidFill>
                  <a:srgbClr val="0070C0"/>
                </a:solidFill>
              </a:rPr>
              <a:t>postcard or letter or email or text or IM</a:t>
            </a:r>
            <a:r>
              <a:rPr lang="en-US" altLang="en-US" sz="3200" dirty="0"/>
              <a:t> of gratitude to a person you value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Even better: Tell the person directly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Results?? Not about the response.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803B7-3410-4138-9414-C71CDEAF5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479" y="4412609"/>
            <a:ext cx="3260521" cy="244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6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Strategy #6</a:t>
            </a:r>
            <a:r>
              <a:rPr lang="en-US" sz="4000" dirty="0"/>
              <a:t>: Coping with Triggers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Know Your triggers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291" y="2694877"/>
            <a:ext cx="5357052" cy="335896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What situations and people tend to activate negative thoughts or unpleasant emotions or somatic distress?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2"/>
            <a:ext cx="4645152" cy="974721"/>
          </a:xfrm>
        </p:spPr>
        <p:txBody>
          <a:bodyPr>
            <a:normAutofit/>
          </a:bodyPr>
          <a:lstStyle/>
          <a:p>
            <a:r>
              <a:rPr lang="en-US" sz="2800" dirty="0"/>
              <a:t>Use a positive Planned Response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1" y="3160243"/>
            <a:ext cx="5163753" cy="297660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Plan your “best” response in advance</a:t>
            </a:r>
          </a:p>
          <a:p>
            <a:r>
              <a:rPr lang="en-US" sz="2800" dirty="0"/>
              <a:t>Practice the response</a:t>
            </a:r>
          </a:p>
          <a:p>
            <a:r>
              <a:rPr lang="en-US" sz="2800" dirty="0"/>
              <a:t>Don’t expect perfection</a:t>
            </a:r>
          </a:p>
          <a:p>
            <a:r>
              <a:rPr lang="en-US" sz="2800" dirty="0"/>
              <a:t>Build a cushion (WGAY idea)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7D8E26-1CBE-4749-85BA-4CA3D4414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078" y="4494268"/>
            <a:ext cx="3149562" cy="236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19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Strategy #7</a:t>
            </a:r>
            <a:r>
              <a:rPr lang="en-US" sz="4000" dirty="0"/>
              <a:t>: Therapeutic Writing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James Pennebaker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Writing about the hard (traumatic) stuff </a:t>
            </a:r>
            <a:r>
              <a:rPr lang="en-US" sz="2800" b="1" dirty="0"/>
              <a:t>can</a:t>
            </a:r>
            <a:r>
              <a:rPr lang="en-US" sz="2800" dirty="0"/>
              <a:t> increase mood and improve immune functioning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51280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Laura 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Writing positive essays about your “Best Possible Self” in the future </a:t>
            </a:r>
            <a:r>
              <a:rPr lang="en-US" sz="2800" b="1" dirty="0"/>
              <a:t>can </a:t>
            </a:r>
            <a:r>
              <a:rPr lang="en-US" sz="2800" dirty="0"/>
              <a:t>reduce depression and increase goal-orientation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5FA72-622D-4F85-8605-4E2E9A353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169" y="50101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04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67645"/>
            <a:ext cx="9603275" cy="148610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Bonus</a:t>
            </a:r>
            <a:br>
              <a:rPr lang="en-US" sz="4000" dirty="0"/>
            </a:br>
            <a:r>
              <a:rPr lang="en-US" sz="4000" dirty="0"/>
              <a:t>Positive Distractions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B7BC-6AFE-40DD-918C-248FE6E7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301" y="1853754"/>
            <a:ext cx="9806730" cy="4224829"/>
          </a:xfrm>
        </p:spPr>
        <p:txBody>
          <a:bodyPr>
            <a:normAutofit/>
          </a:bodyPr>
          <a:lstStyle/>
          <a:p>
            <a:r>
              <a:rPr lang="en-US" sz="2800" dirty="0"/>
              <a:t>Life is hard</a:t>
            </a:r>
          </a:p>
          <a:p>
            <a:r>
              <a:rPr lang="en-US" sz="2800" dirty="0"/>
              <a:t>We all experience common unhappiness and wonder about ourselves</a:t>
            </a:r>
          </a:p>
          <a:p>
            <a:r>
              <a:rPr lang="en-US" sz="2800" dirty="0"/>
              <a:t>Emotions are a pain</a:t>
            </a:r>
            <a:r>
              <a:rPr lang="en-US" sz="2800" dirty="0">
                <a:sym typeface="Wingdings" panose="05000000000000000000" pitchFamily="2" charset="2"/>
              </a:rPr>
              <a:t>; your jobs are immensely stressful</a:t>
            </a:r>
          </a:p>
          <a:p>
            <a:r>
              <a:rPr lang="en-US" sz="2800" dirty="0">
                <a:sym typeface="Wingdings" panose="05000000000000000000" pitchFamily="2" charset="2"/>
              </a:rPr>
              <a:t>Sometimes, we need distractions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songs help you feel your feelings or boost your mood? [JSF]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places? What cat videos? What . . . ?</a:t>
            </a: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90C8E-FB07-4507-AACA-71575FFB8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00956" y="300955"/>
            <a:ext cx="2407643" cy="180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41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For you and Your Students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560" y="1761688"/>
            <a:ext cx="10680568" cy="43256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2800" dirty="0">
                <a:solidFill>
                  <a:prstClr val="black"/>
                </a:solidFill>
              </a:rPr>
              <a:t>Three-step emotional change trick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Gratitude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Three good things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Failing at mindfulness (which is a success)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Strategies for sleeping (or almost sleeping) well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Savoring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Planning for triggers with your best response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Positive distractions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143D-E80C-4F03-AE4E-32F9B032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191625" y="2684647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947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869" y="490195"/>
            <a:ext cx="8867163" cy="1363560"/>
          </a:xfrm>
        </p:spPr>
        <p:txBody>
          <a:bodyPr>
            <a:noAutofit/>
          </a:bodyPr>
          <a:lstStyle/>
          <a:p>
            <a:r>
              <a:rPr lang="en-US" altLang="en-US" sz="4000" b="1" dirty="0"/>
              <a:t>You will Remember . . . </a:t>
            </a:r>
            <a:r>
              <a:rPr lang="en-US" altLang="en-US" sz="4000" dirty="0"/>
              <a:t>What to watch for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96" y="1853754"/>
            <a:ext cx="11325138" cy="423353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</a:rPr>
              <a:t>Average outcomes = +11%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Notice and nurture small signs of </a:t>
            </a:r>
            <a:r>
              <a:rPr lang="en-US" altLang="en-US" sz="2800" b="1" dirty="0">
                <a:solidFill>
                  <a:schemeClr val="accent3">
                    <a:lumMod val="50000"/>
                  </a:schemeClr>
                </a:solidFill>
              </a:rPr>
              <a:t>feeling nice </a:t>
            </a:r>
            <a:r>
              <a:rPr lang="en-US" altLang="en-US" sz="2800" dirty="0">
                <a:solidFill>
                  <a:prstClr val="black"/>
                </a:solidFill>
              </a:rPr>
              <a:t>about something meaningful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Notice your distractions when awake, and gently </a:t>
            </a:r>
            <a:r>
              <a:rPr lang="en-US" altLang="en-US" sz="2800" b="1" dirty="0">
                <a:solidFill>
                  <a:schemeClr val="accent3">
                    <a:lumMod val="50000"/>
                  </a:schemeClr>
                </a:solidFill>
              </a:rPr>
              <a:t>return to your focus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When you </a:t>
            </a:r>
            <a:r>
              <a:rPr lang="en-US" altLang="en-US" sz="2800" b="1" dirty="0">
                <a:solidFill>
                  <a:schemeClr val="accent3">
                    <a:lumMod val="50000"/>
                  </a:schemeClr>
                </a:solidFill>
              </a:rPr>
              <a:t>wake up</a:t>
            </a:r>
            <a:r>
              <a:rPr lang="en-US" altLang="en-US" sz="2800" dirty="0">
                <a:solidFill>
                  <a:prstClr val="black"/>
                </a:solidFill>
              </a:rPr>
              <a:t>, try 3 good things, mindfulness, or almost sleep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Savor when you can – try not to savor the negatives . . . </a:t>
            </a:r>
            <a:r>
              <a:rPr lang="en-US" altLang="en-US" sz="2800" b="1" dirty="0">
                <a:solidFill>
                  <a:schemeClr val="accent3">
                    <a:lumMod val="50000"/>
                  </a:schemeClr>
                </a:solidFill>
              </a:rPr>
              <a:t>Just learn </a:t>
            </a:r>
            <a:r>
              <a:rPr lang="en-US" altLang="en-US" sz="2800" dirty="0">
                <a:solidFill>
                  <a:prstClr val="black"/>
                </a:solidFill>
              </a:rPr>
              <a:t>from them and refocus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Get ready for and look forward to your triggers – they’re coming anyway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0D8847-370C-4A1A-82BB-E0FC20BB1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48649" cy="17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92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Final Conclusions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3754"/>
            <a:ext cx="12192000" cy="423353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</a:rPr>
              <a:t>The brain, our culture, the news . . . are all built to track negativity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Well-being (</a:t>
            </a:r>
            <a:r>
              <a:rPr lang="en-US" altLang="en-US" sz="2800" dirty="0" err="1">
                <a:solidFill>
                  <a:prstClr val="black"/>
                </a:solidFill>
              </a:rPr>
              <a:t>eudaimonic</a:t>
            </a:r>
            <a:r>
              <a:rPr lang="en-US" altLang="en-US" sz="2800" dirty="0">
                <a:solidFill>
                  <a:prstClr val="black"/>
                </a:solidFill>
              </a:rPr>
              <a:t> happiness) requires awareness, intention, effort, reminders, and persistence </a:t>
            </a:r>
          </a:p>
          <a:p>
            <a:r>
              <a:rPr lang="en-US" sz="2800" dirty="0"/>
              <a:t>Most of us will forget to apply these unless we REMEMBER</a:t>
            </a:r>
          </a:p>
          <a:p>
            <a:r>
              <a:rPr lang="en-US" sz="2800" dirty="0"/>
              <a:t>Select and practice a few evidence-based positive psychology interventions and then see what happens. </a:t>
            </a:r>
          </a:p>
          <a:p>
            <a:r>
              <a:rPr lang="en-US" sz="2800" dirty="0"/>
              <a:t>Experiment! [</a:t>
            </a:r>
            <a:r>
              <a:rPr lang="en-US" sz="2800" b="1" dirty="0">
                <a:solidFill>
                  <a:srgbClr val="FF0000"/>
                </a:solidFill>
              </a:rPr>
              <a:t>Sign up for one of our “Happiness for Educators” courses</a:t>
            </a:r>
            <a:r>
              <a:rPr lang="en-US" sz="2800" dirty="0"/>
              <a:t>]</a:t>
            </a:r>
            <a:br>
              <a:rPr lang="en-US" altLang="en-US" sz="2800" dirty="0">
                <a:solidFill>
                  <a:prstClr val="black"/>
                </a:solidFill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4602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55B1-04F7-4089-9903-25E94A3A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CCAE-F191-49EC-9FF8-758313D9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93" y="2015732"/>
            <a:ext cx="9905562" cy="4037749"/>
          </a:xfrm>
        </p:spPr>
        <p:txBody>
          <a:bodyPr>
            <a:normAutofit/>
          </a:bodyPr>
          <a:lstStyle/>
          <a:p>
            <a:r>
              <a:rPr lang="en-US" sz="2800" dirty="0"/>
              <a:t>For more homework ideas, just do an internet search: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Sommers-Flanagan + Happiness Homework</a:t>
            </a:r>
          </a:p>
          <a:p>
            <a:r>
              <a:rPr lang="en-US" sz="2800" dirty="0"/>
              <a:t>University of Pennsylvania Positive Psychology Center: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https://ppc.sas.upenn.edu/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/>
              <a:t>Greater Good Magazine: </a:t>
            </a:r>
            <a:r>
              <a:rPr lang="en-US" sz="2800" dirty="0">
                <a:hlinkClick r:id="rId3"/>
              </a:rPr>
              <a:t>https://greatergood.berkeley.edu/</a:t>
            </a:r>
            <a:r>
              <a:rPr lang="en-US" sz="2800" dirty="0"/>
              <a:t> </a:t>
            </a:r>
          </a:p>
          <a:p>
            <a:r>
              <a:rPr lang="en-US" sz="2800" dirty="0"/>
              <a:t>The Montana Happiness Project: </a:t>
            </a:r>
            <a:r>
              <a:rPr lang="en-US" sz="2800" dirty="0">
                <a:hlinkClick r:id="rId4"/>
              </a:rPr>
              <a:t>https://montanahappinessproject.com/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4633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F19D-6162-48A1-9ABA-2AFC0A49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from a Happiness Student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DD4B7-6228-4624-A386-AF1343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25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Hi John,</a:t>
            </a:r>
          </a:p>
          <a:p>
            <a:pPr marL="0" indent="0">
              <a:buNone/>
            </a:pPr>
            <a:r>
              <a:rPr lang="en-US" sz="2800" dirty="0"/>
              <a:t>Words are inadequate to express my gratitude for </a:t>
            </a:r>
          </a:p>
          <a:p>
            <a:pPr marL="0" indent="0">
              <a:buNone/>
            </a:pPr>
            <a:r>
              <a:rPr lang="en-US" sz="2800" dirty="0"/>
              <a:t>the Happiness Class. Literally transforming my life </a:t>
            </a:r>
          </a:p>
          <a:p>
            <a:pPr marL="0" indent="0">
              <a:buNone/>
            </a:pPr>
            <a:r>
              <a:rPr lang="en-US" sz="2800" dirty="0"/>
              <a:t>after a very difficult and sad nine months; </a:t>
            </a:r>
          </a:p>
          <a:p>
            <a:pPr marL="0" indent="0">
              <a:buNone/>
            </a:pPr>
            <a:r>
              <a:rPr lang="en-US" sz="2800" dirty="0"/>
              <a:t>plus it’s a </a:t>
            </a:r>
            <a:r>
              <a:rPr lang="en-US" sz="2800" dirty="0" err="1"/>
              <a:t>heckuva</a:t>
            </a:r>
            <a:r>
              <a:rPr lang="en-US" sz="2800" dirty="0"/>
              <a:t> lot of fun.  Again, thank you.</a:t>
            </a:r>
          </a:p>
          <a:p>
            <a:pPr marL="0" indent="0">
              <a:buNone/>
            </a:pPr>
            <a:r>
              <a:rPr lang="en-US" sz="2800" dirty="0"/>
              <a:t> 		-- Happiness class student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316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4495</TotalTime>
  <Words>1936</Words>
  <Application>Microsoft Office PowerPoint</Application>
  <PresentationFormat>Widescreen</PresentationFormat>
  <Paragraphs>248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Bradley Hand ITC</vt:lpstr>
      <vt:lpstr>Calibri</vt:lpstr>
      <vt:lpstr>Gill Sans MT</vt:lpstr>
      <vt:lpstr>Montserrat Light</vt:lpstr>
      <vt:lpstr>Wingdings</vt:lpstr>
      <vt:lpstr>Gallery</vt:lpstr>
      <vt:lpstr>  Weaving Evidence-Based Happiness  into the lives of Students and Educators  The Montana Happiness Project </vt:lpstr>
      <vt:lpstr>Hello and Welcome</vt:lpstr>
      <vt:lpstr>Hello and Welcome</vt:lpstr>
      <vt:lpstr>The Plan</vt:lpstr>
      <vt:lpstr>Ground Rules and Disclosures</vt:lpstr>
      <vt:lpstr>Some History</vt:lpstr>
      <vt:lpstr>Why so Negative? </vt:lpstr>
      <vt:lpstr>Enter: Positive Psychology</vt:lpstr>
      <vt:lpstr>But Wait: Are You Happy?</vt:lpstr>
      <vt:lpstr>PowerPoint Presentation</vt:lpstr>
      <vt:lpstr>Defining Happiness</vt:lpstr>
      <vt:lpstr>Defining Happiness – 2 </vt:lpstr>
      <vt:lpstr>Principles of Happiness Practice</vt:lpstr>
      <vt:lpstr>Now . . . Let’s explore Seven  Evidence-Based Happiness* Tools</vt:lpstr>
      <vt:lpstr>Tool #1: Three Good Things</vt:lpstr>
      <vt:lpstr>Three Good Things</vt:lpstr>
      <vt:lpstr>Why does Three Good Things Work?</vt:lpstr>
      <vt:lpstr>The Attention Focus Tug of War</vt:lpstr>
      <vt:lpstr>Tool #2: Attention Training  and Attention Control</vt:lpstr>
      <vt:lpstr>Pretend Activity</vt:lpstr>
      <vt:lpstr>Mindfulness Knowledge and Tricks</vt:lpstr>
      <vt:lpstr>What to Remember. . .</vt:lpstr>
      <vt:lpstr>Tool #3: Sleep Well</vt:lpstr>
      <vt:lpstr>Understanding  sleep problems</vt:lpstr>
      <vt:lpstr>Almost Sleep:  The Relaxation Response</vt:lpstr>
      <vt:lpstr>Many Paths to  Relaxation</vt:lpstr>
      <vt:lpstr>Sleep Hygiene  (Not just showering)</vt:lpstr>
      <vt:lpstr>Stunning Conclusions</vt:lpstr>
      <vt:lpstr>Tool #4: Savoring</vt:lpstr>
      <vt:lpstr>What we do . . . Naturally. . .  The Opposite of Savoring</vt:lpstr>
      <vt:lpstr>The Easiest Savoring</vt:lpstr>
      <vt:lpstr>Tool #5: gratitude</vt:lpstr>
      <vt:lpstr>Gratitude – Part 2 </vt:lpstr>
      <vt:lpstr>Gratitude PRACTICE Now</vt:lpstr>
      <vt:lpstr>Gratitude – Homework  </vt:lpstr>
      <vt:lpstr>Strategy #6: Coping with Triggers</vt:lpstr>
      <vt:lpstr>Strategy #7: Therapeutic Writing</vt:lpstr>
      <vt:lpstr>Bonus Positive Distractions</vt:lpstr>
      <vt:lpstr>For you and Your Students</vt:lpstr>
      <vt:lpstr>You will Remember . . . What to watch for</vt:lpstr>
      <vt:lpstr>Final Conclusions</vt:lpstr>
      <vt:lpstr>Resources</vt:lpstr>
      <vt:lpstr>Words from a Happiness Student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127</cp:revision>
  <dcterms:created xsi:type="dcterms:W3CDTF">2020-07-24T22:22:05Z</dcterms:created>
  <dcterms:modified xsi:type="dcterms:W3CDTF">2023-02-13T14:58:58Z</dcterms:modified>
</cp:coreProperties>
</file>