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2"/>
  </p:notesMasterIdLst>
  <p:sldIdLst>
    <p:sldId id="256" r:id="rId2"/>
    <p:sldId id="257" r:id="rId3"/>
    <p:sldId id="360" r:id="rId4"/>
    <p:sldId id="318" r:id="rId5"/>
    <p:sldId id="422" r:id="rId6"/>
    <p:sldId id="423" r:id="rId7"/>
    <p:sldId id="311" r:id="rId8"/>
    <p:sldId id="282" r:id="rId9"/>
    <p:sldId id="306" r:id="rId10"/>
    <p:sldId id="296" r:id="rId11"/>
    <p:sldId id="361" r:id="rId12"/>
    <p:sldId id="295" r:id="rId13"/>
    <p:sldId id="371" r:id="rId14"/>
    <p:sldId id="387" r:id="rId15"/>
    <p:sldId id="388" r:id="rId16"/>
    <p:sldId id="389" r:id="rId17"/>
    <p:sldId id="289" r:id="rId18"/>
    <p:sldId id="325" r:id="rId19"/>
    <p:sldId id="267" r:id="rId20"/>
    <p:sldId id="287" r:id="rId21"/>
    <p:sldId id="290" r:id="rId22"/>
    <p:sldId id="284" r:id="rId23"/>
    <p:sldId id="292" r:id="rId24"/>
    <p:sldId id="293" r:id="rId25"/>
    <p:sldId id="424" r:id="rId26"/>
    <p:sldId id="425" r:id="rId27"/>
    <p:sldId id="302" r:id="rId28"/>
    <p:sldId id="303" r:id="rId29"/>
    <p:sldId id="260" r:id="rId30"/>
    <p:sldId id="261" r:id="rId31"/>
    <p:sldId id="275" r:id="rId32"/>
    <p:sldId id="279" r:id="rId33"/>
    <p:sldId id="268" r:id="rId34"/>
    <p:sldId id="278" r:id="rId35"/>
    <p:sldId id="426" r:id="rId36"/>
    <p:sldId id="262" r:id="rId37"/>
    <p:sldId id="308" r:id="rId38"/>
    <p:sldId id="326" r:id="rId39"/>
    <p:sldId id="420" r:id="rId40"/>
    <p:sldId id="364"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AABD20-55A6-4C92-BB03-720B000B804A}" type="datetimeFigureOut">
              <a:rPr lang="en-US" smtClean="0"/>
              <a:t>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08855C-BB3F-4EE8-B393-C568C2FF2A4C}" type="slidenum">
              <a:rPr lang="en-US" smtClean="0"/>
              <a:t>‹#›</a:t>
            </a:fld>
            <a:endParaRPr lang="en-US"/>
          </a:p>
        </p:txBody>
      </p:sp>
    </p:spTree>
    <p:extLst>
      <p:ext uri="{BB962C8B-B14F-4D97-AF65-F5344CB8AC3E}">
        <p14:creationId xmlns:p14="http://schemas.microsoft.com/office/powerpoint/2010/main" val="855859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bfdc20829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0503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g1422f12e53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7" name="Google Shape;977;g1422f12e53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163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11/4/2022</a:t>
            </a:fld>
            <a:endParaRPr lang="en-US" dirty="0"/>
          </a:p>
        </p:txBody>
      </p:sp>
      <p:sp>
        <p:nvSpPr>
          <p:cNvPr id="5" name="Footer Placeholder 4"/>
          <p:cNvSpPr>
            <a:spLocks noGrp="1"/>
          </p:cNvSpPr>
          <p:nvPr>
            <p:ph type="ftr" sz="quarter" idx="11"/>
          </p:nvPr>
        </p:nvSpPr>
        <p:spPr>
          <a:xfrm>
            <a:off x="1451579" y="329307"/>
            <a:ext cx="5626774" cy="309201"/>
          </a:xfrm>
        </p:spPr>
        <p:txBody>
          <a:bodyPr/>
          <a:lstStyle/>
          <a:p>
            <a:endParaRPr lang="en-US" dirty="0"/>
          </a:p>
        </p:txBody>
      </p:sp>
      <p:sp>
        <p:nvSpPr>
          <p:cNvPr id="6" name="Slide Number Placeholder 5"/>
          <p:cNvSpPr>
            <a:spLocks noGrp="1"/>
          </p:cNvSpPr>
          <p:nvPr>
            <p:ph type="sldNum" sz="quarter" idx="12"/>
          </p:nvPr>
        </p:nvSpPr>
        <p:spPr>
          <a:xfrm>
            <a:off x="476834" y="798973"/>
            <a:ext cx="811019" cy="503578"/>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31575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24573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926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8832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7772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23540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95522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1516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a:t>Click icon to add picture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pPr/>
              <a:t>11/4/2022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69858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54840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0401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11/4/2022</a:t>
            </a:fld>
            <a:endParaRPr lang="en-US" dirty="0"/>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97355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johnsommersflanagan.com/" TargetMode="External"/><Relationship Id="rId2" Type="http://schemas.openxmlformats.org/officeDocument/2006/relationships/hyperlink" Target="mailto:john.sf@mso.umt.edu" TargetMode="External"/><Relationship Id="rId1" Type="http://schemas.openxmlformats.org/officeDocument/2006/relationships/slideLayout" Target="../slideLayouts/slideLayout1.xml"/><Relationship Id="rId4" Type="http://schemas.openxmlformats.org/officeDocument/2006/relationships/hyperlink" Target="https://montanahappinessproject.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greatergood.berkeley.edu/" TargetMode="External"/><Relationship Id="rId2" Type="http://schemas.openxmlformats.org/officeDocument/2006/relationships/hyperlink" Target="https://ppc.sas.upenn.edu/" TargetMode="External"/><Relationship Id="rId1" Type="http://schemas.openxmlformats.org/officeDocument/2006/relationships/slideLayout" Target="../slideLayouts/slideLayout2.xml"/><Relationship Id="rId5" Type="http://schemas.openxmlformats.org/officeDocument/2006/relationships/hyperlink" Target="https://montanahappinessproject.com/" TargetMode="External"/><Relationship Id="rId4" Type="http://schemas.openxmlformats.org/officeDocument/2006/relationships/hyperlink" Target="https://positivepsychology.com/"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6022" y="130630"/>
            <a:ext cx="10720251" cy="3361508"/>
          </a:xfrm>
        </p:spPr>
        <p:txBody>
          <a:bodyPr>
            <a:normAutofit fontScale="90000"/>
          </a:bodyPr>
          <a:lstStyle/>
          <a:p>
            <a:r>
              <a:rPr lang="en-US" sz="4900" dirty="0"/>
              <a:t>Exploring </a:t>
            </a:r>
            <a:br>
              <a:rPr lang="en-US" sz="4900" dirty="0"/>
            </a:br>
            <a:r>
              <a:rPr lang="en-US" sz="4900" dirty="0"/>
              <a:t>the Potential of </a:t>
            </a:r>
            <a:br>
              <a:rPr lang="en-US" sz="4900" dirty="0"/>
            </a:br>
            <a:r>
              <a:rPr lang="en-US" sz="4900" dirty="0"/>
              <a:t>Evidence-Based Happiness</a:t>
            </a:r>
            <a:br>
              <a:rPr lang="en-US" dirty="0"/>
            </a:br>
            <a:br>
              <a:rPr lang="en-US" dirty="0"/>
            </a:br>
            <a:endParaRPr lang="en-US" sz="3600" dirty="0">
              <a:solidFill>
                <a:srgbClr val="00B0F0"/>
              </a:solidFill>
            </a:endParaRPr>
          </a:p>
        </p:txBody>
      </p:sp>
      <p:sp>
        <p:nvSpPr>
          <p:cNvPr id="3" name="Subtitle 2"/>
          <p:cNvSpPr>
            <a:spLocks noGrp="1"/>
          </p:cNvSpPr>
          <p:nvPr>
            <p:ph type="subTitle" idx="1"/>
          </p:nvPr>
        </p:nvSpPr>
        <p:spPr>
          <a:xfrm>
            <a:off x="1689463" y="4005944"/>
            <a:ext cx="9718766" cy="1950720"/>
          </a:xfrm>
        </p:spPr>
        <p:txBody>
          <a:bodyPr>
            <a:normAutofit fontScale="85000" lnSpcReduction="10000"/>
          </a:bodyPr>
          <a:lstStyle/>
          <a:p>
            <a:r>
              <a:rPr lang="en-US" sz="2400" dirty="0"/>
              <a:t>John Sommers-Flanagan, Ph.D. </a:t>
            </a:r>
          </a:p>
          <a:p>
            <a:r>
              <a:rPr lang="en-US" sz="2400" dirty="0"/>
              <a:t>University of Montana – Department of Counseling</a:t>
            </a:r>
          </a:p>
          <a:p>
            <a:r>
              <a:rPr lang="en-US" sz="2400" dirty="0">
                <a:solidFill>
                  <a:srgbClr val="C00000"/>
                </a:solidFill>
                <a:hlinkClick r:id="rId2"/>
              </a:rPr>
              <a:t>john.sf@mso.umt.edu</a:t>
            </a:r>
            <a:r>
              <a:rPr lang="en-US" sz="2400" dirty="0">
                <a:solidFill>
                  <a:srgbClr val="C00000"/>
                </a:solidFill>
              </a:rPr>
              <a:t> </a:t>
            </a:r>
            <a:r>
              <a:rPr lang="en-US" sz="2400" dirty="0"/>
              <a:t>and </a:t>
            </a:r>
            <a:r>
              <a:rPr lang="en-US" sz="2400" dirty="0">
                <a:solidFill>
                  <a:srgbClr val="00B0F0"/>
                </a:solidFill>
                <a:hlinkClick r:id="rId3">
                  <a:extLst>
                    <a:ext uri="{A12FA001-AC4F-418D-AE19-62706E023703}">
                      <ahyp:hlinkClr xmlns:ahyp="http://schemas.microsoft.com/office/drawing/2018/hyperlinkcolor" val="tx"/>
                    </a:ext>
                  </a:extLst>
                </a:hlinkClick>
              </a:rPr>
              <a:t>https://johnsommersflanagan.com/</a:t>
            </a:r>
            <a:r>
              <a:rPr lang="en-US" sz="2400" dirty="0">
                <a:solidFill>
                  <a:srgbClr val="00B0F0"/>
                </a:solidFill>
              </a:rPr>
              <a:t> </a:t>
            </a:r>
          </a:p>
          <a:p>
            <a:r>
              <a:rPr lang="en-US" sz="2400" dirty="0">
                <a:solidFill>
                  <a:srgbClr val="00B0F0"/>
                </a:solidFill>
                <a:hlinkClick r:id="rId4">
                  <a:extLst>
                    <a:ext uri="{A12FA001-AC4F-418D-AE19-62706E023703}">
                      <ahyp:hlinkClr xmlns:ahyp="http://schemas.microsoft.com/office/drawing/2018/hyperlinkcolor" val="tx"/>
                    </a:ext>
                  </a:extLst>
                </a:hlinkClick>
              </a:rPr>
              <a:t>https://montanahappinessproject.com/</a:t>
            </a:r>
            <a:r>
              <a:rPr lang="en-US" sz="2400" dirty="0">
                <a:solidFill>
                  <a:srgbClr val="00B0F0"/>
                </a:solidFill>
              </a:rPr>
              <a:t> </a:t>
            </a:r>
          </a:p>
          <a:p>
            <a:endParaRPr lang="en-US" sz="2400" dirty="0">
              <a:solidFill>
                <a:srgbClr val="C00000"/>
              </a:solidFill>
            </a:endParaRPr>
          </a:p>
        </p:txBody>
      </p:sp>
    </p:spTree>
    <p:extLst>
      <p:ext uri="{BB962C8B-B14F-4D97-AF65-F5344CB8AC3E}">
        <p14:creationId xmlns:p14="http://schemas.microsoft.com/office/powerpoint/2010/main" val="4276852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Introductions</a:t>
            </a:r>
          </a:p>
        </p:txBody>
      </p:sp>
      <p:sp>
        <p:nvSpPr>
          <p:cNvPr id="3" name="Content Placeholder 2"/>
          <p:cNvSpPr>
            <a:spLocks noGrp="1"/>
          </p:cNvSpPr>
          <p:nvPr>
            <p:ph idx="1"/>
          </p:nvPr>
        </p:nvSpPr>
        <p:spPr>
          <a:xfrm>
            <a:off x="1271451" y="1853754"/>
            <a:ext cx="9783403" cy="4477377"/>
          </a:xfrm>
        </p:spPr>
        <p:txBody>
          <a:bodyPr>
            <a:normAutofit/>
          </a:bodyPr>
          <a:lstStyle/>
          <a:p>
            <a:r>
              <a:rPr lang="en-US" sz="2800" dirty="0"/>
              <a:t>Thanks Kyrie Russ</a:t>
            </a:r>
          </a:p>
          <a:p>
            <a:r>
              <a:rPr lang="en-US" sz="2800" dirty="0"/>
              <a:t>About me: Vancouver, USA, life goals, and </a:t>
            </a:r>
            <a:r>
              <a:rPr lang="en-US" sz="2800" dirty="0">
                <a:solidFill>
                  <a:srgbClr val="00B0F0"/>
                </a:solidFill>
              </a:rPr>
              <a:t>failures </a:t>
            </a:r>
          </a:p>
          <a:p>
            <a:r>
              <a:rPr lang="en-US" sz="2800" dirty="0"/>
              <a:t>University of Montana X 5</a:t>
            </a:r>
          </a:p>
          <a:p>
            <a:r>
              <a:rPr lang="en-US" sz="2800" dirty="0">
                <a:solidFill>
                  <a:srgbClr val="FF0000"/>
                </a:solidFill>
              </a:rPr>
              <a:t>Learning</a:t>
            </a:r>
            <a:r>
              <a:rPr lang="en-US" sz="2800" dirty="0"/>
              <a:t> makes life better . . .  [CP and PP]</a:t>
            </a:r>
            <a:endParaRPr lang="en-US" sz="2800" dirty="0">
              <a:solidFill>
                <a:srgbClr val="FF0000"/>
              </a:solidFill>
            </a:endParaRPr>
          </a:p>
          <a:p>
            <a:r>
              <a:rPr lang="en-US" sz="2800" dirty="0"/>
              <a:t>Blogging at </a:t>
            </a:r>
            <a:r>
              <a:rPr lang="en-US" sz="2800" dirty="0">
                <a:solidFill>
                  <a:srgbClr val="00B0F0"/>
                </a:solidFill>
              </a:rPr>
              <a:t>johnsommersflanagan.com</a:t>
            </a:r>
          </a:p>
        </p:txBody>
      </p:sp>
    </p:spTree>
    <p:extLst>
      <p:ext uri="{BB962C8B-B14F-4D97-AF65-F5344CB8AC3E}">
        <p14:creationId xmlns:p14="http://schemas.microsoft.com/office/powerpoint/2010/main" val="2070836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Introductions II</a:t>
            </a:r>
          </a:p>
        </p:txBody>
      </p:sp>
      <p:sp>
        <p:nvSpPr>
          <p:cNvPr id="3" name="Content Placeholder 2"/>
          <p:cNvSpPr>
            <a:spLocks noGrp="1"/>
          </p:cNvSpPr>
          <p:nvPr>
            <p:ph idx="1"/>
          </p:nvPr>
        </p:nvSpPr>
        <p:spPr>
          <a:xfrm>
            <a:off x="1271451" y="1853754"/>
            <a:ext cx="9783403" cy="4477377"/>
          </a:xfrm>
        </p:spPr>
        <p:txBody>
          <a:bodyPr>
            <a:normAutofit/>
          </a:bodyPr>
          <a:lstStyle/>
          <a:p>
            <a:r>
              <a:rPr lang="en-US" sz="2800" b="1" dirty="0"/>
              <a:t>None Of Us Are Getting Out Of Here Alive...</a:t>
            </a:r>
          </a:p>
          <a:p>
            <a:r>
              <a:rPr lang="en-US" sz="2800" dirty="0"/>
              <a:t>“</a:t>
            </a:r>
            <a:r>
              <a:rPr lang="en-US" sz="2800" i="1" dirty="0"/>
              <a:t>... So please stop treating yourself like an afterthought. Eat the delicious </a:t>
            </a:r>
            <a:r>
              <a:rPr lang="en-US" sz="2800" i="1" dirty="0">
                <a:solidFill>
                  <a:srgbClr val="00B0F0"/>
                </a:solidFill>
              </a:rPr>
              <a:t>(and nutritious) </a:t>
            </a:r>
            <a:r>
              <a:rPr lang="en-US" sz="2800" i="1" dirty="0"/>
              <a:t>food. Walk in the sunshine. Jump in the ocean. Say the truth you’re carrying in your heart like hidden treasure. Be silly. Be kind. Be weird. There’s no time for anything else.” </a:t>
            </a:r>
            <a:r>
              <a:rPr lang="en-US" sz="2800" dirty="0"/>
              <a:t>- </a:t>
            </a:r>
            <a:r>
              <a:rPr lang="en-US" sz="2800" dirty="0" err="1"/>
              <a:t>Nanea</a:t>
            </a:r>
            <a:r>
              <a:rPr lang="en-US" sz="2800" dirty="0"/>
              <a:t> Hoffman</a:t>
            </a:r>
          </a:p>
          <a:p>
            <a:endParaRPr lang="en-US" sz="2800" dirty="0"/>
          </a:p>
          <a:p>
            <a:endParaRPr lang="en-US" sz="2800" dirty="0"/>
          </a:p>
          <a:p>
            <a:endParaRPr lang="en-US" dirty="0"/>
          </a:p>
        </p:txBody>
      </p:sp>
    </p:spTree>
    <p:extLst>
      <p:ext uri="{BB962C8B-B14F-4D97-AF65-F5344CB8AC3E}">
        <p14:creationId xmlns:p14="http://schemas.microsoft.com/office/powerpoint/2010/main" val="4161285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Our Ground Rules</a:t>
            </a:r>
          </a:p>
        </p:txBody>
      </p:sp>
      <p:sp>
        <p:nvSpPr>
          <p:cNvPr id="3" name="Content Placeholder 2"/>
          <p:cNvSpPr>
            <a:spLocks noGrp="1"/>
          </p:cNvSpPr>
          <p:nvPr>
            <p:ph idx="1"/>
          </p:nvPr>
        </p:nvSpPr>
        <p:spPr>
          <a:xfrm>
            <a:off x="1271451" y="1853754"/>
            <a:ext cx="9783403" cy="4477377"/>
          </a:xfrm>
        </p:spPr>
        <p:txBody>
          <a:bodyPr>
            <a:normAutofit lnSpcReduction="10000"/>
          </a:bodyPr>
          <a:lstStyle/>
          <a:p>
            <a:r>
              <a:rPr lang="en-US" sz="3200" dirty="0"/>
              <a:t>Be </a:t>
            </a:r>
            <a:r>
              <a:rPr lang="en-US" sz="3200" dirty="0">
                <a:solidFill>
                  <a:srgbClr val="00B0F0"/>
                </a:solidFill>
              </a:rPr>
              <a:t>open</a:t>
            </a:r>
            <a:r>
              <a:rPr lang="en-US" sz="3200" dirty="0"/>
              <a:t> to learning</a:t>
            </a:r>
          </a:p>
          <a:p>
            <a:r>
              <a:rPr lang="en-US" sz="3200" dirty="0">
                <a:solidFill>
                  <a:srgbClr val="00B0F0"/>
                </a:solidFill>
              </a:rPr>
              <a:t>Communicate</a:t>
            </a:r>
            <a:r>
              <a:rPr lang="en-US" sz="3200" dirty="0"/>
              <a:t> respectfully</a:t>
            </a:r>
          </a:p>
          <a:p>
            <a:r>
              <a:rPr lang="en-US" sz="3200" dirty="0"/>
              <a:t>Engage in </a:t>
            </a:r>
            <a:r>
              <a:rPr lang="en-US" sz="3200" dirty="0">
                <a:solidFill>
                  <a:srgbClr val="00B0F0"/>
                </a:solidFill>
              </a:rPr>
              <a:t>experiential keynote activities </a:t>
            </a:r>
            <a:r>
              <a:rPr lang="en-US" sz="3200" dirty="0"/>
              <a:t>to whatever extent you’re comfortable [*</a:t>
            </a:r>
            <a:r>
              <a:rPr lang="en-US" sz="3200" dirty="0">
                <a:solidFill>
                  <a:srgbClr val="00B0F0"/>
                </a:solidFill>
              </a:rPr>
              <a:t>ignore me </a:t>
            </a:r>
            <a:r>
              <a:rPr lang="en-US" sz="3200" dirty="0"/>
              <a:t>as needed]</a:t>
            </a:r>
          </a:p>
          <a:p>
            <a:r>
              <a:rPr lang="en-US" sz="3200" dirty="0"/>
              <a:t>Take care of yourself and have as much fun as we can as we </a:t>
            </a:r>
            <a:r>
              <a:rPr lang="en-US" sz="3200" dirty="0">
                <a:solidFill>
                  <a:srgbClr val="00B0F0"/>
                </a:solidFill>
              </a:rPr>
              <a:t>learn together</a:t>
            </a:r>
          </a:p>
          <a:p>
            <a:endParaRPr lang="en-US" sz="2800" dirty="0"/>
          </a:p>
          <a:p>
            <a:endParaRPr lang="en-US" sz="2800" dirty="0"/>
          </a:p>
          <a:p>
            <a:endParaRPr lang="en-US" sz="2800" dirty="0"/>
          </a:p>
          <a:p>
            <a:endParaRPr lang="en-US" sz="2800" dirty="0"/>
          </a:p>
          <a:p>
            <a:endParaRPr lang="en-US" dirty="0"/>
          </a:p>
        </p:txBody>
      </p:sp>
    </p:spTree>
    <p:extLst>
      <p:ext uri="{BB962C8B-B14F-4D97-AF65-F5344CB8AC3E}">
        <p14:creationId xmlns:p14="http://schemas.microsoft.com/office/powerpoint/2010/main" val="1754928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p:txBody>
          <a:bodyPr>
            <a:normAutofit/>
          </a:bodyPr>
          <a:lstStyle/>
          <a:p>
            <a:pPr algn="ctr"/>
            <a:r>
              <a:rPr lang="en-US" sz="4000" dirty="0" err="1"/>
              <a:t>HistorY</a:t>
            </a:r>
            <a:endParaRPr lang="en-US" sz="4000" dirty="0"/>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1451579" y="1929468"/>
            <a:ext cx="9603275" cy="4186106"/>
          </a:xfrm>
        </p:spPr>
        <p:txBody>
          <a:bodyPr>
            <a:normAutofit fontScale="92500" lnSpcReduction="10000"/>
          </a:bodyPr>
          <a:lstStyle/>
          <a:p>
            <a:r>
              <a:rPr lang="en-US" sz="3200" b="1" dirty="0">
                <a:solidFill>
                  <a:srgbClr val="00B0F0"/>
                </a:solidFill>
              </a:rPr>
              <a:t>In the beginning, </a:t>
            </a:r>
            <a:r>
              <a:rPr lang="en-US" sz="3200" dirty="0"/>
              <a:t>Psychology spent 100+ years mostly studying: What’s WRONG with YOU? </a:t>
            </a:r>
          </a:p>
          <a:p>
            <a:pPr lvl="1"/>
            <a:r>
              <a:rPr lang="en-US" sz="2800" dirty="0"/>
              <a:t>Psychopathology and mental disorders</a:t>
            </a:r>
          </a:p>
          <a:p>
            <a:pPr lvl="1"/>
            <a:r>
              <a:rPr lang="en-US" sz="2800" dirty="0"/>
              <a:t>Anxiety, depression, suicide, OCD, ADHD, ODD, PTSD, etc.</a:t>
            </a:r>
          </a:p>
          <a:p>
            <a:pPr lvl="1"/>
            <a:r>
              <a:rPr lang="en-US" sz="2800" dirty="0"/>
              <a:t>Freud: “Neurotic misery” to “common unhappiness”</a:t>
            </a:r>
          </a:p>
          <a:p>
            <a:pPr lvl="1"/>
            <a:r>
              <a:rPr lang="en-US" sz="2800" dirty="0"/>
              <a:t>Help people – just like you – become more aware of deficiencies and then usually fail in their efforts to fix them</a:t>
            </a:r>
          </a:p>
          <a:p>
            <a:pPr marL="0" indent="0">
              <a:buNone/>
            </a:pPr>
            <a:endParaRPr lang="en-US" dirty="0"/>
          </a:p>
        </p:txBody>
      </p:sp>
    </p:spTree>
    <p:extLst>
      <p:ext uri="{BB962C8B-B14F-4D97-AF65-F5344CB8AC3E}">
        <p14:creationId xmlns:p14="http://schemas.microsoft.com/office/powerpoint/2010/main" val="2298181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20CE-295D-469D-969C-7697E30BB2D5}"/>
              </a:ext>
            </a:extLst>
          </p:cNvPr>
          <p:cNvSpPr>
            <a:spLocks noGrp="1"/>
          </p:cNvSpPr>
          <p:nvPr>
            <p:ph type="title"/>
          </p:nvPr>
        </p:nvSpPr>
        <p:spPr>
          <a:xfrm>
            <a:off x="1447191" y="188537"/>
            <a:ext cx="4124049" cy="1671946"/>
          </a:xfrm>
        </p:spPr>
        <p:txBody>
          <a:bodyPr>
            <a:noAutofit/>
          </a:bodyPr>
          <a:lstStyle/>
          <a:p>
            <a:r>
              <a:rPr lang="en-US" sz="4000" dirty="0"/>
              <a:t>Why so much Negative focus? </a:t>
            </a:r>
          </a:p>
        </p:txBody>
      </p:sp>
      <p:sp>
        <p:nvSpPr>
          <p:cNvPr id="3" name="Text Placeholder 2">
            <a:extLst>
              <a:ext uri="{FF2B5EF4-FFF2-40B4-BE49-F238E27FC236}">
                <a16:creationId xmlns:a16="http://schemas.microsoft.com/office/drawing/2014/main" id="{1AA98236-74FD-40DC-AB5A-AF93268E1420}"/>
              </a:ext>
            </a:extLst>
          </p:cNvPr>
          <p:cNvSpPr>
            <a:spLocks noGrp="1"/>
          </p:cNvSpPr>
          <p:nvPr>
            <p:ph type="body" idx="1"/>
          </p:nvPr>
        </p:nvSpPr>
        <p:spPr>
          <a:xfrm>
            <a:off x="981512" y="2019549"/>
            <a:ext cx="5110831" cy="2844682"/>
          </a:xfrm>
        </p:spPr>
        <p:txBody>
          <a:bodyPr>
            <a:normAutofit/>
          </a:bodyPr>
          <a:lstStyle/>
          <a:p>
            <a:r>
              <a:rPr lang="en-US" sz="3200" dirty="0">
                <a:solidFill>
                  <a:schemeClr val="tx1"/>
                </a:solidFill>
              </a:rPr>
              <a:t>This seems to be the way our brains are built</a:t>
            </a:r>
          </a:p>
          <a:p>
            <a:endParaRPr lang="en-US" sz="3200" dirty="0"/>
          </a:p>
        </p:txBody>
      </p:sp>
      <p:pic>
        <p:nvPicPr>
          <p:cNvPr id="7" name="Content Placeholder 6">
            <a:extLst>
              <a:ext uri="{FF2B5EF4-FFF2-40B4-BE49-F238E27FC236}">
                <a16:creationId xmlns:a16="http://schemas.microsoft.com/office/drawing/2014/main" id="{FB689AF7-E2A8-45D6-BCB2-2AF1E0EB0905}"/>
              </a:ext>
            </a:extLst>
          </p:cNvPr>
          <p:cNvPicPr>
            <a:picLocks noGrp="1" noChangeAspect="1"/>
          </p:cNvPicPr>
          <p:nvPr>
            <p:ph sz="half" idx="2"/>
          </p:nvPr>
        </p:nvPicPr>
        <p:blipFill>
          <a:blip r:embed="rId2"/>
          <a:stretch>
            <a:fillRect/>
          </a:stretch>
        </p:blipFill>
        <p:spPr>
          <a:xfrm>
            <a:off x="6234260" y="1190880"/>
            <a:ext cx="5957740" cy="5667120"/>
          </a:xfrm>
          <a:prstGeom prst="rect">
            <a:avLst/>
          </a:prstGeom>
        </p:spPr>
      </p:pic>
      <p:sp>
        <p:nvSpPr>
          <p:cNvPr id="5" name="Text Placeholder 4">
            <a:extLst>
              <a:ext uri="{FF2B5EF4-FFF2-40B4-BE49-F238E27FC236}">
                <a16:creationId xmlns:a16="http://schemas.microsoft.com/office/drawing/2014/main" id="{1BD092BB-F605-43AF-AB40-6334215DB9DA}"/>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5EB6CB00-2E74-4508-8BDA-49FFD7B79288}"/>
              </a:ext>
            </a:extLst>
          </p:cNvPr>
          <p:cNvSpPr>
            <a:spLocks noGrp="1"/>
          </p:cNvSpPr>
          <p:nvPr>
            <p:ph sz="quarter" idx="4"/>
          </p:nvPr>
        </p:nvSpPr>
        <p:spPr/>
        <p:txBody>
          <a:bodyPr/>
          <a:lstStyle/>
          <a:p>
            <a:endParaRPr lang="en-US" dirty="0"/>
          </a:p>
        </p:txBody>
      </p:sp>
    </p:spTree>
    <p:extLst>
      <p:ext uri="{BB962C8B-B14F-4D97-AF65-F5344CB8AC3E}">
        <p14:creationId xmlns:p14="http://schemas.microsoft.com/office/powerpoint/2010/main" val="988353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fontScale="90000"/>
          </a:bodyPr>
          <a:lstStyle/>
          <a:p>
            <a:r>
              <a:rPr lang="en-US" sz="4800" dirty="0"/>
              <a:t>Enter: Positive Psychology</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435430" y="1853754"/>
            <a:ext cx="10929256" cy="4233537"/>
          </a:xfrm>
        </p:spPr>
        <p:txBody>
          <a:bodyPr>
            <a:noAutofit/>
          </a:bodyPr>
          <a:lstStyle/>
          <a:p>
            <a:r>
              <a:rPr lang="en-US" sz="2800" dirty="0"/>
              <a:t>Martin Seligman – 1998 – San Francisco – Positive psychology</a:t>
            </a:r>
          </a:p>
          <a:p>
            <a:endParaRPr lang="en-US" sz="2800" dirty="0"/>
          </a:p>
          <a:p>
            <a:r>
              <a:rPr lang="en-US" sz="2800" dirty="0"/>
              <a:t>Let’s study joy, happiness, what strengthens people, and what makes people emotionally healthy and well?</a:t>
            </a:r>
          </a:p>
          <a:p>
            <a:endParaRPr lang="en-US" sz="2800" dirty="0"/>
          </a:p>
          <a:p>
            <a:r>
              <a:rPr lang="en-US" sz="2800" dirty="0"/>
              <a:t>Seligman and others created </a:t>
            </a:r>
            <a:r>
              <a:rPr lang="en-US" sz="2800" b="1" dirty="0">
                <a:solidFill>
                  <a:srgbClr val="00B0F0"/>
                </a:solidFill>
              </a:rPr>
              <a:t>evidence-based happiness</a:t>
            </a:r>
            <a:r>
              <a:rPr lang="en-US" sz="2800" dirty="0"/>
              <a:t>/well-being interventions or activities . . . which we will get to soon</a:t>
            </a:r>
          </a:p>
        </p:txBody>
      </p:sp>
    </p:spTree>
    <p:extLst>
      <p:ext uri="{BB962C8B-B14F-4D97-AF65-F5344CB8AC3E}">
        <p14:creationId xmlns:p14="http://schemas.microsoft.com/office/powerpoint/2010/main" val="941307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p:txBody>
          <a:bodyPr>
            <a:normAutofit/>
          </a:bodyPr>
          <a:lstStyle/>
          <a:p>
            <a:r>
              <a:rPr lang="en-US" sz="4800" dirty="0"/>
              <a:t>Defining Happiness</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217715" y="2015732"/>
            <a:ext cx="10837140" cy="3993182"/>
          </a:xfrm>
        </p:spPr>
        <p:txBody>
          <a:bodyPr>
            <a:noAutofit/>
          </a:bodyPr>
          <a:lstStyle/>
          <a:p>
            <a:r>
              <a:rPr lang="en-US" sz="3000" dirty="0"/>
              <a:t>We’re not just talking about smiley hedonistic</a:t>
            </a:r>
          </a:p>
          <a:p>
            <a:pPr marL="0" indent="0">
              <a:buNone/>
            </a:pPr>
            <a:r>
              <a:rPr lang="en-US" sz="3000" dirty="0"/>
              <a:t>(material) happiness . . . That won’t last </a:t>
            </a:r>
          </a:p>
          <a:p>
            <a:pPr marL="0" indent="0">
              <a:buNone/>
            </a:pPr>
            <a:r>
              <a:rPr lang="en-US" sz="3000" dirty="0"/>
              <a:t>because of hedonic adaptation . . . and</a:t>
            </a:r>
          </a:p>
          <a:p>
            <a:pPr marL="0" indent="0">
              <a:buNone/>
            </a:pPr>
            <a:r>
              <a:rPr lang="en-US" sz="3000" dirty="0"/>
              <a:t>emotional opponent process theory</a:t>
            </a:r>
          </a:p>
        </p:txBody>
      </p:sp>
      <p:pic>
        <p:nvPicPr>
          <p:cNvPr id="5" name="Picture 4"/>
          <p:cNvPicPr>
            <a:picLocks noChangeAspect="1"/>
          </p:cNvPicPr>
          <p:nvPr/>
        </p:nvPicPr>
        <p:blipFill>
          <a:blip r:embed="rId2"/>
          <a:stretch>
            <a:fillRect/>
          </a:stretch>
        </p:blipFill>
        <p:spPr>
          <a:xfrm>
            <a:off x="8299269" y="2965269"/>
            <a:ext cx="3892731" cy="3892731"/>
          </a:xfrm>
          <a:prstGeom prst="rect">
            <a:avLst/>
          </a:prstGeom>
        </p:spPr>
      </p:pic>
    </p:spTree>
    <p:extLst>
      <p:ext uri="{BB962C8B-B14F-4D97-AF65-F5344CB8AC3E}">
        <p14:creationId xmlns:p14="http://schemas.microsoft.com/office/powerpoint/2010/main" val="1587297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p:txBody>
          <a:bodyPr>
            <a:normAutofit/>
          </a:bodyPr>
          <a:lstStyle/>
          <a:p>
            <a:r>
              <a:rPr lang="en-US" sz="4800" dirty="0"/>
              <a:t>Defining Happiness – 3 </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0" y="2015732"/>
            <a:ext cx="11504023" cy="3993182"/>
          </a:xfrm>
        </p:spPr>
        <p:txBody>
          <a:bodyPr>
            <a:noAutofit/>
          </a:bodyPr>
          <a:lstStyle/>
          <a:p>
            <a:pPr marL="0" indent="0">
              <a:buNone/>
            </a:pPr>
            <a:r>
              <a:rPr lang="en-US" sz="3000" dirty="0"/>
              <a:t>We’re talking about Aristotelian </a:t>
            </a:r>
            <a:r>
              <a:rPr lang="en-US" sz="3000" b="1" dirty="0" err="1"/>
              <a:t>eudaimonic</a:t>
            </a:r>
            <a:r>
              <a:rPr lang="en-US" sz="3000" b="1" dirty="0"/>
              <a:t> happiness:</a:t>
            </a:r>
            <a:r>
              <a:rPr lang="en-US" sz="3000" dirty="0"/>
              <a:t> living well physically, psychologically, socially, spiritually, emotionally, and more. The secret to happiness is no secret . . . </a:t>
            </a:r>
          </a:p>
          <a:p>
            <a:pPr marL="0" indent="0">
              <a:buNone/>
            </a:pPr>
            <a:endParaRPr lang="en-US" sz="3000" dirty="0"/>
          </a:p>
          <a:p>
            <a:pPr marL="0" indent="0">
              <a:lnSpc>
                <a:spcPct val="100000"/>
              </a:lnSpc>
              <a:spcBef>
                <a:spcPts val="0"/>
              </a:spcBef>
              <a:buNone/>
            </a:pPr>
            <a:r>
              <a:rPr lang="en-US" sz="4400" dirty="0" err="1"/>
              <a:t>Eudaimonic</a:t>
            </a:r>
            <a:r>
              <a:rPr lang="en-US" sz="4400" dirty="0"/>
              <a:t> happiness </a:t>
            </a:r>
          </a:p>
          <a:p>
            <a:pPr marL="0" indent="0">
              <a:lnSpc>
                <a:spcPct val="100000"/>
              </a:lnSpc>
              <a:spcBef>
                <a:spcPts val="0"/>
              </a:spcBef>
              <a:buNone/>
            </a:pPr>
            <a:r>
              <a:rPr lang="en-US" sz="4400" dirty="0"/>
              <a:t>requires effort</a:t>
            </a:r>
          </a:p>
          <a:p>
            <a:pPr marL="0" indent="0">
              <a:buNone/>
            </a:pPr>
            <a:endParaRPr lang="en-US" dirty="0"/>
          </a:p>
          <a:p>
            <a:pPr marL="0" indent="0">
              <a:buNone/>
            </a:pPr>
            <a:endParaRPr lang="en-US" sz="3000" dirty="0"/>
          </a:p>
        </p:txBody>
      </p:sp>
      <p:pic>
        <p:nvPicPr>
          <p:cNvPr id="4" name="Picture 3"/>
          <p:cNvPicPr>
            <a:picLocks noChangeAspect="1"/>
          </p:cNvPicPr>
          <p:nvPr/>
        </p:nvPicPr>
        <p:blipFill>
          <a:blip r:embed="rId2"/>
          <a:stretch>
            <a:fillRect/>
          </a:stretch>
        </p:blipFill>
        <p:spPr>
          <a:xfrm>
            <a:off x="6618914" y="3865126"/>
            <a:ext cx="5573086" cy="3009652"/>
          </a:xfrm>
          <a:prstGeom prst="rect">
            <a:avLst/>
          </a:prstGeom>
        </p:spPr>
      </p:pic>
    </p:spTree>
    <p:extLst>
      <p:ext uri="{BB962C8B-B14F-4D97-AF65-F5344CB8AC3E}">
        <p14:creationId xmlns:p14="http://schemas.microsoft.com/office/powerpoint/2010/main" val="4242424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Big Principles of Happiness Practice</a:t>
            </a:r>
          </a:p>
        </p:txBody>
      </p:sp>
      <p:sp>
        <p:nvSpPr>
          <p:cNvPr id="3" name="Content Placeholder 2"/>
          <p:cNvSpPr>
            <a:spLocks noGrp="1"/>
          </p:cNvSpPr>
          <p:nvPr>
            <p:ph idx="1"/>
          </p:nvPr>
        </p:nvSpPr>
        <p:spPr>
          <a:xfrm>
            <a:off x="725865" y="2015732"/>
            <a:ext cx="10328990" cy="4200510"/>
          </a:xfrm>
        </p:spPr>
        <p:txBody>
          <a:bodyPr>
            <a:normAutofit fontScale="92500" lnSpcReduction="20000"/>
          </a:bodyPr>
          <a:lstStyle/>
          <a:p>
            <a:pPr marL="514350" indent="-514350">
              <a:buClr>
                <a:srgbClr val="B71E42"/>
              </a:buClr>
              <a:buFont typeface="+mj-lt"/>
              <a:buAutoNum type="arabicPeriod"/>
            </a:pPr>
            <a:r>
              <a:rPr lang="en-US" sz="3000" dirty="0"/>
              <a:t>Nothing works for everyone (even EBTs)</a:t>
            </a:r>
          </a:p>
          <a:p>
            <a:pPr marL="514350" indent="-514350">
              <a:buClr>
                <a:srgbClr val="B71E42"/>
              </a:buClr>
              <a:buFont typeface="+mj-lt"/>
              <a:buAutoNum type="arabicPeriod"/>
            </a:pPr>
            <a:endParaRPr lang="en-US" sz="3000" dirty="0"/>
          </a:p>
          <a:p>
            <a:pPr marL="514350" indent="-514350">
              <a:buClr>
                <a:srgbClr val="B71E42"/>
              </a:buClr>
              <a:buFont typeface="+mj-lt"/>
              <a:buAutoNum type="arabicPeriod"/>
            </a:pPr>
            <a:r>
              <a:rPr lang="en-US" sz="3000" dirty="0"/>
              <a:t>Pick an EB tool or intervention and practice with an experimental mindset [Maybe one or two in five will work for you]</a:t>
            </a:r>
          </a:p>
          <a:p>
            <a:pPr marL="514350" indent="-514350">
              <a:buClr>
                <a:srgbClr val="B71E42"/>
              </a:buClr>
              <a:buFont typeface="+mj-lt"/>
              <a:buAutoNum type="arabicPeriod"/>
            </a:pPr>
            <a:endParaRPr lang="en-US" sz="3000" dirty="0"/>
          </a:p>
          <a:p>
            <a:pPr marL="514350" indent="-514350">
              <a:buClr>
                <a:srgbClr val="B71E42"/>
              </a:buClr>
              <a:buFont typeface="+mj-lt"/>
              <a:buAutoNum type="arabicPeriod"/>
            </a:pPr>
            <a:r>
              <a:rPr lang="en-US" sz="3000" dirty="0"/>
              <a:t>Build on your strengths and past successes [Don’t do what you should do; </a:t>
            </a:r>
            <a:r>
              <a:rPr lang="en-US" sz="3000" dirty="0">
                <a:solidFill>
                  <a:srgbClr val="00B0F0"/>
                </a:solidFill>
              </a:rPr>
              <a:t>do what you can do</a:t>
            </a:r>
            <a:r>
              <a:rPr lang="en-US" sz="3000" dirty="0"/>
              <a:t>]</a:t>
            </a:r>
          </a:p>
          <a:p>
            <a:pPr marL="0" lvl="0" indent="0">
              <a:buClr>
                <a:srgbClr val="B71E42"/>
              </a:buClr>
              <a:buNone/>
            </a:pPr>
            <a:endParaRPr lang="en-US" dirty="0"/>
          </a:p>
        </p:txBody>
      </p:sp>
    </p:spTree>
    <p:extLst>
      <p:ext uri="{BB962C8B-B14F-4D97-AF65-F5344CB8AC3E}">
        <p14:creationId xmlns:p14="http://schemas.microsoft.com/office/powerpoint/2010/main" val="4184128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843" y="1"/>
            <a:ext cx="10012952" cy="1864194"/>
          </a:xfrm>
        </p:spPr>
        <p:txBody>
          <a:bodyPr>
            <a:normAutofit fontScale="90000"/>
          </a:bodyPr>
          <a:lstStyle/>
          <a:p>
            <a:r>
              <a:rPr lang="en-US" sz="4900" dirty="0"/>
              <a:t>The Plan:</a:t>
            </a:r>
            <a:br>
              <a:rPr lang="en-US" sz="4900" dirty="0"/>
            </a:br>
            <a:r>
              <a:rPr lang="en-US" sz="4900" dirty="0"/>
              <a:t>CBT Happiness in Eight Chapters</a:t>
            </a:r>
          </a:p>
        </p:txBody>
      </p:sp>
      <p:sp>
        <p:nvSpPr>
          <p:cNvPr id="3" name="Content Placeholder 2"/>
          <p:cNvSpPr>
            <a:spLocks noGrp="1"/>
          </p:cNvSpPr>
          <p:nvPr>
            <p:ph sz="half" idx="1"/>
          </p:nvPr>
        </p:nvSpPr>
        <p:spPr/>
        <p:txBody>
          <a:bodyPr>
            <a:noAutofit/>
          </a:bodyPr>
          <a:lstStyle/>
          <a:p>
            <a:pPr marL="971550" lvl="1" indent="-514350">
              <a:buFont typeface="+mj-lt"/>
              <a:buAutoNum type="arabicPeriod"/>
            </a:pPr>
            <a:r>
              <a:rPr lang="en-US" sz="3000" dirty="0"/>
              <a:t>Body-mind stories</a:t>
            </a:r>
          </a:p>
          <a:p>
            <a:pPr marL="971550" lvl="1" indent="-514350">
              <a:buFont typeface="+mj-lt"/>
              <a:buAutoNum type="arabicPeriod"/>
            </a:pPr>
            <a:r>
              <a:rPr lang="en-US" sz="3000" dirty="0"/>
              <a:t>Three good things</a:t>
            </a:r>
          </a:p>
          <a:p>
            <a:pPr marL="971550" lvl="1" indent="-514350">
              <a:buFont typeface="+mj-lt"/>
              <a:buAutoNum type="arabicPeriod"/>
            </a:pPr>
            <a:r>
              <a:rPr lang="en-US" sz="3000" dirty="0"/>
              <a:t>Attentional control</a:t>
            </a:r>
          </a:p>
          <a:p>
            <a:pPr marL="971550" lvl="1" indent="-514350">
              <a:buFont typeface="+mj-lt"/>
              <a:buAutoNum type="arabicPeriod"/>
            </a:pPr>
            <a:r>
              <a:rPr lang="en-US" sz="3000" dirty="0"/>
              <a:t>Cognitive storytelling</a:t>
            </a:r>
          </a:p>
        </p:txBody>
      </p:sp>
      <p:sp>
        <p:nvSpPr>
          <p:cNvPr id="5" name="Content Placeholder 4">
            <a:extLst>
              <a:ext uri="{FF2B5EF4-FFF2-40B4-BE49-F238E27FC236}">
                <a16:creationId xmlns:a16="http://schemas.microsoft.com/office/drawing/2014/main" id="{6ED703B2-745B-477F-800A-9C97060D6A00}"/>
              </a:ext>
            </a:extLst>
          </p:cNvPr>
          <p:cNvSpPr>
            <a:spLocks noGrp="1"/>
          </p:cNvSpPr>
          <p:nvPr>
            <p:ph sz="half" idx="2"/>
          </p:nvPr>
        </p:nvSpPr>
        <p:spPr/>
        <p:txBody>
          <a:bodyPr>
            <a:normAutofit fontScale="92500"/>
          </a:bodyPr>
          <a:lstStyle/>
          <a:p>
            <a:pPr marL="971550" lvl="1" indent="-514350">
              <a:buFont typeface="+mj-lt"/>
              <a:buAutoNum type="arabicPeriod" startAt="5"/>
            </a:pPr>
            <a:r>
              <a:rPr lang="en-US" sz="3000" dirty="0"/>
              <a:t>Gratitude</a:t>
            </a:r>
          </a:p>
          <a:p>
            <a:pPr marL="971550" lvl="1" indent="-514350">
              <a:buFont typeface="+mj-lt"/>
              <a:buAutoNum type="arabicPeriod" startAt="5"/>
            </a:pPr>
            <a:r>
              <a:rPr lang="en-US" sz="3000" dirty="0"/>
              <a:t>Savoring</a:t>
            </a:r>
          </a:p>
          <a:p>
            <a:pPr marL="971550" lvl="1" indent="-514350">
              <a:buFont typeface="+mj-lt"/>
              <a:buAutoNum type="arabicPeriod" startAt="5"/>
            </a:pPr>
            <a:r>
              <a:rPr lang="en-US" sz="3000" dirty="0"/>
              <a:t>Planning</a:t>
            </a:r>
          </a:p>
          <a:p>
            <a:pPr marL="971550" lvl="1" indent="-514350">
              <a:buFont typeface="+mj-lt"/>
              <a:buAutoNum type="arabicPeriod" startAt="5"/>
            </a:pPr>
            <a:r>
              <a:rPr lang="en-US" sz="3000" dirty="0"/>
              <a:t>Positive distractions and positive reinforcements </a:t>
            </a:r>
          </a:p>
          <a:p>
            <a:endParaRPr lang="en-US" dirty="0"/>
          </a:p>
        </p:txBody>
      </p:sp>
      <p:pic>
        <p:nvPicPr>
          <p:cNvPr id="4" name="Picture 3">
            <a:extLst>
              <a:ext uri="{FF2B5EF4-FFF2-40B4-BE49-F238E27FC236}">
                <a16:creationId xmlns:a16="http://schemas.microsoft.com/office/drawing/2014/main" id="{BE187401-8C2C-4376-B337-0D7A26EC8B18}"/>
              </a:ext>
            </a:extLst>
          </p:cNvPr>
          <p:cNvPicPr>
            <a:picLocks noChangeAspect="1"/>
          </p:cNvPicPr>
          <p:nvPr/>
        </p:nvPicPr>
        <p:blipFill>
          <a:blip r:embed="rId2"/>
          <a:stretch>
            <a:fillRect/>
          </a:stretch>
        </p:blipFill>
        <p:spPr>
          <a:xfrm>
            <a:off x="11185" y="4847122"/>
            <a:ext cx="1705992" cy="2010878"/>
          </a:xfrm>
          <a:prstGeom prst="rect">
            <a:avLst/>
          </a:prstGeom>
        </p:spPr>
      </p:pic>
    </p:spTree>
    <p:extLst>
      <p:ext uri="{BB962C8B-B14F-4D97-AF65-F5344CB8AC3E}">
        <p14:creationId xmlns:p14="http://schemas.microsoft.com/office/powerpoint/2010/main" val="3202818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687897"/>
            <a:ext cx="9291215" cy="1165857"/>
          </a:xfrm>
        </p:spPr>
        <p:txBody>
          <a:bodyPr>
            <a:normAutofit/>
          </a:bodyPr>
          <a:lstStyle/>
          <a:p>
            <a:r>
              <a:rPr lang="en-US" sz="4400" dirty="0"/>
              <a:t>The Introduction</a:t>
            </a:r>
          </a:p>
        </p:txBody>
      </p:sp>
      <p:sp>
        <p:nvSpPr>
          <p:cNvPr id="3" name="Content Placeholder 2"/>
          <p:cNvSpPr>
            <a:spLocks noGrp="1"/>
          </p:cNvSpPr>
          <p:nvPr>
            <p:ph idx="1"/>
          </p:nvPr>
        </p:nvSpPr>
        <p:spPr>
          <a:xfrm>
            <a:off x="1271451" y="1744910"/>
            <a:ext cx="9783403" cy="4586221"/>
          </a:xfrm>
        </p:spPr>
        <p:txBody>
          <a:bodyPr>
            <a:normAutofit/>
          </a:bodyPr>
          <a:lstStyle/>
          <a:p>
            <a:r>
              <a:rPr lang="en-US" sz="3200" dirty="0"/>
              <a:t>The three-step emotional change trick</a:t>
            </a:r>
          </a:p>
          <a:p>
            <a:r>
              <a:rPr lang="en-US" sz="3200" dirty="0"/>
              <a:t>Toxic positivity: Just cheer up – Smile – Be happy</a:t>
            </a:r>
          </a:p>
          <a:p>
            <a:pPr marL="0" indent="0">
              <a:buNone/>
            </a:pPr>
            <a:endParaRPr lang="en-US" sz="3200" dirty="0"/>
          </a:p>
        </p:txBody>
      </p:sp>
    </p:spTree>
    <p:extLst>
      <p:ext uri="{BB962C8B-B14F-4D97-AF65-F5344CB8AC3E}">
        <p14:creationId xmlns:p14="http://schemas.microsoft.com/office/powerpoint/2010/main" val="341962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451579" y="409303"/>
            <a:ext cx="9603275" cy="1444451"/>
          </a:xfrm>
        </p:spPr>
        <p:txBody>
          <a:bodyPr>
            <a:noAutofit/>
          </a:bodyPr>
          <a:lstStyle/>
          <a:p>
            <a:r>
              <a:rPr lang="en-US" altLang="en-US" sz="4800" dirty="0"/>
              <a:t>Chapter 1: </a:t>
            </a:r>
            <a:br>
              <a:rPr lang="en-US" altLang="en-US" sz="4800" dirty="0"/>
            </a:br>
            <a:r>
              <a:rPr lang="en-US" altLang="en-US" sz="4800" dirty="0"/>
              <a:t>Tell me a story</a:t>
            </a:r>
          </a:p>
        </p:txBody>
      </p:sp>
      <p:pic>
        <p:nvPicPr>
          <p:cNvPr id="2" name="Content Placeholder 1">
            <a:extLst>
              <a:ext uri="{FF2B5EF4-FFF2-40B4-BE49-F238E27FC236}">
                <a16:creationId xmlns:a16="http://schemas.microsoft.com/office/drawing/2014/main" id="{6F37CB6B-903D-44D7-B40D-DA95E3F78AF6}"/>
              </a:ext>
            </a:extLst>
          </p:cNvPr>
          <p:cNvPicPr>
            <a:picLocks noGrp="1" noChangeAspect="1"/>
          </p:cNvPicPr>
          <p:nvPr>
            <p:ph idx="1"/>
          </p:nvPr>
        </p:nvPicPr>
        <p:blipFill>
          <a:blip r:embed="rId2"/>
          <a:stretch>
            <a:fillRect/>
          </a:stretch>
        </p:blipFill>
        <p:spPr>
          <a:xfrm>
            <a:off x="0" y="1788525"/>
            <a:ext cx="7604215" cy="5069476"/>
          </a:xfrm>
          <a:prstGeom prst="rect">
            <a:avLst/>
          </a:prstGeom>
        </p:spPr>
      </p:pic>
      <p:pic>
        <p:nvPicPr>
          <p:cNvPr id="4" name="Picture 3">
            <a:extLst>
              <a:ext uri="{FF2B5EF4-FFF2-40B4-BE49-F238E27FC236}">
                <a16:creationId xmlns:a16="http://schemas.microsoft.com/office/drawing/2014/main" id="{A830FD68-FD11-443C-8CD1-1946BD9FA0B8}"/>
              </a:ext>
            </a:extLst>
          </p:cNvPr>
          <p:cNvPicPr>
            <a:picLocks noChangeAspect="1"/>
          </p:cNvPicPr>
          <p:nvPr/>
        </p:nvPicPr>
        <p:blipFill>
          <a:blip r:embed="rId3"/>
          <a:stretch>
            <a:fillRect/>
          </a:stretch>
        </p:blipFill>
        <p:spPr>
          <a:xfrm>
            <a:off x="7604215" y="2233665"/>
            <a:ext cx="4587785" cy="4624004"/>
          </a:xfrm>
          <a:prstGeom prst="rect">
            <a:avLst/>
          </a:prstGeom>
        </p:spPr>
      </p:pic>
    </p:spTree>
    <p:extLst>
      <p:ext uri="{BB962C8B-B14F-4D97-AF65-F5344CB8AC3E}">
        <p14:creationId xmlns:p14="http://schemas.microsoft.com/office/powerpoint/2010/main" val="1312438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016CC36F-64BE-431D-B3DD-9D89309EAC6C}"/>
              </a:ext>
            </a:extLst>
          </p:cNvPr>
          <p:cNvSpPr>
            <a:spLocks noGrp="1"/>
          </p:cNvSpPr>
          <p:nvPr>
            <p:ph type="title"/>
          </p:nvPr>
        </p:nvSpPr>
        <p:spPr/>
        <p:txBody>
          <a:bodyPr/>
          <a:lstStyle/>
          <a:p>
            <a:endParaRPr lang="en-US" altLang="en-US"/>
          </a:p>
        </p:txBody>
      </p:sp>
      <p:pic>
        <p:nvPicPr>
          <p:cNvPr id="23555" name="Content Placeholder 3" descr="Bernie Itching.jpg">
            <a:extLst>
              <a:ext uri="{FF2B5EF4-FFF2-40B4-BE49-F238E27FC236}">
                <a16:creationId xmlns:a16="http://schemas.microsoft.com/office/drawing/2014/main" id="{BAED61F7-2AAE-46D8-96C3-E4E3E74E066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57150"/>
            <a:ext cx="9144000" cy="691515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451579" y="409303"/>
            <a:ext cx="9603275" cy="1444451"/>
          </a:xfrm>
        </p:spPr>
        <p:txBody>
          <a:bodyPr>
            <a:noAutofit/>
          </a:bodyPr>
          <a:lstStyle/>
          <a:p>
            <a:r>
              <a:rPr lang="en-US" altLang="en-US" sz="4800" dirty="0"/>
              <a:t>Chapter 1 – Part II: </a:t>
            </a:r>
            <a:br>
              <a:rPr lang="en-US" altLang="en-US" sz="4800" dirty="0"/>
            </a:br>
            <a:r>
              <a:rPr lang="en-US" altLang="en-US" sz="4800" dirty="0"/>
              <a:t>write me a story</a:t>
            </a:r>
          </a:p>
        </p:txBody>
      </p:sp>
      <p:sp>
        <p:nvSpPr>
          <p:cNvPr id="3" name="Content Placeholder 2"/>
          <p:cNvSpPr>
            <a:spLocks noGrp="1"/>
          </p:cNvSpPr>
          <p:nvPr>
            <p:ph idx="1"/>
          </p:nvPr>
        </p:nvSpPr>
        <p:spPr>
          <a:xfrm>
            <a:off x="461395" y="1985554"/>
            <a:ext cx="9354120" cy="3619910"/>
          </a:xfrm>
        </p:spPr>
        <p:txBody>
          <a:bodyPr>
            <a:normAutofit/>
          </a:bodyPr>
          <a:lstStyle/>
          <a:p>
            <a:pPr>
              <a:spcBef>
                <a:spcPts val="400"/>
              </a:spcBef>
              <a:defRPr/>
            </a:pPr>
            <a:r>
              <a:rPr lang="en-US" altLang="en-US" sz="3200" dirty="0"/>
              <a:t>There’s a tendency to choke off emotional expression . . . and </a:t>
            </a:r>
            <a:r>
              <a:rPr lang="en-US" altLang="en-US" sz="3200" dirty="0">
                <a:solidFill>
                  <a:srgbClr val="00B0F0"/>
                </a:solidFill>
              </a:rPr>
              <a:t>avoid thinking about trauma </a:t>
            </a:r>
            <a:r>
              <a:rPr lang="en-US" altLang="en-US" sz="3200" dirty="0"/>
              <a:t>. . . rather than actively exploring emotional pain and making meaning around it</a:t>
            </a:r>
          </a:p>
          <a:p>
            <a:pPr marL="0" indent="0">
              <a:buNone/>
              <a:defRPr/>
            </a:pPr>
            <a:endParaRPr lang="en-US" altLang="en-US" sz="2400" dirty="0"/>
          </a:p>
        </p:txBody>
      </p:sp>
      <p:pic>
        <p:nvPicPr>
          <p:cNvPr id="2" name="Picture 1">
            <a:extLst>
              <a:ext uri="{FF2B5EF4-FFF2-40B4-BE49-F238E27FC236}">
                <a16:creationId xmlns:a16="http://schemas.microsoft.com/office/drawing/2014/main" id="{479AC251-7FB8-4C30-8860-0B22FBE62B51}"/>
              </a:ext>
            </a:extLst>
          </p:cNvPr>
          <p:cNvPicPr>
            <a:picLocks noChangeAspect="1"/>
          </p:cNvPicPr>
          <p:nvPr/>
        </p:nvPicPr>
        <p:blipFill>
          <a:blip r:embed="rId2"/>
          <a:stretch>
            <a:fillRect/>
          </a:stretch>
        </p:blipFill>
        <p:spPr>
          <a:xfrm>
            <a:off x="6119858" y="4730312"/>
            <a:ext cx="6072142" cy="2127688"/>
          </a:xfrm>
          <a:prstGeom prst="rect">
            <a:avLst/>
          </a:prstGeom>
        </p:spPr>
      </p:pic>
    </p:spTree>
    <p:extLst>
      <p:ext uri="{BB962C8B-B14F-4D97-AF65-F5344CB8AC3E}">
        <p14:creationId xmlns:p14="http://schemas.microsoft.com/office/powerpoint/2010/main" val="31638460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451579" y="409303"/>
            <a:ext cx="9603275" cy="1444451"/>
          </a:xfrm>
        </p:spPr>
        <p:txBody>
          <a:bodyPr>
            <a:noAutofit/>
          </a:bodyPr>
          <a:lstStyle/>
          <a:p>
            <a:r>
              <a:rPr lang="en-US" altLang="en-US" sz="4800" dirty="0"/>
              <a:t>Chapter 1 – Part II: </a:t>
            </a:r>
            <a:br>
              <a:rPr lang="en-US" altLang="en-US" sz="4800" dirty="0"/>
            </a:br>
            <a:r>
              <a:rPr lang="en-US" altLang="en-US" sz="4800" dirty="0"/>
              <a:t>write me a story</a:t>
            </a:r>
          </a:p>
        </p:txBody>
      </p:sp>
      <p:sp>
        <p:nvSpPr>
          <p:cNvPr id="3" name="Content Placeholder 2"/>
          <p:cNvSpPr>
            <a:spLocks noGrp="1"/>
          </p:cNvSpPr>
          <p:nvPr>
            <p:ph idx="1"/>
          </p:nvPr>
        </p:nvSpPr>
        <p:spPr>
          <a:xfrm>
            <a:off x="1451579" y="1985554"/>
            <a:ext cx="8363935" cy="3619910"/>
          </a:xfrm>
        </p:spPr>
        <p:txBody>
          <a:bodyPr>
            <a:normAutofit fontScale="92500" lnSpcReduction="20000"/>
          </a:bodyPr>
          <a:lstStyle/>
          <a:p>
            <a:pPr>
              <a:spcBef>
                <a:spcPts val="1800"/>
              </a:spcBef>
              <a:defRPr/>
            </a:pPr>
            <a:r>
              <a:rPr lang="en-US" altLang="en-US" sz="3200" dirty="0"/>
              <a:t>The </a:t>
            </a:r>
            <a:r>
              <a:rPr lang="en-US" altLang="en-US" sz="3200" dirty="0" err="1"/>
              <a:t>Pennebaker</a:t>
            </a:r>
            <a:r>
              <a:rPr lang="en-US" altLang="en-US" sz="3200" dirty="0"/>
              <a:t> study</a:t>
            </a:r>
          </a:p>
          <a:p>
            <a:pPr>
              <a:spcBef>
                <a:spcPts val="1800"/>
              </a:spcBef>
              <a:defRPr/>
            </a:pPr>
            <a:r>
              <a:rPr lang="en-US" altLang="en-US" sz="3200" dirty="0"/>
              <a:t>½ are writing about trivia</a:t>
            </a:r>
          </a:p>
          <a:p>
            <a:pPr>
              <a:spcBef>
                <a:spcPts val="1800"/>
              </a:spcBef>
              <a:defRPr/>
            </a:pPr>
            <a:r>
              <a:rPr lang="en-US" altLang="en-US" sz="3200" dirty="0"/>
              <a:t>½ are writing about thoughts and deeper emotions</a:t>
            </a:r>
          </a:p>
          <a:p>
            <a:pPr>
              <a:spcBef>
                <a:spcPts val="1800"/>
              </a:spcBef>
              <a:defRPr/>
            </a:pPr>
            <a:r>
              <a:rPr lang="en-US" altLang="en-US" sz="3200" dirty="0"/>
              <a:t>Outcomes: Fewer medical visits; better immune functioning; happier</a:t>
            </a:r>
          </a:p>
          <a:p>
            <a:pPr marL="0" indent="0">
              <a:buNone/>
              <a:defRPr/>
            </a:pPr>
            <a:endParaRPr lang="en-US" altLang="en-US" sz="2400" dirty="0"/>
          </a:p>
        </p:txBody>
      </p:sp>
    </p:spTree>
    <p:extLst>
      <p:ext uri="{BB962C8B-B14F-4D97-AF65-F5344CB8AC3E}">
        <p14:creationId xmlns:p14="http://schemas.microsoft.com/office/powerpoint/2010/main" val="42421481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7146" y="804519"/>
            <a:ext cx="10222153" cy="1049235"/>
          </a:xfrm>
        </p:spPr>
        <p:txBody>
          <a:bodyPr>
            <a:normAutofit/>
          </a:bodyPr>
          <a:lstStyle/>
          <a:p>
            <a:pPr algn="ctr"/>
            <a:r>
              <a:rPr lang="en-US" sz="4800" dirty="0">
                <a:solidFill>
                  <a:schemeClr val="accent2">
                    <a:lumMod val="75000"/>
                  </a:schemeClr>
                </a:solidFill>
              </a:rPr>
              <a:t>Chapter 2: Three Good Things</a:t>
            </a:r>
          </a:p>
        </p:txBody>
      </p:sp>
      <p:sp>
        <p:nvSpPr>
          <p:cNvPr id="3" name="Content Placeholder 2"/>
          <p:cNvSpPr>
            <a:spLocks noGrp="1"/>
          </p:cNvSpPr>
          <p:nvPr>
            <p:ph idx="1"/>
          </p:nvPr>
        </p:nvSpPr>
        <p:spPr>
          <a:xfrm>
            <a:off x="575035" y="1767840"/>
            <a:ext cx="4741683" cy="3698505"/>
          </a:xfrm>
        </p:spPr>
        <p:txBody>
          <a:bodyPr>
            <a:noAutofit/>
          </a:bodyPr>
          <a:lstStyle/>
          <a:p>
            <a:r>
              <a:rPr lang="en-US" sz="3600" dirty="0"/>
              <a:t>Survey</a:t>
            </a:r>
          </a:p>
          <a:p>
            <a:r>
              <a:rPr lang="en-US" sz="3600" dirty="0"/>
              <a:t>Rumination is </a:t>
            </a:r>
            <a:r>
              <a:rPr lang="en-US" sz="3600" b="1" dirty="0">
                <a:solidFill>
                  <a:srgbClr val="FF0000"/>
                </a:solidFill>
              </a:rPr>
              <a:t>all-natural</a:t>
            </a:r>
            <a:r>
              <a:rPr lang="en-US" sz="3600" dirty="0"/>
              <a:t>, but not helpful</a:t>
            </a:r>
          </a:p>
        </p:txBody>
      </p:sp>
      <p:pic>
        <p:nvPicPr>
          <p:cNvPr id="5" name="Picture 4">
            <a:extLst>
              <a:ext uri="{FF2B5EF4-FFF2-40B4-BE49-F238E27FC236}">
                <a16:creationId xmlns:a16="http://schemas.microsoft.com/office/drawing/2014/main" id="{0218CF25-70EA-4CD9-9A59-53D869E6FB5B}"/>
              </a:ext>
            </a:extLst>
          </p:cNvPr>
          <p:cNvPicPr>
            <a:picLocks noChangeAspect="1"/>
          </p:cNvPicPr>
          <p:nvPr/>
        </p:nvPicPr>
        <p:blipFill>
          <a:blip r:embed="rId2"/>
          <a:stretch>
            <a:fillRect/>
          </a:stretch>
        </p:blipFill>
        <p:spPr>
          <a:xfrm>
            <a:off x="5939407" y="2344171"/>
            <a:ext cx="6252594" cy="4513830"/>
          </a:xfrm>
          <a:prstGeom prst="rect">
            <a:avLst/>
          </a:prstGeom>
        </p:spPr>
      </p:pic>
    </p:spTree>
    <p:extLst>
      <p:ext uri="{BB962C8B-B14F-4D97-AF65-F5344CB8AC3E}">
        <p14:creationId xmlns:p14="http://schemas.microsoft.com/office/powerpoint/2010/main" val="422232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7146" y="587230"/>
            <a:ext cx="10222153" cy="721454"/>
          </a:xfrm>
        </p:spPr>
        <p:txBody>
          <a:bodyPr>
            <a:normAutofit fontScale="90000"/>
          </a:bodyPr>
          <a:lstStyle/>
          <a:p>
            <a:pPr algn="ctr"/>
            <a:r>
              <a:rPr lang="en-US" sz="4800" dirty="0"/>
              <a:t>Three Good Things</a:t>
            </a:r>
          </a:p>
        </p:txBody>
      </p:sp>
      <p:sp>
        <p:nvSpPr>
          <p:cNvPr id="3" name="Content Placeholder 2"/>
          <p:cNvSpPr>
            <a:spLocks noGrp="1"/>
          </p:cNvSpPr>
          <p:nvPr>
            <p:ph idx="1"/>
          </p:nvPr>
        </p:nvSpPr>
        <p:spPr>
          <a:xfrm>
            <a:off x="1015069" y="1400961"/>
            <a:ext cx="10658664" cy="4739780"/>
          </a:xfrm>
        </p:spPr>
        <p:txBody>
          <a:bodyPr>
            <a:noAutofit/>
          </a:bodyPr>
          <a:lstStyle/>
          <a:p>
            <a:r>
              <a:rPr lang="en-US" sz="3200" dirty="0"/>
              <a:t>Seligman’s signature technique</a:t>
            </a:r>
          </a:p>
          <a:p>
            <a:pPr lvl="1"/>
            <a:r>
              <a:rPr lang="en-US" sz="2800" dirty="0"/>
              <a:t>Before you go to sleep (or right now) </a:t>
            </a:r>
          </a:p>
          <a:p>
            <a:pPr lvl="1"/>
            <a:r>
              <a:rPr lang="en-US" sz="2800" dirty="0"/>
              <a:t>Write down (or think about) three good things that happened during the day (or last 24 hours)</a:t>
            </a:r>
          </a:p>
          <a:p>
            <a:pPr lvl="1"/>
            <a:r>
              <a:rPr lang="en-US" sz="2800" dirty="0"/>
              <a:t>Then </a:t>
            </a:r>
            <a:r>
              <a:rPr lang="en-US" sz="2800" dirty="0">
                <a:solidFill>
                  <a:schemeClr val="accent2">
                    <a:lumMod val="75000"/>
                  </a:schemeClr>
                </a:solidFill>
              </a:rPr>
              <a:t>track down in your mind “Why” those things happened</a:t>
            </a:r>
          </a:p>
          <a:p>
            <a:pPr lvl="1"/>
            <a:r>
              <a:rPr lang="en-US" sz="2800" dirty="0"/>
              <a:t>Seligman: After a week, you’ll want to keep doing it (JSF: Maybe)</a:t>
            </a:r>
          </a:p>
        </p:txBody>
      </p:sp>
    </p:spTree>
    <p:extLst>
      <p:ext uri="{BB962C8B-B14F-4D97-AF65-F5344CB8AC3E}">
        <p14:creationId xmlns:p14="http://schemas.microsoft.com/office/powerpoint/2010/main" val="1897474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a:t>Demonstration</a:t>
            </a:r>
          </a:p>
        </p:txBody>
      </p:sp>
      <p:sp>
        <p:nvSpPr>
          <p:cNvPr id="3" name="Content Placeholder 2"/>
          <p:cNvSpPr>
            <a:spLocks noGrp="1"/>
          </p:cNvSpPr>
          <p:nvPr>
            <p:ph idx="1"/>
          </p:nvPr>
        </p:nvSpPr>
        <p:spPr>
          <a:xfrm>
            <a:off x="471340" y="1767840"/>
            <a:ext cx="11302738" cy="4372901"/>
          </a:xfrm>
        </p:spPr>
        <p:txBody>
          <a:bodyPr>
            <a:noAutofit/>
          </a:bodyPr>
          <a:lstStyle/>
          <a:p>
            <a:r>
              <a:rPr lang="en-US" sz="3200" dirty="0"/>
              <a:t>A Volunteer – Three Good Things</a:t>
            </a:r>
          </a:p>
          <a:p>
            <a:r>
              <a:rPr lang="en-US" sz="2800" dirty="0"/>
              <a:t>Report </a:t>
            </a:r>
            <a:r>
              <a:rPr lang="en-US" sz="2800" dirty="0">
                <a:solidFill>
                  <a:schemeClr val="accent2">
                    <a:lumMod val="75000"/>
                  </a:schemeClr>
                </a:solidFill>
              </a:rPr>
              <a:t>three good things that happened during the day (or last 24 hours) . . . As you think of these three things, notice your thoughts and feelings</a:t>
            </a:r>
          </a:p>
          <a:p>
            <a:pPr lvl="1"/>
            <a:r>
              <a:rPr lang="en-US" sz="2800" dirty="0"/>
              <a:t>What happens when. . . Spoiling</a:t>
            </a:r>
          </a:p>
          <a:p>
            <a:pPr lvl="1"/>
            <a:r>
              <a:rPr lang="en-US" sz="2800" dirty="0"/>
              <a:t>Not remarkable [coffee; dog walk; talked to old friend]</a:t>
            </a:r>
          </a:p>
          <a:p>
            <a:pPr lvl="1"/>
            <a:r>
              <a:rPr lang="en-US" sz="2800" dirty="0"/>
              <a:t>What it took (why): Self-awareness, initiative, set aside time</a:t>
            </a:r>
          </a:p>
        </p:txBody>
      </p:sp>
      <p:pic>
        <p:nvPicPr>
          <p:cNvPr id="4" name="Picture 3"/>
          <p:cNvPicPr>
            <a:picLocks noChangeAspect="1"/>
          </p:cNvPicPr>
          <p:nvPr/>
        </p:nvPicPr>
        <p:blipFill>
          <a:blip r:embed="rId2"/>
          <a:stretch>
            <a:fillRect/>
          </a:stretch>
        </p:blipFill>
        <p:spPr>
          <a:xfrm>
            <a:off x="7914677" y="0"/>
            <a:ext cx="4277323" cy="2253006"/>
          </a:xfrm>
          <a:prstGeom prst="rect">
            <a:avLst/>
          </a:prstGeom>
        </p:spPr>
      </p:pic>
    </p:spTree>
    <p:extLst>
      <p:ext uri="{BB962C8B-B14F-4D97-AF65-F5344CB8AC3E}">
        <p14:creationId xmlns:p14="http://schemas.microsoft.com/office/powerpoint/2010/main" val="2776223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209726"/>
            <a:ext cx="10011415" cy="1132514"/>
          </a:xfrm>
        </p:spPr>
        <p:txBody>
          <a:bodyPr>
            <a:normAutofit fontScale="90000"/>
          </a:bodyPr>
          <a:lstStyle/>
          <a:p>
            <a:r>
              <a:rPr lang="en-US" sz="4000" dirty="0"/>
              <a:t>Why does Three Good Things Work?</a:t>
            </a:r>
          </a:p>
        </p:txBody>
      </p:sp>
      <p:sp>
        <p:nvSpPr>
          <p:cNvPr id="3" name="Content Placeholder 2"/>
          <p:cNvSpPr>
            <a:spLocks noGrp="1"/>
          </p:cNvSpPr>
          <p:nvPr>
            <p:ph idx="1"/>
          </p:nvPr>
        </p:nvSpPr>
        <p:spPr>
          <a:xfrm>
            <a:off x="1273629" y="1342240"/>
            <a:ext cx="10273937" cy="4777709"/>
          </a:xfrm>
        </p:spPr>
        <p:txBody>
          <a:bodyPr>
            <a:noAutofit/>
          </a:bodyPr>
          <a:lstStyle/>
          <a:p>
            <a:r>
              <a:rPr lang="en-US" sz="3200" dirty="0"/>
              <a:t>When you go to bed, you inevitably and </a:t>
            </a:r>
            <a:r>
              <a:rPr lang="en-US" sz="3200" b="1" dirty="0"/>
              <a:t>NATURALLY</a:t>
            </a:r>
            <a:r>
              <a:rPr lang="en-US" sz="3200" dirty="0"/>
              <a:t> embark on a negative (depressive) </a:t>
            </a:r>
            <a:r>
              <a:rPr lang="en-US" sz="3200" b="1" dirty="0">
                <a:solidFill>
                  <a:srgbClr val="FF0000"/>
                </a:solidFill>
              </a:rPr>
              <a:t>review </a:t>
            </a:r>
            <a:r>
              <a:rPr lang="en-US" sz="3200" dirty="0"/>
              <a:t>or anticipatory (anxiety) </a:t>
            </a:r>
            <a:r>
              <a:rPr lang="en-US" sz="3200" b="1" dirty="0">
                <a:solidFill>
                  <a:srgbClr val="FF0000"/>
                </a:solidFill>
              </a:rPr>
              <a:t>preview</a:t>
            </a:r>
          </a:p>
          <a:p>
            <a:r>
              <a:rPr lang="en-US" sz="3200" dirty="0"/>
              <a:t>Thinking three good things shifts you partway</a:t>
            </a:r>
          </a:p>
          <a:p>
            <a:r>
              <a:rPr lang="en-US" sz="3200" dirty="0"/>
              <a:t>Identifying “Why” those things happened activates a brain search toward positive and empowering attributions</a:t>
            </a:r>
            <a:endParaRPr lang="en-US" sz="3000" dirty="0"/>
          </a:p>
        </p:txBody>
      </p:sp>
    </p:spTree>
    <p:extLst>
      <p:ext uri="{BB962C8B-B14F-4D97-AF65-F5344CB8AC3E}">
        <p14:creationId xmlns:p14="http://schemas.microsoft.com/office/powerpoint/2010/main" val="3965205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286691" y="574767"/>
            <a:ext cx="9927772" cy="1278988"/>
          </a:xfrm>
        </p:spPr>
        <p:txBody>
          <a:bodyPr>
            <a:noAutofit/>
          </a:bodyPr>
          <a:lstStyle/>
          <a:p>
            <a:pPr algn="ctr"/>
            <a:r>
              <a:rPr lang="en-US" sz="4000" dirty="0">
                <a:solidFill>
                  <a:srgbClr val="00B050"/>
                </a:solidFill>
              </a:rPr>
              <a:t>Chapter 3</a:t>
            </a:r>
            <a:r>
              <a:rPr lang="en-US" sz="4000" dirty="0"/>
              <a:t>:</a:t>
            </a:r>
            <a:r>
              <a:rPr lang="en-US" sz="4000" dirty="0">
                <a:solidFill>
                  <a:srgbClr val="0070C0"/>
                </a:solidFill>
              </a:rPr>
              <a:t> </a:t>
            </a:r>
            <a:r>
              <a:rPr lang="en-US" altLang="en-US" sz="4000" dirty="0"/>
              <a:t>Attention Training </a:t>
            </a:r>
            <a:br>
              <a:rPr lang="en-US" altLang="en-US" sz="4000" dirty="0"/>
            </a:br>
            <a:r>
              <a:rPr lang="en-US" altLang="en-US" sz="4000" dirty="0"/>
              <a:t>and Attention Control</a:t>
            </a:r>
          </a:p>
        </p:txBody>
      </p:sp>
      <p:sp>
        <p:nvSpPr>
          <p:cNvPr id="2" name="Content Placeholder 1"/>
          <p:cNvSpPr>
            <a:spLocks noGrp="1"/>
          </p:cNvSpPr>
          <p:nvPr>
            <p:ph idx="1"/>
          </p:nvPr>
        </p:nvSpPr>
        <p:spPr>
          <a:xfrm>
            <a:off x="1451579" y="2015732"/>
            <a:ext cx="9603275" cy="4117279"/>
          </a:xfrm>
        </p:spPr>
        <p:txBody>
          <a:bodyPr>
            <a:normAutofit fontScale="85000" lnSpcReduction="20000"/>
          </a:bodyPr>
          <a:lstStyle/>
          <a:p>
            <a:pPr lvl="0">
              <a:buClr>
                <a:srgbClr val="B71E42"/>
              </a:buClr>
            </a:pPr>
            <a:r>
              <a:rPr lang="en-US" sz="3200" dirty="0"/>
              <a:t>Attention control (aka mindfulness) ALWAYS FAILS; this failure is another natural obstacle to </a:t>
            </a:r>
            <a:r>
              <a:rPr lang="en-US" sz="3200" dirty="0" err="1"/>
              <a:t>eudaimonic</a:t>
            </a:r>
            <a:r>
              <a:rPr lang="en-US" sz="3200" dirty="0"/>
              <a:t> happiness</a:t>
            </a:r>
          </a:p>
          <a:p>
            <a:pPr lvl="0">
              <a:buClr>
                <a:srgbClr val="B71E42"/>
              </a:buClr>
            </a:pPr>
            <a:endParaRPr lang="en-US" sz="3200" dirty="0"/>
          </a:p>
          <a:p>
            <a:pPr lvl="0">
              <a:buClr>
                <a:srgbClr val="B71E42"/>
              </a:buClr>
            </a:pPr>
            <a:r>
              <a:rPr lang="en-US" sz="3200" dirty="0"/>
              <a:t>But Harvard study (</a:t>
            </a:r>
            <a:r>
              <a:rPr lang="en-US" sz="3200" i="1" dirty="0"/>
              <a:t>n</a:t>
            </a:r>
            <a:r>
              <a:rPr lang="en-US" sz="3200" dirty="0"/>
              <a:t> = 2,000+) paying attention to what you’re doing increases happiness ratings (JKZ)</a:t>
            </a:r>
          </a:p>
          <a:p>
            <a:pPr lvl="0">
              <a:buClr>
                <a:srgbClr val="B71E42"/>
              </a:buClr>
            </a:pPr>
            <a:endParaRPr lang="en-US" sz="3200" dirty="0"/>
          </a:p>
          <a:p>
            <a:pPr lvl="0">
              <a:buClr>
                <a:srgbClr val="B71E42"/>
              </a:buClr>
            </a:pPr>
            <a:r>
              <a:rPr lang="en-US" sz="3200" dirty="0"/>
              <a:t>The amazing brain – Now </a:t>
            </a:r>
          </a:p>
          <a:p>
            <a:pPr lvl="0">
              <a:buClr>
                <a:srgbClr val="B71E42"/>
              </a:buClr>
            </a:pPr>
            <a:endParaRPr lang="en-US" sz="3200" dirty="0">
              <a:solidFill>
                <a:prstClr val="black"/>
              </a:solidFill>
            </a:endParaRPr>
          </a:p>
          <a:p>
            <a:endParaRPr lang="en-US" dirty="0"/>
          </a:p>
        </p:txBody>
      </p:sp>
    </p:spTree>
    <p:extLst>
      <p:ext uri="{BB962C8B-B14F-4D97-AF65-F5344CB8AC3E}">
        <p14:creationId xmlns:p14="http://schemas.microsoft.com/office/powerpoint/2010/main" val="2868628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820132" y="931817"/>
            <a:ext cx="10831398" cy="921938"/>
          </a:xfrm>
        </p:spPr>
        <p:txBody>
          <a:bodyPr>
            <a:noAutofit/>
          </a:bodyPr>
          <a:lstStyle/>
          <a:p>
            <a:pPr algn="ctr"/>
            <a:r>
              <a:rPr lang="en-US" altLang="en-US" sz="4400" dirty="0"/>
              <a:t>The Attention Focus Tug of War</a:t>
            </a:r>
          </a:p>
        </p:txBody>
      </p:sp>
      <p:pic>
        <p:nvPicPr>
          <p:cNvPr id="15363"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1933303"/>
            <a:ext cx="12192000" cy="5468982"/>
          </a:xfrm>
        </p:spPr>
      </p:pic>
    </p:spTree>
    <p:extLst>
      <p:ext uri="{BB962C8B-B14F-4D97-AF65-F5344CB8AC3E}">
        <p14:creationId xmlns:p14="http://schemas.microsoft.com/office/powerpoint/2010/main" val="2517471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Pretend Activity</a:t>
            </a:r>
          </a:p>
        </p:txBody>
      </p:sp>
      <p:sp>
        <p:nvSpPr>
          <p:cNvPr id="3" name="Content Placeholder 2"/>
          <p:cNvSpPr>
            <a:spLocks noGrp="1"/>
          </p:cNvSpPr>
          <p:nvPr>
            <p:ph idx="1"/>
          </p:nvPr>
        </p:nvSpPr>
        <p:spPr>
          <a:xfrm>
            <a:off x="1451579" y="1767840"/>
            <a:ext cx="9603275" cy="4345577"/>
          </a:xfrm>
        </p:spPr>
        <p:txBody>
          <a:bodyPr>
            <a:noAutofit/>
          </a:bodyPr>
          <a:lstStyle/>
          <a:p>
            <a:r>
              <a:rPr lang="en-US" sz="3200" dirty="0"/>
              <a:t>Everyone</a:t>
            </a:r>
          </a:p>
          <a:p>
            <a:r>
              <a:rPr lang="en-US" sz="3200" dirty="0"/>
              <a:t>Two minutes</a:t>
            </a:r>
          </a:p>
          <a:p>
            <a:r>
              <a:rPr lang="en-US" sz="3200" dirty="0"/>
              <a:t>Begin at 1 and mentally count your “out” breaths</a:t>
            </a:r>
          </a:p>
          <a:p>
            <a:r>
              <a:rPr lang="en-US" sz="3200" dirty="0"/>
              <a:t>If you lose track, start back at 1</a:t>
            </a:r>
          </a:p>
          <a:p>
            <a:r>
              <a:rPr lang="en-US" sz="3200" dirty="0"/>
              <a:t>Be mindfully non-judgmental of losing track</a:t>
            </a:r>
            <a:endParaRPr lang="en-US" sz="2800" dirty="0"/>
          </a:p>
        </p:txBody>
      </p:sp>
    </p:spTree>
    <p:extLst>
      <p:ext uri="{BB962C8B-B14F-4D97-AF65-F5344CB8AC3E}">
        <p14:creationId xmlns:p14="http://schemas.microsoft.com/office/powerpoint/2010/main" val="2179165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353" y="469784"/>
            <a:ext cx="10753202" cy="947956"/>
          </a:xfrm>
        </p:spPr>
        <p:txBody>
          <a:bodyPr>
            <a:normAutofit/>
          </a:bodyPr>
          <a:lstStyle/>
          <a:p>
            <a:r>
              <a:rPr lang="en-US" sz="4000" dirty="0"/>
              <a:t>Mindfulness Knowledge and Tricks</a:t>
            </a:r>
          </a:p>
        </p:txBody>
      </p:sp>
      <p:sp>
        <p:nvSpPr>
          <p:cNvPr id="3" name="Content Placeholder 2"/>
          <p:cNvSpPr>
            <a:spLocks noGrp="1"/>
          </p:cNvSpPr>
          <p:nvPr>
            <p:ph idx="1"/>
          </p:nvPr>
        </p:nvSpPr>
        <p:spPr>
          <a:xfrm>
            <a:off x="766353" y="1417740"/>
            <a:ext cx="11213125" cy="4734866"/>
          </a:xfrm>
        </p:spPr>
        <p:txBody>
          <a:bodyPr>
            <a:noAutofit/>
          </a:bodyPr>
          <a:lstStyle/>
          <a:p>
            <a:r>
              <a:rPr lang="en-US" sz="3200" dirty="0"/>
              <a:t>The mind is a yapping dog – </a:t>
            </a:r>
            <a:r>
              <a:rPr lang="en-US" sz="3200" dirty="0">
                <a:solidFill>
                  <a:schemeClr val="accent6"/>
                </a:solidFill>
              </a:rPr>
              <a:t>Give it a bone </a:t>
            </a:r>
            <a:r>
              <a:rPr lang="en-US" sz="3200" dirty="0"/>
              <a:t>– Mantra </a:t>
            </a:r>
          </a:p>
          <a:p>
            <a:r>
              <a:rPr lang="en-US" sz="3200" dirty="0"/>
              <a:t>Balance how much you care about being mindful with </a:t>
            </a:r>
            <a:r>
              <a:rPr lang="en-US" sz="3200" dirty="0">
                <a:solidFill>
                  <a:schemeClr val="accent6"/>
                </a:solidFill>
              </a:rPr>
              <a:t>NOT CARING AT ALL </a:t>
            </a:r>
            <a:r>
              <a:rPr lang="en-US" sz="3200" dirty="0"/>
              <a:t>about being mindful</a:t>
            </a:r>
          </a:p>
          <a:p>
            <a:r>
              <a:rPr lang="en-US" sz="3200" dirty="0"/>
              <a:t>Extend your outbreath (or use a soothing object) to engage the </a:t>
            </a:r>
            <a:r>
              <a:rPr lang="en-US" sz="3200" dirty="0">
                <a:solidFill>
                  <a:schemeClr val="accent6"/>
                </a:solidFill>
              </a:rPr>
              <a:t>parasympathetic nervous system </a:t>
            </a:r>
            <a:r>
              <a:rPr lang="en-US" sz="3200" dirty="0"/>
              <a:t>(and be less mentally jumpy)</a:t>
            </a:r>
          </a:p>
          <a:p>
            <a:r>
              <a:rPr lang="en-US" sz="3200" dirty="0"/>
              <a:t>Practice. But remember, </a:t>
            </a:r>
            <a:r>
              <a:rPr lang="en-US" sz="3200" dirty="0">
                <a:solidFill>
                  <a:schemeClr val="accent6"/>
                </a:solidFill>
              </a:rPr>
              <a:t>practice DOES NOT make perfect</a:t>
            </a:r>
          </a:p>
        </p:txBody>
      </p:sp>
    </p:spTree>
    <p:extLst>
      <p:ext uri="{BB962C8B-B14F-4D97-AF65-F5344CB8AC3E}">
        <p14:creationId xmlns:p14="http://schemas.microsoft.com/office/powerpoint/2010/main" val="310871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286691" y="574767"/>
            <a:ext cx="9927772" cy="1278988"/>
          </a:xfrm>
        </p:spPr>
        <p:txBody>
          <a:bodyPr>
            <a:noAutofit/>
          </a:bodyPr>
          <a:lstStyle/>
          <a:p>
            <a:pPr algn="ctr"/>
            <a:r>
              <a:rPr lang="en-US" sz="4000" dirty="0">
                <a:solidFill>
                  <a:srgbClr val="00B050"/>
                </a:solidFill>
              </a:rPr>
              <a:t>Chapter 4</a:t>
            </a:r>
            <a:r>
              <a:rPr lang="en-US" sz="4000" dirty="0"/>
              <a:t>:</a:t>
            </a:r>
            <a:r>
              <a:rPr lang="en-US" sz="4000" dirty="0">
                <a:solidFill>
                  <a:srgbClr val="0070C0"/>
                </a:solidFill>
              </a:rPr>
              <a:t> </a:t>
            </a:r>
            <a:r>
              <a:rPr lang="en-US" altLang="en-US" sz="4000" dirty="0"/>
              <a:t>Cognitive Storytelling</a:t>
            </a:r>
          </a:p>
        </p:txBody>
      </p:sp>
      <p:sp>
        <p:nvSpPr>
          <p:cNvPr id="2" name="Content Placeholder 1"/>
          <p:cNvSpPr>
            <a:spLocks noGrp="1"/>
          </p:cNvSpPr>
          <p:nvPr>
            <p:ph idx="1"/>
          </p:nvPr>
        </p:nvSpPr>
        <p:spPr>
          <a:xfrm>
            <a:off x="1451579" y="2015732"/>
            <a:ext cx="9603275" cy="4117279"/>
          </a:xfrm>
        </p:spPr>
        <p:txBody>
          <a:bodyPr>
            <a:normAutofit/>
          </a:bodyPr>
          <a:lstStyle/>
          <a:p>
            <a:pPr lvl="0">
              <a:buClr>
                <a:srgbClr val="B71E42"/>
              </a:buClr>
            </a:pPr>
            <a:endParaRPr lang="en-US" sz="3200" dirty="0">
              <a:solidFill>
                <a:prstClr val="black"/>
              </a:solidFill>
            </a:endParaRPr>
          </a:p>
          <a:p>
            <a:endParaRPr lang="en-US" dirty="0"/>
          </a:p>
        </p:txBody>
      </p:sp>
      <p:pic>
        <p:nvPicPr>
          <p:cNvPr id="3" name="Picture 2">
            <a:extLst>
              <a:ext uri="{FF2B5EF4-FFF2-40B4-BE49-F238E27FC236}">
                <a16:creationId xmlns:a16="http://schemas.microsoft.com/office/drawing/2014/main" id="{75F0C1FA-1235-4CAF-B524-3AB60A97ED04}"/>
              </a:ext>
            </a:extLst>
          </p:cNvPr>
          <p:cNvPicPr>
            <a:picLocks noChangeAspect="1"/>
          </p:cNvPicPr>
          <p:nvPr/>
        </p:nvPicPr>
        <p:blipFill>
          <a:blip r:embed="rId2"/>
          <a:stretch>
            <a:fillRect/>
          </a:stretch>
        </p:blipFill>
        <p:spPr>
          <a:xfrm>
            <a:off x="2105637" y="2283903"/>
            <a:ext cx="8131728" cy="4574097"/>
          </a:xfrm>
          <a:prstGeom prst="rect">
            <a:avLst/>
          </a:prstGeom>
        </p:spPr>
      </p:pic>
    </p:spTree>
    <p:extLst>
      <p:ext uri="{BB962C8B-B14F-4D97-AF65-F5344CB8AC3E}">
        <p14:creationId xmlns:p14="http://schemas.microsoft.com/office/powerpoint/2010/main" val="2720633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Autofit/>
          </a:bodyPr>
          <a:lstStyle/>
          <a:p>
            <a:pPr algn="ctr"/>
            <a:r>
              <a:rPr lang="en-US" altLang="en-US" sz="4000" dirty="0"/>
              <a:t>Cognitive Storytelling</a:t>
            </a:r>
          </a:p>
        </p:txBody>
      </p:sp>
      <p:sp>
        <p:nvSpPr>
          <p:cNvPr id="2" name="Content Placeholder 1"/>
          <p:cNvSpPr>
            <a:spLocks noGrp="1"/>
          </p:cNvSpPr>
          <p:nvPr>
            <p:ph sz="half" idx="1"/>
          </p:nvPr>
        </p:nvSpPr>
        <p:spPr/>
        <p:txBody>
          <a:bodyPr>
            <a:normAutofit/>
          </a:bodyPr>
          <a:lstStyle/>
          <a:p>
            <a:pPr lvl="0">
              <a:buClr>
                <a:srgbClr val="B71E42"/>
              </a:buClr>
            </a:pPr>
            <a:endParaRPr lang="en-US" sz="3200" dirty="0">
              <a:solidFill>
                <a:prstClr val="black"/>
              </a:solidFill>
            </a:endParaRPr>
          </a:p>
          <a:p>
            <a:endParaRPr lang="en-US" dirty="0"/>
          </a:p>
        </p:txBody>
      </p:sp>
      <p:sp>
        <p:nvSpPr>
          <p:cNvPr id="4" name="Content Placeholder 3">
            <a:extLst>
              <a:ext uri="{FF2B5EF4-FFF2-40B4-BE49-F238E27FC236}">
                <a16:creationId xmlns:a16="http://schemas.microsoft.com/office/drawing/2014/main" id="{47B07F0A-CAE7-408B-8879-2327491A2E23}"/>
              </a:ext>
            </a:extLst>
          </p:cNvPr>
          <p:cNvSpPr>
            <a:spLocks noGrp="1"/>
          </p:cNvSpPr>
          <p:nvPr>
            <p:ph sz="half" idx="2"/>
          </p:nvPr>
        </p:nvSpPr>
        <p:spPr>
          <a:xfrm>
            <a:off x="5041783" y="2017342"/>
            <a:ext cx="5701011" cy="4115009"/>
          </a:xfrm>
        </p:spPr>
        <p:txBody>
          <a:bodyPr>
            <a:noAutofit/>
          </a:bodyPr>
          <a:lstStyle/>
          <a:p>
            <a:r>
              <a:rPr lang="en-US" sz="2800" dirty="0"/>
              <a:t>It’s not what happens to us that causes us misery; </a:t>
            </a:r>
            <a:r>
              <a:rPr lang="en-US" sz="2800" dirty="0">
                <a:solidFill>
                  <a:schemeClr val="accent6"/>
                </a:solidFill>
              </a:rPr>
              <a:t>it’s what we think </a:t>
            </a:r>
            <a:r>
              <a:rPr lang="en-US" sz="2800" dirty="0"/>
              <a:t>about what happens to us that causes us misery</a:t>
            </a:r>
          </a:p>
          <a:p>
            <a:r>
              <a:rPr lang="en-US" sz="2800" dirty="0"/>
              <a:t>The Greek Stoics</a:t>
            </a:r>
          </a:p>
          <a:p>
            <a:r>
              <a:rPr lang="en-US" sz="2800" dirty="0"/>
              <a:t>Try telling these sorts of things to clients . . . </a:t>
            </a:r>
          </a:p>
        </p:txBody>
      </p:sp>
      <p:pic>
        <p:nvPicPr>
          <p:cNvPr id="5" name="Picture 4">
            <a:extLst>
              <a:ext uri="{FF2B5EF4-FFF2-40B4-BE49-F238E27FC236}">
                <a16:creationId xmlns:a16="http://schemas.microsoft.com/office/drawing/2014/main" id="{EB7F66A3-ACE9-4DA6-8083-C4CE11A0C3F3}"/>
              </a:ext>
            </a:extLst>
          </p:cNvPr>
          <p:cNvPicPr>
            <a:picLocks noChangeAspect="1"/>
          </p:cNvPicPr>
          <p:nvPr/>
        </p:nvPicPr>
        <p:blipFill>
          <a:blip r:embed="rId2"/>
          <a:stretch>
            <a:fillRect/>
          </a:stretch>
        </p:blipFill>
        <p:spPr>
          <a:xfrm>
            <a:off x="1613483" y="2755085"/>
            <a:ext cx="2438400" cy="2438400"/>
          </a:xfrm>
          <a:prstGeom prst="rect">
            <a:avLst/>
          </a:prstGeom>
        </p:spPr>
      </p:pic>
    </p:spTree>
    <p:extLst>
      <p:ext uri="{BB962C8B-B14F-4D97-AF65-F5344CB8AC3E}">
        <p14:creationId xmlns:p14="http://schemas.microsoft.com/office/powerpoint/2010/main" val="1190278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solidFill>
                  <a:schemeClr val="accent3">
                    <a:lumMod val="75000"/>
                  </a:schemeClr>
                </a:solidFill>
              </a:rPr>
              <a:t>Chapter 5</a:t>
            </a:r>
            <a:r>
              <a:rPr lang="en-US" sz="4400" b="1" dirty="0"/>
              <a:t>: </a:t>
            </a:r>
            <a:r>
              <a:rPr lang="en-US" sz="4400" dirty="0"/>
              <a:t>gratitude</a:t>
            </a:r>
          </a:p>
        </p:txBody>
      </p:sp>
      <p:sp>
        <p:nvSpPr>
          <p:cNvPr id="3" name="Content Placeholder 2"/>
          <p:cNvSpPr>
            <a:spLocks noGrp="1"/>
          </p:cNvSpPr>
          <p:nvPr>
            <p:ph idx="1"/>
          </p:nvPr>
        </p:nvSpPr>
        <p:spPr>
          <a:xfrm>
            <a:off x="1451579" y="2015732"/>
            <a:ext cx="10024141" cy="4123811"/>
          </a:xfrm>
        </p:spPr>
        <p:txBody>
          <a:bodyPr>
            <a:noAutofit/>
          </a:bodyPr>
          <a:lstStyle/>
          <a:p>
            <a:r>
              <a:rPr lang="en-US" sz="3200" dirty="0"/>
              <a:t>Do you want to increase optimism, improve life satisfaction, be healthier, and exercise more?</a:t>
            </a:r>
          </a:p>
          <a:p>
            <a:endParaRPr lang="en-US" sz="3200" dirty="0"/>
          </a:p>
          <a:p>
            <a:r>
              <a:rPr lang="en-US" sz="3200" dirty="0"/>
              <a:t>Weave intentional gratitude into your life</a:t>
            </a:r>
            <a:endParaRPr lang="en-US" sz="3000" dirty="0"/>
          </a:p>
        </p:txBody>
      </p:sp>
      <p:pic>
        <p:nvPicPr>
          <p:cNvPr id="4" name="Picture 3"/>
          <p:cNvPicPr>
            <a:picLocks noChangeAspect="1"/>
          </p:cNvPicPr>
          <p:nvPr/>
        </p:nvPicPr>
        <p:blipFill>
          <a:blip r:embed="rId2"/>
          <a:stretch>
            <a:fillRect/>
          </a:stretch>
        </p:blipFill>
        <p:spPr>
          <a:xfrm>
            <a:off x="9546672" y="4633856"/>
            <a:ext cx="2645328" cy="2224144"/>
          </a:xfrm>
          <a:prstGeom prst="rect">
            <a:avLst/>
          </a:prstGeom>
        </p:spPr>
      </p:pic>
    </p:spTree>
    <p:extLst>
      <p:ext uri="{BB962C8B-B14F-4D97-AF65-F5344CB8AC3E}">
        <p14:creationId xmlns:p14="http://schemas.microsoft.com/office/powerpoint/2010/main" val="1531691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Gratitude – Part 2 </a:t>
            </a:r>
          </a:p>
        </p:txBody>
      </p:sp>
      <p:sp>
        <p:nvSpPr>
          <p:cNvPr id="3" name="Content Placeholder 2"/>
          <p:cNvSpPr>
            <a:spLocks noGrp="1"/>
          </p:cNvSpPr>
          <p:nvPr>
            <p:ph idx="1"/>
          </p:nvPr>
        </p:nvSpPr>
        <p:spPr>
          <a:xfrm>
            <a:off x="1451579" y="2015732"/>
            <a:ext cx="10595877" cy="4123811"/>
          </a:xfrm>
        </p:spPr>
        <p:txBody>
          <a:bodyPr>
            <a:noAutofit/>
          </a:bodyPr>
          <a:lstStyle/>
          <a:p>
            <a:r>
              <a:rPr lang="en-US" sz="3200" dirty="0"/>
              <a:t>But </a:t>
            </a:r>
            <a:r>
              <a:rPr lang="en-US" sz="3200" dirty="0">
                <a:solidFill>
                  <a:schemeClr val="accent6"/>
                </a:solidFill>
              </a:rPr>
              <a:t>the mind is built to count up hassles </a:t>
            </a:r>
            <a:r>
              <a:rPr lang="en-US" sz="3200" dirty="0"/>
              <a:t>rather than blessings</a:t>
            </a:r>
          </a:p>
          <a:p>
            <a:r>
              <a:rPr lang="en-US" sz="3200" dirty="0"/>
              <a:t>“My two years of rejections” </a:t>
            </a:r>
          </a:p>
          <a:p>
            <a:pPr lvl="1">
              <a:lnSpc>
                <a:spcPct val="100000"/>
              </a:lnSpc>
              <a:spcBef>
                <a:spcPts val="0"/>
              </a:spcBef>
              <a:buFont typeface="Wingdings" panose="05000000000000000000" pitchFamily="2" charset="2"/>
              <a:buChar char="ü"/>
            </a:pPr>
            <a:r>
              <a:rPr lang="en-US" sz="3000" dirty="0"/>
              <a:t> There had been many</a:t>
            </a:r>
          </a:p>
          <a:p>
            <a:pPr marL="914400" lvl="2" indent="-457200">
              <a:lnSpc>
                <a:spcPct val="100000"/>
              </a:lnSpc>
              <a:spcBef>
                <a:spcPts val="0"/>
              </a:spcBef>
              <a:buFont typeface="Wingdings" panose="05000000000000000000" pitchFamily="2" charset="2"/>
              <a:buChar char="ü"/>
            </a:pPr>
            <a:r>
              <a:rPr lang="en-US" sz="3000" dirty="0"/>
              <a:t>But there had also been much more</a:t>
            </a:r>
          </a:p>
          <a:p>
            <a:pPr marL="914400" lvl="2" indent="-457200">
              <a:lnSpc>
                <a:spcPct val="100000"/>
              </a:lnSpc>
              <a:spcBef>
                <a:spcPts val="0"/>
              </a:spcBef>
              <a:buFont typeface="Wingdings" panose="05000000000000000000" pitchFamily="2" charset="2"/>
              <a:buChar char="ü"/>
            </a:pPr>
            <a:r>
              <a:rPr lang="en-US" sz="3000" dirty="0"/>
              <a:t>This was like counting cloudy days – the outcome is easy to predict</a:t>
            </a:r>
          </a:p>
        </p:txBody>
      </p:sp>
      <p:pic>
        <p:nvPicPr>
          <p:cNvPr id="4" name="Picture 3"/>
          <p:cNvPicPr>
            <a:picLocks noChangeAspect="1"/>
          </p:cNvPicPr>
          <p:nvPr/>
        </p:nvPicPr>
        <p:blipFill>
          <a:blip r:embed="rId2"/>
          <a:stretch>
            <a:fillRect/>
          </a:stretch>
        </p:blipFill>
        <p:spPr>
          <a:xfrm>
            <a:off x="0" y="18699"/>
            <a:ext cx="2182557" cy="1835055"/>
          </a:xfrm>
          <a:prstGeom prst="rect">
            <a:avLst/>
          </a:prstGeom>
        </p:spPr>
      </p:pic>
    </p:spTree>
    <p:extLst>
      <p:ext uri="{BB962C8B-B14F-4D97-AF65-F5344CB8AC3E}">
        <p14:creationId xmlns:p14="http://schemas.microsoft.com/office/powerpoint/2010/main" val="2010860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17"/>
          <p:cNvSpPr txBox="1">
            <a:spLocks noGrp="1"/>
          </p:cNvSpPr>
          <p:nvPr>
            <p:ph type="title"/>
          </p:nvPr>
        </p:nvSpPr>
        <p:spPr>
          <a:prstGeom prst="rect">
            <a:avLst/>
          </a:prstGeom>
        </p:spPr>
        <p:txBody>
          <a:bodyPr spcFirstLastPara="1" wrap="square" lIns="121900" tIns="121900" rIns="121900" bIns="121900" anchor="ctr" anchorCtr="0">
            <a:noAutofit/>
          </a:bodyPr>
          <a:lstStyle/>
          <a:p>
            <a:pPr>
              <a:buClr>
                <a:schemeClr val="dk1"/>
              </a:buClr>
              <a:buSzPts val="1100"/>
            </a:pPr>
            <a:r>
              <a:rPr lang="en-US" sz="4400" dirty="0"/>
              <a:t>Gratitude </a:t>
            </a:r>
            <a:r>
              <a:rPr lang="es" sz="4400" dirty="0"/>
              <a:t>PRACTICE</a:t>
            </a:r>
            <a:endParaRPr sz="4400" dirty="0"/>
          </a:p>
        </p:txBody>
      </p:sp>
      <p:sp>
        <p:nvSpPr>
          <p:cNvPr id="974" name="Google Shape;974;p17"/>
          <p:cNvSpPr txBox="1"/>
          <p:nvPr/>
        </p:nvSpPr>
        <p:spPr>
          <a:xfrm>
            <a:off x="1353200" y="2064634"/>
            <a:ext cx="9485600" cy="2502889"/>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s" sz="2933" kern="0" dirty="0">
                <a:latin typeface="Montserrat Light"/>
                <a:ea typeface="Montserrat Light"/>
                <a:cs typeface="Montserrat Light"/>
                <a:sym typeface="Montserrat Light"/>
              </a:rPr>
              <a:t>Take a moment to think of one thing you’re thankful for. Examples </a:t>
            </a:r>
            <a:r>
              <a:rPr lang="en-US" sz="2933" kern="0" dirty="0">
                <a:latin typeface="Montserrat Light"/>
                <a:ea typeface="Montserrat Light"/>
                <a:cs typeface="Montserrat Light"/>
                <a:sym typeface="Montserrat Light"/>
              </a:rPr>
              <a:t>include </a:t>
            </a:r>
            <a:r>
              <a:rPr lang="es" sz="2933" kern="0" dirty="0">
                <a:latin typeface="Montserrat Light"/>
                <a:ea typeface="Montserrat Light"/>
                <a:cs typeface="Montserrat Light"/>
                <a:sym typeface="Montserrat Light"/>
              </a:rPr>
              <a:t>a person, an event, something you’re good at, goals you have achieved, where you live, or opportunities. Choose one of these things you are grateful for and write this down </a:t>
            </a:r>
            <a:r>
              <a:rPr lang="en-US" sz="2933" kern="0" dirty="0">
                <a:latin typeface="Montserrat Light"/>
                <a:ea typeface="Montserrat Light"/>
                <a:cs typeface="Montserrat Light"/>
                <a:sym typeface="Montserrat Light"/>
              </a:rPr>
              <a:t>or pop it into the front of your brain</a:t>
            </a:r>
            <a:r>
              <a:rPr lang="es" sz="2933" kern="0" dirty="0">
                <a:latin typeface="Montserrat Light"/>
                <a:ea typeface="Montserrat Light"/>
                <a:cs typeface="Montserrat Light"/>
                <a:sym typeface="Montserrat Light"/>
              </a:rPr>
              <a:t>.</a:t>
            </a:r>
            <a:endParaRPr sz="2933" kern="0" dirty="0">
              <a:latin typeface="Montserrat Light"/>
              <a:ea typeface="Montserrat Light"/>
              <a:cs typeface="Montserrat Light"/>
              <a:sym typeface="Montserrat Light"/>
            </a:endParaRPr>
          </a:p>
        </p:txBody>
      </p:sp>
    </p:spTree>
    <p:extLst>
      <p:ext uri="{BB962C8B-B14F-4D97-AF65-F5344CB8AC3E}">
        <p14:creationId xmlns:p14="http://schemas.microsoft.com/office/powerpoint/2010/main" val="1704906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p18"/>
          <p:cNvSpPr txBox="1">
            <a:spLocks noGrp="1"/>
          </p:cNvSpPr>
          <p:nvPr>
            <p:ph type="title"/>
          </p:nvPr>
        </p:nvSpPr>
        <p:spPr>
          <a:prstGeom prst="rect">
            <a:avLst/>
          </a:prstGeom>
        </p:spPr>
        <p:txBody>
          <a:bodyPr spcFirstLastPara="1" wrap="square" lIns="121900" tIns="121900" rIns="121900" bIns="121900" anchor="ctr" anchorCtr="0">
            <a:noAutofit/>
          </a:bodyPr>
          <a:lstStyle/>
          <a:p>
            <a:pPr>
              <a:buClr>
                <a:schemeClr val="dk1"/>
              </a:buClr>
              <a:buSzPts val="1100"/>
            </a:pPr>
            <a:r>
              <a:rPr lang="en-US" sz="4400" dirty="0"/>
              <a:t>Gratitude </a:t>
            </a:r>
            <a:r>
              <a:rPr lang="es" sz="4400" dirty="0"/>
              <a:t>PRACTICE </a:t>
            </a:r>
            <a:r>
              <a:rPr lang="en-US" sz="4400" dirty="0"/>
              <a:t>II</a:t>
            </a:r>
            <a:endParaRPr sz="4400" dirty="0"/>
          </a:p>
        </p:txBody>
      </p:sp>
      <p:sp>
        <p:nvSpPr>
          <p:cNvPr id="980" name="Google Shape;980;p18"/>
          <p:cNvSpPr txBox="1"/>
          <p:nvPr/>
        </p:nvSpPr>
        <p:spPr>
          <a:xfrm>
            <a:off x="1353200" y="2064634"/>
            <a:ext cx="9485600" cy="5079171"/>
          </a:xfrm>
          <a:prstGeom prst="rect">
            <a:avLst/>
          </a:prstGeom>
          <a:noFill/>
          <a:ln>
            <a:noFill/>
          </a:ln>
        </p:spPr>
        <p:txBody>
          <a:bodyPr spcFirstLastPara="1" wrap="square" lIns="121900" tIns="121900" rIns="121900" bIns="121900" anchor="t" anchorCtr="0">
            <a:spAutoFit/>
          </a:bodyPr>
          <a:lstStyle/>
          <a:p>
            <a:pPr marL="228600" indent="-228600" defTabSz="914400">
              <a:lnSpc>
                <a:spcPct val="120000"/>
              </a:lnSpc>
              <a:spcBef>
                <a:spcPts val="1000"/>
              </a:spcBef>
              <a:buClr>
                <a:schemeClr val="accent1"/>
              </a:buClr>
              <a:buSzPct val="100000"/>
              <a:buFont typeface="Arial" panose="020B0604020202020204" pitchFamily="34" charset="0"/>
              <a:buChar char="•"/>
            </a:pPr>
            <a:r>
              <a:rPr lang="es" sz="3200" dirty="0">
                <a:sym typeface="Montserrat Light"/>
              </a:rPr>
              <a:t>Once you’ve </a:t>
            </a:r>
            <a:r>
              <a:rPr lang="en-US" sz="3200" dirty="0">
                <a:sym typeface="Montserrat Light"/>
              </a:rPr>
              <a:t>got </a:t>
            </a:r>
            <a:r>
              <a:rPr lang="en-US" sz="3200" dirty="0">
                <a:solidFill>
                  <a:schemeClr val="accent6"/>
                </a:solidFill>
                <a:sym typeface="Montserrat Light"/>
              </a:rPr>
              <a:t>your gratitude focus</a:t>
            </a:r>
            <a:r>
              <a:rPr lang="es" sz="3200" dirty="0">
                <a:sym typeface="Montserrat Light"/>
              </a:rPr>
              <a:t>, take a moment to </a:t>
            </a:r>
            <a:r>
              <a:rPr lang="en-US" sz="3200" dirty="0">
                <a:sym typeface="Montserrat Light"/>
              </a:rPr>
              <a:t>ask</a:t>
            </a:r>
            <a:r>
              <a:rPr lang="es" sz="3200" dirty="0">
                <a:sym typeface="Montserrat Light"/>
              </a:rPr>
              <a:t> yourself, “</a:t>
            </a:r>
            <a:r>
              <a:rPr lang="es" sz="3200" dirty="0">
                <a:sym typeface="Montserrat"/>
              </a:rPr>
              <a:t>Why am I grateful for this?”</a:t>
            </a:r>
            <a:r>
              <a:rPr lang="es" sz="3200" dirty="0">
                <a:sym typeface="Montserrat Light"/>
              </a:rPr>
              <a:t> </a:t>
            </a:r>
          </a:p>
          <a:p>
            <a:pPr marL="228600" indent="-228600" defTabSz="914400">
              <a:lnSpc>
                <a:spcPct val="120000"/>
              </a:lnSpc>
              <a:spcBef>
                <a:spcPts val="1000"/>
              </a:spcBef>
              <a:buClr>
                <a:schemeClr val="accent1"/>
              </a:buClr>
              <a:buSzPct val="100000"/>
              <a:buFont typeface="Arial" panose="020B0604020202020204" pitchFamily="34" charset="0"/>
              <a:buChar char="•"/>
            </a:pPr>
            <a:r>
              <a:rPr lang="es" sz="3200" dirty="0">
                <a:sym typeface="Montserrat Light"/>
              </a:rPr>
              <a:t>Write this reason down </a:t>
            </a:r>
            <a:r>
              <a:rPr lang="en-US" sz="3200" dirty="0">
                <a:sym typeface="Montserrat Light"/>
              </a:rPr>
              <a:t>or pop it into the front of your brain</a:t>
            </a:r>
            <a:r>
              <a:rPr lang="es" sz="3200" dirty="0">
                <a:sym typeface="Montserrat Light"/>
              </a:rPr>
              <a:t>.</a:t>
            </a:r>
          </a:p>
          <a:p>
            <a:pPr marL="228600" indent="-228600" defTabSz="914400">
              <a:lnSpc>
                <a:spcPct val="120000"/>
              </a:lnSpc>
              <a:spcBef>
                <a:spcPts val="1000"/>
              </a:spcBef>
              <a:buClr>
                <a:schemeClr val="accent1"/>
              </a:buClr>
              <a:buSzPct val="100000"/>
              <a:buFont typeface="Arial" panose="020B0604020202020204" pitchFamily="34" charset="0"/>
              <a:buChar char="•"/>
            </a:pPr>
            <a:r>
              <a:rPr lang="es" sz="3200" dirty="0">
                <a:sym typeface="Montserrat Light"/>
              </a:rPr>
              <a:t>Group </a:t>
            </a:r>
            <a:r>
              <a:rPr lang="es" sz="3200" dirty="0">
                <a:solidFill>
                  <a:schemeClr val="accent6"/>
                </a:solidFill>
                <a:sym typeface="Montserrat Light"/>
              </a:rPr>
              <a:t>re</a:t>
            </a:r>
            <a:r>
              <a:rPr lang="en-US" sz="3200" dirty="0">
                <a:solidFill>
                  <a:schemeClr val="accent6"/>
                </a:solidFill>
                <a:sym typeface="Montserrat Light"/>
              </a:rPr>
              <a:t>flection</a:t>
            </a:r>
            <a:endParaRPr sz="3200" dirty="0">
              <a:solidFill>
                <a:schemeClr val="accent6"/>
              </a:solidFill>
              <a:sym typeface="Montserrat Light"/>
            </a:endParaRPr>
          </a:p>
          <a:p>
            <a:pPr defTabSz="1219170">
              <a:buClr>
                <a:srgbClr val="000000"/>
              </a:buClr>
            </a:pPr>
            <a:endParaRPr sz="2933" kern="0" dirty="0">
              <a:latin typeface="Montserrat Light"/>
              <a:ea typeface="Montserrat Light"/>
              <a:cs typeface="Montserrat Light"/>
              <a:sym typeface="Montserrat Light"/>
            </a:endParaRPr>
          </a:p>
          <a:p>
            <a:pPr defTabSz="1219170">
              <a:buClr>
                <a:srgbClr val="000000"/>
              </a:buClr>
            </a:pPr>
            <a:endParaRPr sz="2933" kern="0" dirty="0">
              <a:solidFill>
                <a:srgbClr val="50624B"/>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596591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Gratitude – Homework  </a:t>
            </a:r>
            <a:endParaRPr lang="en-US" sz="4400" b="1" dirty="0">
              <a:solidFill>
                <a:srgbClr val="0070C0"/>
              </a:solidFill>
            </a:endParaRPr>
          </a:p>
        </p:txBody>
      </p:sp>
      <p:sp>
        <p:nvSpPr>
          <p:cNvPr id="3" name="Content Placeholder 2"/>
          <p:cNvSpPr>
            <a:spLocks noGrp="1"/>
          </p:cNvSpPr>
          <p:nvPr>
            <p:ph idx="1"/>
          </p:nvPr>
        </p:nvSpPr>
        <p:spPr>
          <a:xfrm>
            <a:off x="1271451" y="1853754"/>
            <a:ext cx="9783403" cy="4477377"/>
          </a:xfrm>
        </p:spPr>
        <p:txBody>
          <a:bodyPr>
            <a:normAutofit/>
          </a:bodyPr>
          <a:lstStyle/>
          <a:p>
            <a:pPr>
              <a:spcBef>
                <a:spcPts val="1800"/>
              </a:spcBef>
            </a:pPr>
            <a:r>
              <a:rPr lang="en-US" sz="3200" dirty="0"/>
              <a:t>Who do you want to express gratitude toward?</a:t>
            </a:r>
          </a:p>
          <a:p>
            <a:pPr>
              <a:spcBef>
                <a:spcPts val="1800"/>
              </a:spcBef>
            </a:pPr>
            <a:r>
              <a:rPr lang="en-US" altLang="en-US" sz="3200" dirty="0"/>
              <a:t>Write a </a:t>
            </a:r>
            <a:r>
              <a:rPr lang="en-US" altLang="en-US" sz="3200" dirty="0">
                <a:solidFill>
                  <a:schemeClr val="accent6"/>
                </a:solidFill>
              </a:rPr>
              <a:t>postcard or letter or email or text or IM </a:t>
            </a:r>
            <a:r>
              <a:rPr lang="en-US" altLang="en-US" sz="3200" dirty="0"/>
              <a:t>of gratitude to a person you value</a:t>
            </a:r>
          </a:p>
          <a:p>
            <a:pPr>
              <a:spcBef>
                <a:spcPts val="1800"/>
              </a:spcBef>
            </a:pPr>
            <a:r>
              <a:rPr lang="en-US" altLang="en-US" sz="3200" dirty="0"/>
              <a:t>Even better: Tell the person directly</a:t>
            </a:r>
          </a:p>
          <a:p>
            <a:pPr>
              <a:spcBef>
                <a:spcPts val="1800"/>
              </a:spcBef>
            </a:pPr>
            <a:r>
              <a:rPr lang="en-US" altLang="en-US" sz="3200" dirty="0"/>
              <a:t>Results?? Not about the response.</a:t>
            </a:r>
          </a:p>
        </p:txBody>
      </p:sp>
    </p:spTree>
    <p:extLst>
      <p:ext uri="{BB962C8B-B14F-4D97-AF65-F5344CB8AC3E}">
        <p14:creationId xmlns:p14="http://schemas.microsoft.com/office/powerpoint/2010/main" val="109717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0070C0"/>
                </a:solidFill>
              </a:rPr>
              <a:t>Chapter 6</a:t>
            </a:r>
            <a:r>
              <a:rPr lang="en-US" sz="4800" b="1" dirty="0"/>
              <a:t>:</a:t>
            </a:r>
            <a:r>
              <a:rPr lang="en-US" sz="4800" b="1" dirty="0">
                <a:solidFill>
                  <a:srgbClr val="0070C0"/>
                </a:solidFill>
              </a:rPr>
              <a:t> </a:t>
            </a:r>
            <a:r>
              <a:rPr lang="en-US" sz="4800" dirty="0"/>
              <a:t>Savoring</a:t>
            </a:r>
          </a:p>
        </p:txBody>
      </p:sp>
      <p:sp>
        <p:nvSpPr>
          <p:cNvPr id="3" name="Content Placeholder 2"/>
          <p:cNvSpPr>
            <a:spLocks noGrp="1"/>
          </p:cNvSpPr>
          <p:nvPr>
            <p:ph idx="1"/>
          </p:nvPr>
        </p:nvSpPr>
        <p:spPr>
          <a:xfrm>
            <a:off x="1451579" y="1767840"/>
            <a:ext cx="9603275" cy="3698505"/>
          </a:xfrm>
        </p:spPr>
        <p:txBody>
          <a:bodyPr>
            <a:noAutofit/>
          </a:bodyPr>
          <a:lstStyle/>
          <a:p>
            <a:r>
              <a:rPr lang="en-US" sz="3200" dirty="0"/>
              <a:t>What is savoring?</a:t>
            </a:r>
          </a:p>
          <a:p>
            <a:r>
              <a:rPr lang="en-US" sz="3200" dirty="0"/>
              <a:t>Deliberate effort to extend and expand positive experiences [improves mood; increases satisfaction]</a:t>
            </a:r>
          </a:p>
          <a:p>
            <a:pPr lvl="1"/>
            <a:r>
              <a:rPr lang="en-US" sz="3000" dirty="0"/>
              <a:t>Track/review fun </a:t>
            </a:r>
          </a:p>
          <a:p>
            <a:pPr lvl="1"/>
            <a:r>
              <a:rPr lang="en-US" sz="3000" dirty="0"/>
              <a:t>Track/review meaning</a:t>
            </a:r>
          </a:p>
          <a:p>
            <a:pPr lvl="1"/>
            <a:r>
              <a:rPr lang="en-US" sz="3000" dirty="0"/>
              <a:t>Your next run/walk/shopping/conversation</a:t>
            </a:r>
          </a:p>
        </p:txBody>
      </p:sp>
    </p:spTree>
    <p:extLst>
      <p:ext uri="{BB962C8B-B14F-4D97-AF65-F5344CB8AC3E}">
        <p14:creationId xmlns:p14="http://schemas.microsoft.com/office/powerpoint/2010/main" val="1922720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451579" y="548640"/>
            <a:ext cx="8759221" cy="972186"/>
          </a:xfrm>
        </p:spPr>
        <p:txBody>
          <a:bodyPr>
            <a:noAutofit/>
          </a:bodyPr>
          <a:lstStyle/>
          <a:p>
            <a:r>
              <a:rPr lang="en-US" altLang="en-US" sz="4800" dirty="0"/>
              <a:t>The Opposite of Savoring</a:t>
            </a:r>
          </a:p>
        </p:txBody>
      </p:sp>
      <p:sp>
        <p:nvSpPr>
          <p:cNvPr id="19459" name="Content Placeholder 2"/>
          <p:cNvSpPr>
            <a:spLocks noGrp="1"/>
          </p:cNvSpPr>
          <p:nvPr>
            <p:ph idx="1"/>
          </p:nvPr>
        </p:nvSpPr>
        <p:spPr>
          <a:xfrm>
            <a:off x="1451579" y="2015732"/>
            <a:ext cx="9603275" cy="4028017"/>
          </a:xfrm>
        </p:spPr>
        <p:txBody>
          <a:bodyPr>
            <a:normAutofit/>
          </a:bodyPr>
          <a:lstStyle/>
          <a:p>
            <a:pPr>
              <a:lnSpc>
                <a:spcPct val="100000"/>
              </a:lnSpc>
              <a:spcBef>
                <a:spcPts val="2400"/>
              </a:spcBef>
            </a:pPr>
            <a:r>
              <a:rPr lang="en-US" altLang="en-US" sz="3200" dirty="0"/>
              <a:t>We often </a:t>
            </a:r>
            <a:r>
              <a:rPr lang="en-US" altLang="en-US" sz="3200" dirty="0">
                <a:solidFill>
                  <a:srgbClr val="00B0F0"/>
                </a:solidFill>
              </a:rPr>
              <a:t>dampen or spoil good experiences</a:t>
            </a:r>
            <a:r>
              <a:rPr lang="en-US" altLang="en-US" sz="3200" dirty="0"/>
              <a:t>, while savoring or chewing on our mistakes</a:t>
            </a:r>
          </a:p>
          <a:p>
            <a:pPr>
              <a:lnSpc>
                <a:spcPct val="100000"/>
              </a:lnSpc>
              <a:spcBef>
                <a:spcPts val="2400"/>
              </a:spcBef>
            </a:pPr>
            <a:endParaRPr lang="en-US" altLang="en-US" sz="3200" dirty="0"/>
          </a:p>
          <a:p>
            <a:pPr>
              <a:lnSpc>
                <a:spcPct val="100000"/>
              </a:lnSpc>
              <a:spcBef>
                <a:spcPts val="2400"/>
              </a:spcBef>
            </a:pPr>
            <a:r>
              <a:rPr lang="en-US" altLang="en-US" sz="3200" dirty="0"/>
              <a:t>Anybody ever get stuck chewing on the negative or spoiling the positives? [Yet another natural obstacle to happiness]</a:t>
            </a:r>
          </a:p>
        </p:txBody>
      </p:sp>
    </p:spTree>
    <p:extLst>
      <p:ext uri="{BB962C8B-B14F-4D97-AF65-F5344CB8AC3E}">
        <p14:creationId xmlns:p14="http://schemas.microsoft.com/office/powerpoint/2010/main" val="644214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Easy Savoring</a:t>
            </a:r>
          </a:p>
        </p:txBody>
      </p:sp>
      <p:sp>
        <p:nvSpPr>
          <p:cNvPr id="3" name="Content Placeholder 2"/>
          <p:cNvSpPr>
            <a:spLocks noGrp="1"/>
          </p:cNvSpPr>
          <p:nvPr>
            <p:ph idx="1"/>
          </p:nvPr>
        </p:nvSpPr>
        <p:spPr>
          <a:xfrm>
            <a:off x="1451579" y="1767840"/>
            <a:ext cx="9603275" cy="3698505"/>
          </a:xfrm>
        </p:spPr>
        <p:txBody>
          <a:bodyPr>
            <a:noAutofit/>
          </a:bodyPr>
          <a:lstStyle/>
          <a:p>
            <a:r>
              <a:rPr lang="en-US" sz="3200" dirty="0"/>
              <a:t>Mutual savoring</a:t>
            </a:r>
          </a:p>
          <a:p>
            <a:r>
              <a:rPr lang="en-US" sz="3200" dirty="0"/>
              <a:t>Find a friend – Remember when . . .</a:t>
            </a:r>
          </a:p>
          <a:p>
            <a:pPr lvl="1"/>
            <a:r>
              <a:rPr lang="en-US" sz="3000" dirty="0"/>
              <a:t>Improves mood and hope</a:t>
            </a:r>
          </a:p>
          <a:p>
            <a:pPr lvl="1"/>
            <a:r>
              <a:rPr lang="en-US" sz="3000" dirty="0"/>
              <a:t>Improves likelihood of repeating</a:t>
            </a:r>
          </a:p>
          <a:p>
            <a:pPr lvl="1"/>
            <a:r>
              <a:rPr lang="en-US" sz="3000" dirty="0"/>
              <a:t>Increases planning</a:t>
            </a:r>
          </a:p>
          <a:p>
            <a:pPr marL="228600" lvl="1">
              <a:spcBef>
                <a:spcPts val="1000"/>
              </a:spcBef>
            </a:pPr>
            <a:r>
              <a:rPr lang="en-US" sz="3200" dirty="0"/>
              <a:t>How can you </a:t>
            </a:r>
            <a:r>
              <a:rPr lang="en-US" sz="3200" b="1" dirty="0">
                <a:solidFill>
                  <a:srgbClr val="00B0F0"/>
                </a:solidFill>
              </a:rPr>
              <a:t>REMEMBER</a:t>
            </a:r>
            <a:r>
              <a:rPr lang="en-US" sz="3200" dirty="0"/>
              <a:t> to savor the positives?</a:t>
            </a:r>
          </a:p>
        </p:txBody>
      </p:sp>
    </p:spTree>
    <p:extLst>
      <p:ext uri="{BB962C8B-B14F-4D97-AF65-F5344CB8AC3E}">
        <p14:creationId xmlns:p14="http://schemas.microsoft.com/office/powerpoint/2010/main" val="2369132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286691" y="574767"/>
            <a:ext cx="9927772" cy="1278988"/>
          </a:xfrm>
        </p:spPr>
        <p:txBody>
          <a:bodyPr>
            <a:noAutofit/>
          </a:bodyPr>
          <a:lstStyle/>
          <a:p>
            <a:pPr algn="ctr"/>
            <a:r>
              <a:rPr lang="en-US" sz="4000" dirty="0">
                <a:solidFill>
                  <a:srgbClr val="00B050"/>
                </a:solidFill>
              </a:rPr>
              <a:t>Chapter 7</a:t>
            </a:r>
            <a:r>
              <a:rPr lang="en-US" sz="4000" dirty="0"/>
              <a:t>:</a:t>
            </a:r>
            <a:r>
              <a:rPr lang="en-US" sz="4000" dirty="0">
                <a:solidFill>
                  <a:srgbClr val="0070C0"/>
                </a:solidFill>
              </a:rPr>
              <a:t> </a:t>
            </a:r>
            <a:r>
              <a:rPr lang="en-US" altLang="en-US" sz="4000" dirty="0"/>
              <a:t>Learning to Growl</a:t>
            </a:r>
          </a:p>
        </p:txBody>
      </p:sp>
      <p:sp>
        <p:nvSpPr>
          <p:cNvPr id="2" name="Content Placeholder 1"/>
          <p:cNvSpPr>
            <a:spLocks noGrp="1"/>
          </p:cNvSpPr>
          <p:nvPr>
            <p:ph idx="1"/>
          </p:nvPr>
        </p:nvSpPr>
        <p:spPr>
          <a:xfrm>
            <a:off x="1451579" y="2015732"/>
            <a:ext cx="9603275" cy="4117279"/>
          </a:xfrm>
        </p:spPr>
        <p:txBody>
          <a:bodyPr>
            <a:normAutofit/>
          </a:bodyPr>
          <a:lstStyle/>
          <a:p>
            <a:pPr lvl="0">
              <a:buClr>
                <a:srgbClr val="B71E42"/>
              </a:buClr>
            </a:pPr>
            <a:endParaRPr lang="en-US" sz="3200" dirty="0">
              <a:solidFill>
                <a:prstClr val="black"/>
              </a:solidFill>
            </a:endParaRPr>
          </a:p>
          <a:p>
            <a:endParaRPr lang="en-US" dirty="0"/>
          </a:p>
        </p:txBody>
      </p:sp>
      <p:pic>
        <p:nvPicPr>
          <p:cNvPr id="3" name="Picture 2">
            <a:extLst>
              <a:ext uri="{FF2B5EF4-FFF2-40B4-BE49-F238E27FC236}">
                <a16:creationId xmlns:a16="http://schemas.microsoft.com/office/drawing/2014/main" id="{B155164D-0FEC-4DC9-82E0-D7A4D6C39AB7}"/>
              </a:ext>
            </a:extLst>
          </p:cNvPr>
          <p:cNvPicPr>
            <a:picLocks noChangeAspect="1"/>
          </p:cNvPicPr>
          <p:nvPr/>
        </p:nvPicPr>
        <p:blipFill>
          <a:blip r:embed="rId2"/>
          <a:stretch>
            <a:fillRect/>
          </a:stretch>
        </p:blipFill>
        <p:spPr>
          <a:xfrm>
            <a:off x="1046080" y="1778452"/>
            <a:ext cx="5552629" cy="3120719"/>
          </a:xfrm>
          <a:prstGeom prst="rect">
            <a:avLst/>
          </a:prstGeom>
        </p:spPr>
      </p:pic>
      <p:pic>
        <p:nvPicPr>
          <p:cNvPr id="4" name="Picture 3">
            <a:extLst>
              <a:ext uri="{FF2B5EF4-FFF2-40B4-BE49-F238E27FC236}">
                <a16:creationId xmlns:a16="http://schemas.microsoft.com/office/drawing/2014/main" id="{0EAA9ACC-24A9-4605-8943-9D487F37F2EF}"/>
              </a:ext>
            </a:extLst>
          </p:cNvPr>
          <p:cNvPicPr>
            <a:picLocks noChangeAspect="1"/>
          </p:cNvPicPr>
          <p:nvPr/>
        </p:nvPicPr>
        <p:blipFill>
          <a:blip r:embed="rId3"/>
          <a:stretch>
            <a:fillRect/>
          </a:stretch>
        </p:blipFill>
        <p:spPr>
          <a:xfrm>
            <a:off x="6425967" y="3265383"/>
            <a:ext cx="5034386" cy="3104908"/>
          </a:xfrm>
          <a:prstGeom prst="rect">
            <a:avLst/>
          </a:prstGeom>
        </p:spPr>
      </p:pic>
    </p:spTree>
    <p:extLst>
      <p:ext uri="{BB962C8B-B14F-4D97-AF65-F5344CB8AC3E}">
        <p14:creationId xmlns:p14="http://schemas.microsoft.com/office/powerpoint/2010/main" val="6950100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1FF9F-4411-4650-8EF9-1CC3E90BFCD8}"/>
              </a:ext>
            </a:extLst>
          </p:cNvPr>
          <p:cNvSpPr>
            <a:spLocks noGrp="1"/>
          </p:cNvSpPr>
          <p:nvPr>
            <p:ph type="title"/>
          </p:nvPr>
        </p:nvSpPr>
        <p:spPr>
          <a:xfrm>
            <a:off x="1451579" y="367645"/>
            <a:ext cx="9603275" cy="1486109"/>
          </a:xfrm>
        </p:spPr>
        <p:txBody>
          <a:bodyPr>
            <a:normAutofit/>
          </a:bodyPr>
          <a:lstStyle/>
          <a:p>
            <a:pPr algn="ctr"/>
            <a:r>
              <a:rPr lang="en-US" sz="4000" dirty="0">
                <a:solidFill>
                  <a:srgbClr val="00B0F0"/>
                </a:solidFill>
              </a:rPr>
              <a:t>Chapter 8:</a:t>
            </a:r>
            <a:br>
              <a:rPr lang="en-US" sz="4000" dirty="0"/>
            </a:br>
            <a:r>
              <a:rPr lang="en-US" sz="4000" dirty="0"/>
              <a:t>Positive Distractions</a:t>
            </a:r>
          </a:p>
        </p:txBody>
      </p:sp>
      <p:sp>
        <p:nvSpPr>
          <p:cNvPr id="3" name="Content Placeholder 2">
            <a:extLst>
              <a:ext uri="{FF2B5EF4-FFF2-40B4-BE49-F238E27FC236}">
                <a16:creationId xmlns:a16="http://schemas.microsoft.com/office/drawing/2014/main" id="{1C31B7BC-6AFE-40DD-918C-248FE6E75C50}"/>
              </a:ext>
            </a:extLst>
          </p:cNvPr>
          <p:cNvSpPr>
            <a:spLocks noGrp="1"/>
          </p:cNvSpPr>
          <p:nvPr>
            <p:ph idx="1"/>
          </p:nvPr>
        </p:nvSpPr>
        <p:spPr>
          <a:xfrm>
            <a:off x="1338605" y="1853754"/>
            <a:ext cx="9716249" cy="4224829"/>
          </a:xfrm>
        </p:spPr>
        <p:txBody>
          <a:bodyPr>
            <a:normAutofit lnSpcReduction="10000"/>
          </a:bodyPr>
          <a:lstStyle/>
          <a:p>
            <a:r>
              <a:rPr lang="en-US" sz="2800" dirty="0"/>
              <a:t>Life is hard</a:t>
            </a:r>
          </a:p>
          <a:p>
            <a:r>
              <a:rPr lang="en-US" sz="2800" dirty="0"/>
              <a:t>We all experience common unhappiness and wonder about ourselves</a:t>
            </a:r>
          </a:p>
          <a:p>
            <a:r>
              <a:rPr lang="en-US" sz="2800" dirty="0"/>
              <a:t>Emotions are a pain</a:t>
            </a:r>
            <a:r>
              <a:rPr lang="en-US" sz="2800" dirty="0">
                <a:sym typeface="Wingdings" panose="05000000000000000000" pitchFamily="2" charset="2"/>
              </a:rPr>
              <a:t>; your jobs are immensely stressful</a:t>
            </a:r>
          </a:p>
          <a:p>
            <a:r>
              <a:rPr lang="en-US" sz="2800" dirty="0">
                <a:sym typeface="Wingdings" panose="05000000000000000000" pitchFamily="2" charset="2"/>
              </a:rPr>
              <a:t>Sometimes, we need distractions</a:t>
            </a:r>
          </a:p>
          <a:p>
            <a:pPr lvl="1"/>
            <a:r>
              <a:rPr lang="en-US" sz="2600" dirty="0">
                <a:sym typeface="Wingdings" panose="05000000000000000000" pitchFamily="2" charset="2"/>
              </a:rPr>
              <a:t>What songs help you feel your feelings or boost your mood? [JSF]</a:t>
            </a:r>
          </a:p>
          <a:p>
            <a:pPr lvl="1"/>
            <a:r>
              <a:rPr lang="en-US" sz="2600" dirty="0">
                <a:sym typeface="Wingdings" panose="05000000000000000000" pitchFamily="2" charset="2"/>
              </a:rPr>
              <a:t>What places? What cat videos? What . . . ?</a:t>
            </a:r>
            <a:endParaRPr lang="en-US" sz="2600" dirty="0"/>
          </a:p>
        </p:txBody>
      </p:sp>
      <p:pic>
        <p:nvPicPr>
          <p:cNvPr id="4" name="Picture 3">
            <a:extLst>
              <a:ext uri="{FF2B5EF4-FFF2-40B4-BE49-F238E27FC236}">
                <a16:creationId xmlns:a16="http://schemas.microsoft.com/office/drawing/2014/main" id="{F233C283-3D37-449B-9B0F-108FB72D83A8}"/>
              </a:ext>
            </a:extLst>
          </p:cNvPr>
          <p:cNvPicPr>
            <a:picLocks noChangeAspect="1"/>
          </p:cNvPicPr>
          <p:nvPr/>
        </p:nvPicPr>
        <p:blipFill>
          <a:blip r:embed="rId2"/>
          <a:stretch>
            <a:fillRect/>
          </a:stretch>
        </p:blipFill>
        <p:spPr>
          <a:xfrm>
            <a:off x="10356945" y="0"/>
            <a:ext cx="1835055" cy="1627773"/>
          </a:xfrm>
          <a:prstGeom prst="rect">
            <a:avLst/>
          </a:prstGeom>
        </p:spPr>
      </p:pic>
    </p:spTree>
    <p:extLst>
      <p:ext uri="{BB962C8B-B14F-4D97-AF65-F5344CB8AC3E}">
        <p14:creationId xmlns:p14="http://schemas.microsoft.com/office/powerpoint/2010/main" val="22126999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1451579" y="394283"/>
            <a:ext cx="9291215" cy="771787"/>
          </a:xfrm>
        </p:spPr>
        <p:txBody>
          <a:bodyPr>
            <a:normAutofit/>
          </a:bodyPr>
          <a:lstStyle/>
          <a:p>
            <a:r>
              <a:rPr lang="en-US" altLang="en-US" sz="4800" dirty="0"/>
              <a:t>Stunning Conclusions</a:t>
            </a:r>
            <a:endParaRPr lang="en-US" sz="4800" dirty="0"/>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829560" y="1442906"/>
            <a:ext cx="10680568" cy="4644385"/>
          </a:xfrm>
        </p:spPr>
        <p:txBody>
          <a:bodyPr>
            <a:noAutofit/>
          </a:bodyPr>
          <a:lstStyle/>
          <a:p>
            <a:r>
              <a:rPr lang="en-US" altLang="en-US" sz="2800" dirty="0"/>
              <a:t>The brain, culture, news . . . are all built to track negativity </a:t>
            </a:r>
          </a:p>
          <a:p>
            <a:r>
              <a:rPr lang="en-US" altLang="en-US" sz="2800" dirty="0"/>
              <a:t>Well-being (</a:t>
            </a:r>
            <a:r>
              <a:rPr lang="en-US" altLang="en-US" sz="2800" dirty="0" err="1">
                <a:solidFill>
                  <a:srgbClr val="00B0F0"/>
                </a:solidFill>
              </a:rPr>
              <a:t>eudaimonic</a:t>
            </a:r>
            <a:r>
              <a:rPr lang="en-US" altLang="en-US" sz="2800" dirty="0">
                <a:solidFill>
                  <a:srgbClr val="00B0F0"/>
                </a:solidFill>
              </a:rPr>
              <a:t> happiness</a:t>
            </a:r>
            <a:r>
              <a:rPr lang="en-US" altLang="en-US" sz="2800" dirty="0"/>
              <a:t>) requires awareness, intention, effort, reminders, and persistence </a:t>
            </a:r>
          </a:p>
          <a:p>
            <a:r>
              <a:rPr lang="en-US" sz="2800" dirty="0"/>
              <a:t>Most of us will forget to apply these without reminders</a:t>
            </a:r>
          </a:p>
          <a:p>
            <a:r>
              <a:rPr lang="en-US" sz="2800" dirty="0"/>
              <a:t>Select and practice a few evidence-based positive psychology interventions and then see what happens. </a:t>
            </a:r>
          </a:p>
          <a:p>
            <a:r>
              <a:rPr lang="en-US" sz="2800" dirty="0"/>
              <a:t>Engage in </a:t>
            </a:r>
            <a:r>
              <a:rPr lang="en-US" sz="2800" dirty="0">
                <a:solidFill>
                  <a:srgbClr val="00B0F0"/>
                </a:solidFill>
              </a:rPr>
              <a:t>collaborative empiricism</a:t>
            </a:r>
            <a:r>
              <a:rPr lang="en-US" sz="2800" dirty="0"/>
              <a:t>!</a:t>
            </a:r>
            <a:br>
              <a:rPr lang="en-US" altLang="en-US" sz="2800" dirty="0">
                <a:solidFill>
                  <a:prstClr val="black"/>
                </a:solidFill>
              </a:rPr>
            </a:br>
            <a:endParaRPr lang="en-US" sz="2800" dirty="0"/>
          </a:p>
        </p:txBody>
      </p:sp>
    </p:spTree>
    <p:extLst>
      <p:ext uri="{BB962C8B-B14F-4D97-AF65-F5344CB8AC3E}">
        <p14:creationId xmlns:p14="http://schemas.microsoft.com/office/powerpoint/2010/main" val="4058894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F19D-6162-48A1-9ABA-2AFC0A49DD4E}"/>
              </a:ext>
            </a:extLst>
          </p:cNvPr>
          <p:cNvSpPr>
            <a:spLocks noGrp="1"/>
          </p:cNvSpPr>
          <p:nvPr>
            <p:ph type="title"/>
          </p:nvPr>
        </p:nvSpPr>
        <p:spPr/>
        <p:txBody>
          <a:bodyPr/>
          <a:lstStyle/>
          <a:p>
            <a:r>
              <a:rPr lang="en-US" dirty="0"/>
              <a:t>Words from a Happiness Student</a:t>
            </a:r>
          </a:p>
        </p:txBody>
      </p:sp>
      <p:sp>
        <p:nvSpPr>
          <p:cNvPr id="3" name="Content Placeholder 2">
            <a:extLst>
              <a:ext uri="{FF2B5EF4-FFF2-40B4-BE49-F238E27FC236}">
                <a16:creationId xmlns:a16="http://schemas.microsoft.com/office/drawing/2014/main" id="{B0BDD4B7-6228-4624-A386-AF13439A77E4}"/>
              </a:ext>
            </a:extLst>
          </p:cNvPr>
          <p:cNvSpPr>
            <a:spLocks noGrp="1"/>
          </p:cNvSpPr>
          <p:nvPr>
            <p:ph idx="1"/>
          </p:nvPr>
        </p:nvSpPr>
        <p:spPr>
          <a:xfrm>
            <a:off x="1451579" y="2015732"/>
            <a:ext cx="9603275" cy="4125009"/>
          </a:xfrm>
        </p:spPr>
        <p:txBody>
          <a:bodyPr>
            <a:normAutofit/>
          </a:bodyPr>
          <a:lstStyle/>
          <a:p>
            <a:pPr marL="0" indent="0">
              <a:buNone/>
            </a:pPr>
            <a:r>
              <a:rPr lang="en-US" sz="2800" dirty="0"/>
              <a:t>Hi John,</a:t>
            </a:r>
          </a:p>
          <a:p>
            <a:pPr marL="0" indent="0">
              <a:buNone/>
            </a:pPr>
            <a:r>
              <a:rPr lang="en-US" sz="2800" dirty="0"/>
              <a:t>Words are inadequate to express my gratitude for </a:t>
            </a:r>
          </a:p>
          <a:p>
            <a:pPr marL="0" indent="0">
              <a:buNone/>
            </a:pPr>
            <a:r>
              <a:rPr lang="en-US" sz="2800" dirty="0"/>
              <a:t>the Happiness Class. Literally transforming my life </a:t>
            </a:r>
          </a:p>
          <a:p>
            <a:pPr marL="0" indent="0">
              <a:buNone/>
            </a:pPr>
            <a:r>
              <a:rPr lang="en-US" sz="2800" dirty="0"/>
              <a:t>after a very difficult and sad nine months; </a:t>
            </a:r>
          </a:p>
          <a:p>
            <a:pPr marL="0" indent="0">
              <a:buNone/>
            </a:pPr>
            <a:r>
              <a:rPr lang="en-US" sz="2800" dirty="0"/>
              <a:t>plus it’s a </a:t>
            </a:r>
            <a:r>
              <a:rPr lang="en-US" sz="2800" dirty="0" err="1"/>
              <a:t>heckuva</a:t>
            </a:r>
            <a:r>
              <a:rPr lang="en-US" sz="2800" dirty="0"/>
              <a:t> lot of fun.  Again, thank you.</a:t>
            </a:r>
          </a:p>
          <a:p>
            <a:pPr marL="0" indent="0">
              <a:buNone/>
            </a:pPr>
            <a:r>
              <a:rPr lang="en-US" sz="2800" dirty="0"/>
              <a:t> 		-- Happiness class student </a:t>
            </a:r>
          </a:p>
          <a:p>
            <a:endParaRPr lang="en-US" dirty="0"/>
          </a:p>
        </p:txBody>
      </p:sp>
    </p:spTree>
    <p:extLst>
      <p:ext uri="{BB962C8B-B14F-4D97-AF65-F5344CB8AC3E}">
        <p14:creationId xmlns:p14="http://schemas.microsoft.com/office/powerpoint/2010/main" val="90583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E55B1-04F7-4089-9903-25E94A3ADC8B}"/>
              </a:ext>
            </a:extLst>
          </p:cNvPr>
          <p:cNvSpPr>
            <a:spLocks noGrp="1"/>
          </p:cNvSpPr>
          <p:nvPr>
            <p:ph type="title"/>
          </p:nvPr>
        </p:nvSpPr>
        <p:spPr/>
        <p:txBody>
          <a:bodyPr>
            <a:normAutofit/>
          </a:bodyPr>
          <a:lstStyle/>
          <a:p>
            <a:r>
              <a:rPr lang="en-US" sz="4800" dirty="0"/>
              <a:t>Resources</a:t>
            </a:r>
          </a:p>
        </p:txBody>
      </p:sp>
      <p:sp>
        <p:nvSpPr>
          <p:cNvPr id="3" name="Content Placeholder 2">
            <a:extLst>
              <a:ext uri="{FF2B5EF4-FFF2-40B4-BE49-F238E27FC236}">
                <a16:creationId xmlns:a16="http://schemas.microsoft.com/office/drawing/2014/main" id="{4444CCAE-F191-49EC-9FF8-758313D96F56}"/>
              </a:ext>
            </a:extLst>
          </p:cNvPr>
          <p:cNvSpPr>
            <a:spLocks noGrp="1"/>
          </p:cNvSpPr>
          <p:nvPr>
            <p:ph idx="1"/>
          </p:nvPr>
        </p:nvSpPr>
        <p:spPr>
          <a:xfrm>
            <a:off x="1149293" y="2015732"/>
            <a:ext cx="9905562" cy="4037749"/>
          </a:xfrm>
        </p:spPr>
        <p:txBody>
          <a:bodyPr>
            <a:normAutofit fontScale="92500" lnSpcReduction="20000"/>
          </a:bodyPr>
          <a:lstStyle/>
          <a:p>
            <a:r>
              <a:rPr lang="en-US" sz="2800" dirty="0"/>
              <a:t>For more homework ideas, just do an internet search: </a:t>
            </a:r>
            <a:r>
              <a:rPr lang="en-US" sz="2800" dirty="0">
                <a:solidFill>
                  <a:schemeClr val="accent2">
                    <a:lumMod val="75000"/>
                  </a:schemeClr>
                </a:solidFill>
              </a:rPr>
              <a:t>Sommers-Flanagan + Happiness Homework</a:t>
            </a:r>
          </a:p>
          <a:p>
            <a:r>
              <a:rPr lang="en-US" sz="2800" dirty="0"/>
              <a:t>University of Pennsylvania Positive Psychology Center: </a:t>
            </a:r>
            <a:r>
              <a:rPr lang="en-US" sz="2800" dirty="0">
                <a:solidFill>
                  <a:schemeClr val="accent2">
                    <a:lumMod val="75000"/>
                  </a:schemeClr>
                </a:solidFill>
                <a:hlinkClick r:id="rId2"/>
              </a:rPr>
              <a:t>https://ppc.sas.upenn.edu/</a:t>
            </a:r>
            <a:r>
              <a:rPr lang="en-US" sz="2800" dirty="0">
                <a:solidFill>
                  <a:schemeClr val="accent2">
                    <a:lumMod val="75000"/>
                  </a:schemeClr>
                </a:solidFill>
              </a:rPr>
              <a:t> </a:t>
            </a:r>
          </a:p>
          <a:p>
            <a:r>
              <a:rPr lang="en-US" sz="2800" dirty="0"/>
              <a:t>Greater Good Magazine: </a:t>
            </a:r>
            <a:r>
              <a:rPr lang="en-US" sz="2800" dirty="0">
                <a:hlinkClick r:id="rId3"/>
              </a:rPr>
              <a:t>https://greatergood.berkeley.edu/</a:t>
            </a:r>
            <a:r>
              <a:rPr lang="en-US" sz="2800" dirty="0"/>
              <a:t> </a:t>
            </a:r>
          </a:p>
          <a:p>
            <a:r>
              <a:rPr lang="en-US" sz="2800" dirty="0"/>
              <a:t>Positive Psychology: </a:t>
            </a:r>
            <a:r>
              <a:rPr lang="en-US" sz="2800" dirty="0">
                <a:hlinkClick r:id="rId4"/>
              </a:rPr>
              <a:t>https://positivepsychology.com/</a:t>
            </a:r>
            <a:endParaRPr lang="en-US" sz="2800" dirty="0"/>
          </a:p>
          <a:p>
            <a:r>
              <a:rPr lang="en-US" sz="2800" dirty="0"/>
              <a:t>The Montana Happiness Project: </a:t>
            </a:r>
            <a:r>
              <a:rPr lang="en-US" sz="2800" dirty="0">
                <a:hlinkClick r:id="rId5"/>
              </a:rPr>
              <a:t>https://montanahappinessproject.com/</a:t>
            </a:r>
            <a:r>
              <a:rPr lang="en-US" sz="2800" dirty="0"/>
              <a:t> </a:t>
            </a:r>
          </a:p>
        </p:txBody>
      </p:sp>
    </p:spTree>
    <p:extLst>
      <p:ext uri="{BB962C8B-B14F-4D97-AF65-F5344CB8AC3E}">
        <p14:creationId xmlns:p14="http://schemas.microsoft.com/office/powerpoint/2010/main" val="3654633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t>Questions???</a:t>
            </a:r>
          </a:p>
        </p:txBody>
      </p:sp>
      <p:sp>
        <p:nvSpPr>
          <p:cNvPr id="5" name="Content Placeholder 4">
            <a:extLst>
              <a:ext uri="{FF2B5EF4-FFF2-40B4-BE49-F238E27FC236}">
                <a16:creationId xmlns:a16="http://schemas.microsoft.com/office/drawing/2014/main" id="{8059269D-5DF1-4BA8-8252-E53EFAD3E237}"/>
              </a:ext>
            </a:extLst>
          </p:cNvPr>
          <p:cNvSpPr>
            <a:spLocks noGrp="1"/>
          </p:cNvSpPr>
          <p:nvPr>
            <p:ph idx="1"/>
          </p:nvPr>
        </p:nvSpPr>
        <p:spPr>
          <a:xfrm>
            <a:off x="131975" y="2015732"/>
            <a:ext cx="10610819" cy="3450613"/>
          </a:xfrm>
        </p:spPr>
        <p:txBody>
          <a:bodyPr>
            <a:normAutofit/>
          </a:bodyPr>
          <a:lstStyle/>
          <a:p>
            <a:r>
              <a:rPr lang="en-US" sz="3200" dirty="0"/>
              <a:t>What felt important to you?</a:t>
            </a:r>
          </a:p>
          <a:p>
            <a:endParaRPr lang="en-US" sz="3200" dirty="0"/>
          </a:p>
          <a:p>
            <a:r>
              <a:rPr lang="en-US" sz="3200" dirty="0"/>
              <a:t>What strategies do you want to try out?</a:t>
            </a:r>
          </a:p>
        </p:txBody>
      </p:sp>
      <p:pic>
        <p:nvPicPr>
          <p:cNvPr id="3" name="Picture 2">
            <a:extLst>
              <a:ext uri="{FF2B5EF4-FFF2-40B4-BE49-F238E27FC236}">
                <a16:creationId xmlns:a16="http://schemas.microsoft.com/office/drawing/2014/main" id="{E569E7B9-253E-470B-8AD0-A4FF81B91BF8}"/>
              </a:ext>
            </a:extLst>
          </p:cNvPr>
          <p:cNvPicPr>
            <a:picLocks noChangeAspect="1"/>
          </p:cNvPicPr>
          <p:nvPr/>
        </p:nvPicPr>
        <p:blipFill>
          <a:blip r:embed="rId2"/>
          <a:stretch>
            <a:fillRect/>
          </a:stretch>
        </p:blipFill>
        <p:spPr>
          <a:xfrm>
            <a:off x="7946731" y="1853754"/>
            <a:ext cx="4245269" cy="5004246"/>
          </a:xfrm>
          <a:prstGeom prst="rect">
            <a:avLst/>
          </a:prstGeom>
        </p:spPr>
      </p:pic>
    </p:spTree>
    <p:extLst>
      <p:ext uri="{BB962C8B-B14F-4D97-AF65-F5344CB8AC3E}">
        <p14:creationId xmlns:p14="http://schemas.microsoft.com/office/powerpoint/2010/main" val="11979109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4287</TotalTime>
  <Words>1605</Words>
  <Application>Microsoft Office PowerPoint</Application>
  <PresentationFormat>Widescreen</PresentationFormat>
  <Paragraphs>184</Paragraphs>
  <Slides>40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Montserrat</vt:lpstr>
      <vt:lpstr>Montserrat Light</vt:lpstr>
      <vt:lpstr>Rockwell</vt:lpstr>
      <vt:lpstr>Wingdings</vt:lpstr>
      <vt:lpstr>Gallery</vt:lpstr>
      <vt:lpstr>Exploring  the Potential of  Evidence-Based Happiness  </vt:lpstr>
      <vt:lpstr>Introductions</vt:lpstr>
      <vt:lpstr>Introductions II</vt:lpstr>
      <vt:lpstr>Our Ground Rules</vt:lpstr>
      <vt:lpstr>HistorY</vt:lpstr>
      <vt:lpstr>Why so much Negative focus? </vt:lpstr>
      <vt:lpstr>Enter: Positive Psychology</vt:lpstr>
      <vt:lpstr>Defining Happiness</vt:lpstr>
      <vt:lpstr>Defining Happiness – 3 </vt:lpstr>
      <vt:lpstr>Big Principles of Happiness Practice</vt:lpstr>
      <vt:lpstr>The Plan: CBT Happiness in Eight Chapters</vt:lpstr>
      <vt:lpstr>The Introduction</vt:lpstr>
      <vt:lpstr>Chapter 1:  Tell me a story</vt:lpstr>
      <vt:lpstr>PowerPoint Presentation</vt:lpstr>
      <vt:lpstr>Chapter 1 – Part II:  write me a story</vt:lpstr>
      <vt:lpstr>Chapter 1 – Part II:  write me a story</vt:lpstr>
      <vt:lpstr>Chapter 2: Three Good Things</vt:lpstr>
      <vt:lpstr>Three Good Things</vt:lpstr>
      <vt:lpstr>Demonstration</vt:lpstr>
      <vt:lpstr>Why does Three Good Things Work?</vt:lpstr>
      <vt:lpstr>Chapter 3: Attention Training  and Attention Control</vt:lpstr>
      <vt:lpstr>The Attention Focus Tug of War</vt:lpstr>
      <vt:lpstr>Pretend Activity</vt:lpstr>
      <vt:lpstr>Mindfulness Knowledge and Tricks</vt:lpstr>
      <vt:lpstr>Chapter 4: Cognitive Storytelling</vt:lpstr>
      <vt:lpstr>Cognitive Storytelling</vt:lpstr>
      <vt:lpstr>Chapter 5: gratitude</vt:lpstr>
      <vt:lpstr>Gratitude – Part 2 </vt:lpstr>
      <vt:lpstr>Gratitude PRACTICE</vt:lpstr>
      <vt:lpstr>Gratitude PRACTICE II</vt:lpstr>
      <vt:lpstr>Gratitude – Homework  </vt:lpstr>
      <vt:lpstr>Chapter 6: Savoring</vt:lpstr>
      <vt:lpstr>The Opposite of Savoring</vt:lpstr>
      <vt:lpstr>Easy Savoring</vt:lpstr>
      <vt:lpstr>Chapter 7: Learning to Growl</vt:lpstr>
      <vt:lpstr>Chapter 8: Positive Distractions</vt:lpstr>
      <vt:lpstr>Stunning Conclusions</vt:lpstr>
      <vt:lpstr>Words from a Happiness Student</vt:lpstr>
      <vt:lpstr>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 545 – Day One</dc:title>
  <dc:creator>Sommers-Flanagan, John</dc:creator>
  <cp:lastModifiedBy>Sommers-Flanagan, John</cp:lastModifiedBy>
  <cp:revision>134</cp:revision>
  <dcterms:created xsi:type="dcterms:W3CDTF">2017-09-11T03:05:12Z</dcterms:created>
  <dcterms:modified xsi:type="dcterms:W3CDTF">2022-11-04T13:57:57Z</dcterms:modified>
</cp:coreProperties>
</file>