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notesMasterIdLst>
    <p:notesMasterId r:id="rId38"/>
  </p:notesMasterIdLst>
  <p:sldIdLst>
    <p:sldId id="256" r:id="rId2"/>
    <p:sldId id="261" r:id="rId3"/>
    <p:sldId id="442" r:id="rId4"/>
    <p:sldId id="288" r:id="rId5"/>
    <p:sldId id="443" r:id="rId6"/>
    <p:sldId id="444" r:id="rId7"/>
    <p:sldId id="285" r:id="rId8"/>
    <p:sldId id="441" r:id="rId9"/>
    <p:sldId id="447" r:id="rId10"/>
    <p:sldId id="307" r:id="rId11"/>
    <p:sldId id="446" r:id="rId12"/>
    <p:sldId id="266" r:id="rId13"/>
    <p:sldId id="327" r:id="rId14"/>
    <p:sldId id="282" r:id="rId15"/>
    <p:sldId id="306" r:id="rId16"/>
    <p:sldId id="296" r:id="rId17"/>
    <p:sldId id="289" r:id="rId18"/>
    <p:sldId id="325" r:id="rId19"/>
    <p:sldId id="287" r:id="rId20"/>
    <p:sldId id="286" r:id="rId21"/>
    <p:sldId id="263" r:id="rId22"/>
    <p:sldId id="431" r:id="rId23"/>
    <p:sldId id="280" r:id="rId24"/>
    <p:sldId id="432" r:id="rId25"/>
    <p:sldId id="279" r:id="rId26"/>
    <p:sldId id="268" r:id="rId27"/>
    <p:sldId id="278" r:id="rId28"/>
    <p:sldId id="302" r:id="rId29"/>
    <p:sldId id="303" r:id="rId30"/>
    <p:sldId id="434" r:id="rId31"/>
    <p:sldId id="437" r:id="rId32"/>
    <p:sldId id="424" r:id="rId33"/>
    <p:sldId id="308" r:id="rId34"/>
    <p:sldId id="326" r:id="rId35"/>
    <p:sldId id="440" r:id="rId36"/>
    <p:sldId id="420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9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A9A7-6F5D-48AC-842E-8AF71B61D0AA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B79B4-4715-452B-BB03-F44567C8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74CE-C758-4A80-9726-D81B56DA2F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85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ebfdc20829_0_1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ebfdc20829_0_1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0967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92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465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709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06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10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86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87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15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977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083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925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50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4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9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johnsommersflanagan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mericashealthrankings.org/explore/health-of-women-and-children/measure/teen_suicide/state/M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greatergood.berkeley.edu/" TargetMode="External"/><Relationship Id="rId2" Type="http://schemas.openxmlformats.org/officeDocument/2006/relationships/hyperlink" Target="https://ppc.sas.upenn.ed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ontanahappinessproject.com/" TargetMode="External"/><Relationship Id="rId4" Type="http://schemas.openxmlformats.org/officeDocument/2006/relationships/hyperlink" Target="https://positivepsycholog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3CEF8-182C-4949-A1FB-22EEBFE49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1984" y="802298"/>
            <a:ext cx="9473939" cy="301205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Suicide Prevention and </a:t>
            </a:r>
            <a:b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The Pursuit of Happiness </a:t>
            </a:r>
            <a:b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E9F22-96EA-450D-BD33-1A7DAE4A90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1984" y="3327662"/>
            <a:ext cx="9883330" cy="2158738"/>
          </a:xfrm>
        </p:spPr>
        <p:txBody>
          <a:bodyPr>
            <a:noAutofit/>
          </a:bodyPr>
          <a:lstStyle/>
          <a:p>
            <a:pPr algn="ctr"/>
            <a:endParaRPr lang="en-US" dirty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Presented on Behalf of the Wallowa Valley Wellness Center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John Sommers-Flanagan, Ph.D.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Professor of Counseling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University of Montana</a:t>
            </a:r>
          </a:p>
          <a:p>
            <a:r>
              <a:rPr lang="en-US" dirty="0"/>
              <a:t>       For free resources, Go to: </a:t>
            </a:r>
            <a:r>
              <a:rPr lang="en-US" dirty="0">
                <a:hlinkClick r:id="rId2"/>
              </a:rPr>
              <a:t>https://johnsommersflanagan.com/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692CB0-1600-4146-9B1F-44721416F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868" y="4256202"/>
            <a:ext cx="1730110" cy="17251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799543-4E09-4735-A042-CF65F9974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7" y="4543459"/>
            <a:ext cx="1918136" cy="143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22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Gratitude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3085" y="2771480"/>
            <a:ext cx="6947554" cy="2694865"/>
          </a:xfrm>
        </p:spPr>
        <p:txBody>
          <a:bodyPr>
            <a:noAutofit/>
          </a:bodyPr>
          <a:lstStyle/>
          <a:p>
            <a:r>
              <a:rPr lang="en-US" sz="3200" dirty="0"/>
              <a:t>Thanks for being </a:t>
            </a:r>
            <a:r>
              <a:rPr lang="en-US" sz="3200" b="1" dirty="0"/>
              <a:t>YOU</a:t>
            </a:r>
          </a:p>
          <a:p>
            <a:endParaRPr lang="en-US" sz="3200" b="1" dirty="0"/>
          </a:p>
          <a:p>
            <a:r>
              <a:rPr lang="en-US" sz="3200" dirty="0"/>
              <a:t>Thanks</a:t>
            </a:r>
            <a:r>
              <a:rPr lang="en-US" sz="3200" b="1" dirty="0"/>
              <a:t> Mollie Cudmore</a:t>
            </a:r>
            <a:r>
              <a:rPr lang="en-US" sz="3200" b="1" dirty="0">
                <a:sym typeface="Wingdings" panose="05000000000000000000" pitchFamily="2" charset="2"/>
              </a:rPr>
              <a:t></a:t>
            </a:r>
            <a:endParaRPr lang="en-US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BF61C9-73C4-4986-B012-7E6CE03F5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4557"/>
            <a:ext cx="4356683" cy="32034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9B33AD-771A-4614-9DD3-872D05DED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272" y="1"/>
            <a:ext cx="1713255" cy="177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65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Trigger Warning*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013" y="2273418"/>
            <a:ext cx="10773626" cy="3192928"/>
          </a:xfrm>
        </p:spPr>
        <p:txBody>
          <a:bodyPr>
            <a:noAutofit/>
          </a:bodyPr>
          <a:lstStyle/>
          <a:p>
            <a:r>
              <a:rPr lang="en-US" sz="3200" dirty="0"/>
              <a:t>Watch for your </a:t>
            </a:r>
            <a:r>
              <a:rPr lang="en-US" sz="3200" b="1" dirty="0"/>
              <a:t>emotional buttons</a:t>
            </a:r>
            <a:r>
              <a:rPr lang="en-US" sz="3200" dirty="0"/>
              <a:t> getting pushed in at least two ways</a:t>
            </a:r>
          </a:p>
          <a:p>
            <a:pPr lvl="1"/>
            <a:r>
              <a:rPr lang="en-US" sz="3000" dirty="0"/>
              <a:t>Suicide is a hard topic and will be activating (And it’s so important to talk about that it makes me happy)</a:t>
            </a:r>
          </a:p>
          <a:p>
            <a:pPr lvl="1"/>
            <a:r>
              <a:rPr lang="en-US" sz="3000" dirty="0"/>
              <a:t>I will say some things contrary to traditional suicide prevention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92486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Today’s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085" y="2015732"/>
            <a:ext cx="11519554" cy="3671295"/>
          </a:xfrm>
        </p:spPr>
        <p:txBody>
          <a:bodyPr>
            <a:noAutofit/>
          </a:bodyPr>
          <a:lstStyle/>
          <a:p>
            <a:r>
              <a:rPr lang="en-US" sz="2800" dirty="0"/>
              <a:t>Opening: Problems and background info</a:t>
            </a:r>
          </a:p>
          <a:p>
            <a:r>
              <a:rPr lang="en-US" sz="2800" dirty="0"/>
              <a:t>Suicide prevention assumptions (myths?)</a:t>
            </a:r>
          </a:p>
          <a:p>
            <a:r>
              <a:rPr lang="en-US" sz="2800" dirty="0"/>
              <a:t>Suicide and happiness truths</a:t>
            </a:r>
          </a:p>
          <a:p>
            <a:r>
              <a:rPr lang="en-US" sz="2800" dirty="0"/>
              <a:t>Five evidence-based happiness skills</a:t>
            </a:r>
          </a:p>
          <a:p>
            <a:r>
              <a:rPr lang="en-US" sz="2800" dirty="0"/>
              <a:t>Questions and responses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27A03-081A-4612-B03C-CE26B5378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6664" y="460283"/>
            <a:ext cx="5065336" cy="336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64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B88EB-90D7-4114-9FE8-3F04F72D7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831614" cy="1049235"/>
          </a:xfrm>
        </p:spPr>
        <p:txBody>
          <a:bodyPr>
            <a:normAutofit/>
          </a:bodyPr>
          <a:lstStyle/>
          <a:p>
            <a:r>
              <a:rPr lang="en-US" sz="4400" dirty="0"/>
              <a:t>The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18820-1463-44FE-8346-51C2D86E5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895" y="1853754"/>
            <a:ext cx="11358694" cy="436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Over 40+ years, many individuals have been helped, but, overall: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600" dirty="0"/>
              <a:t>Anxiety and depression rates are worse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600" dirty="0"/>
              <a:t>PTSD and addiction rates are worse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600" dirty="0"/>
              <a:t>Autism and ADHD rates are worse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600" dirty="0"/>
              <a:t>Mental disorders are up and up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600" dirty="0"/>
              <a:t>Suicide rates are up</a:t>
            </a:r>
          </a:p>
          <a:p>
            <a:pPr marL="0" lvl="0" indent="0">
              <a:buClr>
                <a:srgbClr val="B71E42"/>
              </a:buClr>
              <a:buNone/>
            </a:pPr>
            <a:r>
              <a:rPr lang="en-US" sz="2800" dirty="0">
                <a:solidFill>
                  <a:prstClr val="black"/>
                </a:solidFill>
              </a:rPr>
              <a:t>Thirty years ago . . . What I wish I knew then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9675F9-1122-4646-99CF-F50C26A89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05" y="3883843"/>
            <a:ext cx="4739695" cy="297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10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Typical* Prevention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13" y="1853754"/>
            <a:ext cx="10982226" cy="4301949"/>
          </a:xfrm>
        </p:spPr>
        <p:txBody>
          <a:bodyPr>
            <a:noAutofit/>
          </a:bodyPr>
          <a:lstStyle/>
          <a:p>
            <a:r>
              <a:rPr lang="en-US" sz="2600" b="1" dirty="0"/>
              <a:t>Teen suicide is preventable</a:t>
            </a:r>
            <a:r>
              <a:rPr lang="en-US" sz="2600" dirty="0"/>
              <a:t>. Prevention efforts should be aimed at all levels of influence: Individual, relationship, community and societal. </a:t>
            </a:r>
            <a:r>
              <a:rPr lang="en-US" sz="2600" b="1" i="1" dirty="0">
                <a:solidFill>
                  <a:srgbClr val="0070C0"/>
                </a:solidFill>
              </a:rPr>
              <a:t>Suicide rates for at-risk youth can be substantially reduced by</a:t>
            </a:r>
            <a:r>
              <a:rPr lang="en-US" sz="2600" dirty="0"/>
              <a:t>:</a:t>
            </a:r>
          </a:p>
          <a:p>
            <a:pPr lvl="1"/>
            <a:r>
              <a:rPr lang="en-US" sz="2400" b="1" dirty="0"/>
              <a:t>Knowing the signs</a:t>
            </a:r>
            <a:r>
              <a:rPr lang="en-US" sz="2400" dirty="0"/>
              <a:t>. Four out of five suicide deaths are preceded by warning signs such as suicidal threats, previous suicide attempts, preoccupation or obsession with death, depression, and final arrangements. </a:t>
            </a:r>
          </a:p>
          <a:p>
            <a:pPr lvl="1"/>
            <a:r>
              <a:rPr lang="en-US" sz="2400" dirty="0"/>
              <a:t>*From: </a:t>
            </a:r>
            <a:r>
              <a:rPr lang="en-US" sz="2400" dirty="0">
                <a:hlinkClick r:id="rId2"/>
              </a:rPr>
              <a:t>https://www.americashealthrankings.org/explore/health-of-women-and-children/measure/teen_suicide/state/MT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6010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Just Not True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03" y="2015732"/>
            <a:ext cx="9026554" cy="3450613"/>
          </a:xfrm>
        </p:spPr>
        <p:txBody>
          <a:bodyPr>
            <a:noAutofit/>
          </a:bodyPr>
          <a:lstStyle/>
          <a:p>
            <a:r>
              <a:rPr lang="en-US" sz="2400" dirty="0"/>
              <a:t>Prevention efforts haven’t decreased overall suicide rates. In fact, from 1999 to 2019 suicide rates only went up, even though we did </a:t>
            </a:r>
            <a:r>
              <a:rPr lang="en-US" sz="2400" b="1" dirty="0">
                <a:solidFill>
                  <a:srgbClr val="0070C0"/>
                </a:solidFill>
              </a:rPr>
              <a:t>more state-wide and national suicide prevention than ever before in the history of time</a:t>
            </a:r>
            <a:endParaRPr lang="en-US" sz="2400" dirty="0"/>
          </a:p>
          <a:p>
            <a:r>
              <a:rPr lang="en-US" sz="2400" dirty="0"/>
              <a:t>Overall, the raw number of suicides have </a:t>
            </a:r>
            <a:r>
              <a:rPr lang="en-US" sz="2400" b="1" dirty="0">
                <a:solidFill>
                  <a:srgbClr val="0070C0"/>
                </a:solidFill>
              </a:rPr>
              <a:t>increased by about 60%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Suicide risk factors, protective factors, and warning signs are NOT good predictors of suicide </a:t>
            </a:r>
            <a:r>
              <a:rPr lang="en-US" sz="2400" dirty="0"/>
              <a:t>(Franklin et al, 2017)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DF9222-2FE7-4440-BC8F-8A3AD5CB9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1196" y="-1"/>
            <a:ext cx="3260804" cy="279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96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What we know about suicide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340" y="1853754"/>
            <a:ext cx="11538407" cy="4261820"/>
          </a:xfrm>
        </p:spPr>
        <p:txBody>
          <a:bodyPr>
            <a:noAutofit/>
          </a:bodyPr>
          <a:lstStyle/>
          <a:p>
            <a:r>
              <a:rPr lang="en-US" sz="2400" dirty="0"/>
              <a:t>We should make every effort to prevent suicide, but not lead people to think they </a:t>
            </a:r>
            <a:r>
              <a:rPr lang="en-US" sz="2400" b="1" dirty="0"/>
              <a:t>SHOULD</a:t>
            </a:r>
            <a:r>
              <a:rPr lang="en-US" sz="2400" dirty="0"/>
              <a:t> be able to prevent suicides by “noticing signs”</a:t>
            </a:r>
          </a:p>
          <a:p>
            <a:r>
              <a:rPr lang="en-US" sz="2400" dirty="0"/>
              <a:t>Suicidal ideation – thinking of suicide – is not a sign of illness, mental disorder, sin, or good predictor of suicide; it’s a natural human response to disturbing circumstances [Prince Harry and Princess Meghan]</a:t>
            </a:r>
          </a:p>
          <a:p>
            <a:r>
              <a:rPr lang="en-US" sz="2400" dirty="0"/>
              <a:t>Suicidal ideation only means that people are in distress [Hopelessness]  </a:t>
            </a:r>
          </a:p>
          <a:p>
            <a:r>
              <a:rPr lang="en-US" sz="2400" dirty="0"/>
              <a:t>Many unique factors contribute to distress (social and romantic relationships, feeling trapped, spiritual/religious disconnection, physical illness or injury or trauma or insomnia)</a:t>
            </a:r>
          </a:p>
        </p:txBody>
      </p:sp>
    </p:spTree>
    <p:extLst>
      <p:ext uri="{BB962C8B-B14F-4D97-AF65-F5344CB8AC3E}">
        <p14:creationId xmlns:p14="http://schemas.microsoft.com/office/powerpoint/2010/main" val="2146670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How to ask about suicide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12" y="2015732"/>
            <a:ext cx="10206441" cy="3806228"/>
          </a:xfrm>
        </p:spPr>
        <p:txBody>
          <a:bodyPr>
            <a:noAutofit/>
          </a:bodyPr>
          <a:lstStyle/>
          <a:p>
            <a:r>
              <a:rPr lang="en-US" sz="2400" dirty="0"/>
              <a:t>Ask Directly AND Normalize: “It’s not unusual to have thoughts of suicide when . . .” “Have you had thoughts of suicide?”  </a:t>
            </a:r>
          </a:p>
          <a:p>
            <a:r>
              <a:rPr lang="en-US" sz="2400" dirty="0"/>
              <a:t>Listen for distress and show empathy: “Sounds like what’s really hurting is . . .”  </a:t>
            </a:r>
          </a:p>
          <a:p>
            <a:r>
              <a:rPr lang="en-US" sz="2400" dirty="0"/>
              <a:t>Normalize: “I’ve heard and I know that having thoughts of suicide feels horrible, but it doesn’t mean you’re crazy or anything like that.”</a:t>
            </a:r>
          </a:p>
          <a:p>
            <a:r>
              <a:rPr lang="en-US" sz="2400" dirty="0"/>
              <a:t>Ask about distress: “Where does it hurt? Or . . . What hurts most?”</a:t>
            </a:r>
          </a:p>
        </p:txBody>
      </p:sp>
    </p:spTree>
    <p:extLst>
      <p:ext uri="{BB962C8B-B14F-4D97-AF65-F5344CB8AC3E}">
        <p14:creationId xmlns:p14="http://schemas.microsoft.com/office/powerpoint/2010/main" val="2171688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to Say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12" y="2015732"/>
            <a:ext cx="10501460" cy="3806228"/>
          </a:xfrm>
        </p:spPr>
        <p:txBody>
          <a:bodyPr>
            <a:noAutofit/>
          </a:bodyPr>
          <a:lstStyle/>
          <a:p>
            <a:r>
              <a:rPr lang="en-US" sz="2800" dirty="0"/>
              <a:t>Thanks for telling me;  thanks for being so honest, that takes courage.</a:t>
            </a:r>
          </a:p>
          <a:p>
            <a:r>
              <a:rPr lang="en-US" sz="2800" dirty="0"/>
              <a:t>What’s hurting and how can I help?</a:t>
            </a:r>
          </a:p>
          <a:p>
            <a:r>
              <a:rPr lang="en-US" sz="2800" dirty="0"/>
              <a:t>I know I can’t instantly make everything better, but, I want you to live and I want to help.</a:t>
            </a:r>
          </a:p>
          <a:p>
            <a:r>
              <a:rPr lang="en-US" sz="2800" dirty="0"/>
              <a:t>How can I best support you right now? Who else can help? What situations make you feel worse? What situations make you feel better?</a:t>
            </a:r>
          </a:p>
        </p:txBody>
      </p:sp>
    </p:spTree>
    <p:extLst>
      <p:ext uri="{BB962C8B-B14F-4D97-AF65-F5344CB8AC3E}">
        <p14:creationId xmlns:p14="http://schemas.microsoft.com/office/powerpoint/2010/main" val="2431147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More Truth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13" y="2015731"/>
            <a:ext cx="6861070" cy="4139971"/>
          </a:xfrm>
        </p:spPr>
        <p:txBody>
          <a:bodyPr>
            <a:noAutofit/>
          </a:bodyPr>
          <a:lstStyle/>
          <a:p>
            <a:r>
              <a:rPr lang="en-US" sz="2600" dirty="0"/>
              <a:t>Negative behaviors and problems are VERY difficult to stop</a:t>
            </a:r>
          </a:p>
          <a:p>
            <a:r>
              <a:rPr lang="en-US" sz="2600" dirty="0"/>
              <a:t>Marsha Linehan on “don’t think about suicide” </a:t>
            </a:r>
          </a:p>
          <a:p>
            <a:r>
              <a:rPr lang="en-US" sz="2600" dirty="0"/>
              <a:t>Most people want to be better and do better</a:t>
            </a:r>
          </a:p>
          <a:p>
            <a:r>
              <a:rPr lang="en-US" sz="2600" dirty="0"/>
              <a:t>Inspiring positive behaviors and crowding out negative behaviors works better than trying to get people to stop the negative</a:t>
            </a:r>
          </a:p>
          <a:p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473744-91B4-4DE1-8FB0-25903D38D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1167" y="0"/>
            <a:ext cx="2898507" cy="2258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E66748-F8BA-45E2-82C3-31F7F7ABD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983" y="3625836"/>
            <a:ext cx="3269871" cy="326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70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451579" y="583475"/>
            <a:ext cx="9603275" cy="1270280"/>
          </a:xfrm>
        </p:spPr>
        <p:txBody>
          <a:bodyPr>
            <a:noAutofit/>
          </a:bodyPr>
          <a:lstStyle/>
          <a:p>
            <a:pPr algn="ctr"/>
            <a:r>
              <a:rPr lang="en-US" altLang="en-US" sz="4000" dirty="0"/>
              <a:t>Now . . . Let’s explore</a:t>
            </a:r>
            <a:br>
              <a:rPr lang="en-US" altLang="en-US" sz="4000" dirty="0"/>
            </a:br>
            <a:r>
              <a:rPr lang="en-US" altLang="en-US" sz="4000" dirty="0"/>
              <a:t>Evidence-Based Happiness Skills</a:t>
            </a:r>
          </a:p>
        </p:txBody>
      </p:sp>
      <p:pic>
        <p:nvPicPr>
          <p:cNvPr id="5123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62400"/>
            <a:ext cx="3846512" cy="2895600"/>
          </a:xfrm>
        </p:spPr>
      </p:pic>
      <p:pic>
        <p:nvPicPr>
          <p:cNvPr id="512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010" y="4295775"/>
            <a:ext cx="4153989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270" y="2072640"/>
            <a:ext cx="4815840" cy="2708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396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0F82-1231-434C-AED5-7CBD62AB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389B51-23AB-4CBC-B3B2-F1B458843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463838" cy="2337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895C13-8334-45A3-BF2C-04BDD72A6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242" y="0"/>
            <a:ext cx="2957119" cy="2957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380804-75FE-42F3-84D4-342F92C65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838" y="-1"/>
            <a:ext cx="2829708" cy="2337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5D6BDE-39D7-40BB-932F-7E879C96C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175" y="0"/>
            <a:ext cx="2402967" cy="1627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1E3596-C8E9-438B-A639-9FA0B6435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7926" y="1627464"/>
            <a:ext cx="2090936" cy="2927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932184-B153-4F22-9BF4-0328B23F5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987" y="4554774"/>
            <a:ext cx="4105013" cy="2298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4B95D5-4CA2-4479-BF88-B2E0681F1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2197812"/>
            <a:ext cx="3513305" cy="2189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9F749A-417E-42D2-A7B7-5E362FF480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3216" y="4028292"/>
            <a:ext cx="2829708" cy="2829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5DC2BB-3C8A-464A-B03B-BD8FE90AFA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" y="4210050"/>
            <a:ext cx="1724025" cy="2647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8ECF89-0A57-49B0-857A-A1542D2F1B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2761" y="2068722"/>
            <a:ext cx="2778792" cy="3378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6F65B6-AD17-4459-AAAA-C1742C81A7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7389" y="5091456"/>
            <a:ext cx="2590800" cy="1762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EC6AA3-829C-4EA0-BA10-303535ED45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53851" y="2885813"/>
            <a:ext cx="1638149" cy="2557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C25D65-BC10-4729-B7EF-B9286AE930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68663" y="5268286"/>
            <a:ext cx="2347006" cy="1561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3A11D4-3642-4AA6-878C-4916D317EB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5159" y="2851162"/>
            <a:ext cx="1182385" cy="11771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11393F-A991-4299-BF70-E5D18A1CE1D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553" y="1826027"/>
            <a:ext cx="989750" cy="11771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13FCC7-9AE4-4C6A-8A55-A145B0ED36A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49269" y="4262046"/>
            <a:ext cx="2095500" cy="1181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52166D-F775-4B16-82A8-EE019632397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29018" y="2906036"/>
            <a:ext cx="1648445" cy="164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20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Defining Happiness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2015732"/>
            <a:ext cx="10837140" cy="3993182"/>
          </a:xfrm>
        </p:spPr>
        <p:txBody>
          <a:bodyPr>
            <a:noAutofit/>
          </a:bodyPr>
          <a:lstStyle/>
          <a:p>
            <a:r>
              <a:rPr lang="en-US" sz="3000" dirty="0"/>
              <a:t>We’re not just talking about smiley hedonistic</a:t>
            </a:r>
          </a:p>
          <a:p>
            <a:pPr marL="0" indent="0">
              <a:buNone/>
            </a:pPr>
            <a:r>
              <a:rPr lang="en-US" sz="3000" dirty="0"/>
              <a:t>(material) happiness . . . That won’t last </a:t>
            </a:r>
          </a:p>
          <a:p>
            <a:pPr marL="0" indent="0">
              <a:buNone/>
            </a:pPr>
            <a:r>
              <a:rPr lang="en-US" sz="3000" dirty="0"/>
              <a:t>because of hedonic adaptation . . . and</a:t>
            </a:r>
          </a:p>
          <a:p>
            <a:pPr marL="0" indent="0">
              <a:buNone/>
            </a:pPr>
            <a:r>
              <a:rPr lang="en-US" sz="3000" dirty="0"/>
              <a:t>emotional opponent process theory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4640" y="2965269"/>
            <a:ext cx="3892731" cy="389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97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Defining Happiness – 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15732"/>
            <a:ext cx="11504023" cy="39931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/>
              <a:t>We’re talking about Aristotelian </a:t>
            </a:r>
            <a:r>
              <a:rPr lang="en-US" sz="3000" b="1" dirty="0" err="1"/>
              <a:t>eudaimonic</a:t>
            </a:r>
            <a:r>
              <a:rPr lang="en-US" sz="3000" b="1" dirty="0"/>
              <a:t> happiness:</a:t>
            </a:r>
            <a:r>
              <a:rPr lang="en-US" sz="3000" dirty="0"/>
              <a:t> living well physically, psychologically, socially, spiritually, emotionally, and more. The secret to happiness is no secret . . . 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err="1"/>
              <a:t>Eudaimonic</a:t>
            </a:r>
            <a:r>
              <a:rPr lang="en-US" sz="4400" dirty="0"/>
              <a:t> happiness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/>
              <a:t>requires effort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623" y="3523631"/>
            <a:ext cx="6174377" cy="333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24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Big Principles of Happiness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865" y="2015732"/>
            <a:ext cx="10328990" cy="4200510"/>
          </a:xfrm>
        </p:spPr>
        <p:txBody>
          <a:bodyPr>
            <a:normAutofit fontScale="92500"/>
          </a:bodyPr>
          <a:lstStyle/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Nothing works for everyone (even EBTs)</a:t>
            </a: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endParaRPr lang="en-US" sz="3000" dirty="0">
              <a:solidFill>
                <a:prstClr val="black"/>
              </a:solidFill>
            </a:endParaRP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Pick an EB skill or intervention and practice with an experimental mindset [Maybe one or two in five will work for you]</a:t>
            </a: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endParaRPr lang="en-US" sz="3000" dirty="0">
              <a:solidFill>
                <a:prstClr val="black"/>
              </a:solidFill>
            </a:endParaRP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Build on your strengths and past successes [Don’t do what you should do; do what you can do]</a:t>
            </a:r>
          </a:p>
          <a:p>
            <a:pPr marL="0" lvl="0" indent="0">
              <a:buClr>
                <a:srgbClr val="B71E42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128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70C0"/>
                </a:solidFill>
              </a:rPr>
              <a:t>Skill #1</a:t>
            </a:r>
            <a:r>
              <a:rPr lang="en-US" sz="4800" dirty="0"/>
              <a:t>: 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035" y="1767840"/>
            <a:ext cx="4741683" cy="3698505"/>
          </a:xfrm>
        </p:spPr>
        <p:txBody>
          <a:bodyPr>
            <a:noAutofit/>
          </a:bodyPr>
          <a:lstStyle/>
          <a:p>
            <a:r>
              <a:rPr lang="en-US" sz="3600" dirty="0"/>
              <a:t>Survey</a:t>
            </a:r>
          </a:p>
          <a:p>
            <a:r>
              <a:rPr lang="en-US" sz="3600" dirty="0"/>
              <a:t>Rumination is </a:t>
            </a:r>
            <a:r>
              <a:rPr lang="en-US" sz="3600" b="1" dirty="0">
                <a:solidFill>
                  <a:srgbClr val="FF0000"/>
                </a:solidFill>
              </a:rPr>
              <a:t>all-natural</a:t>
            </a:r>
            <a:r>
              <a:rPr lang="en-US" sz="3600" dirty="0"/>
              <a:t>, but not helpful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18CF25-70EA-4CD9-9A59-53D869E6F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407" y="2344171"/>
            <a:ext cx="6252594" cy="451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32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069" y="2038525"/>
            <a:ext cx="10658664" cy="4102216"/>
          </a:xfrm>
        </p:spPr>
        <p:txBody>
          <a:bodyPr>
            <a:noAutofit/>
          </a:bodyPr>
          <a:lstStyle/>
          <a:p>
            <a:r>
              <a:rPr lang="en-US" sz="3200" dirty="0"/>
              <a:t>Seligman’s signature technique</a:t>
            </a:r>
          </a:p>
          <a:p>
            <a:pPr lvl="1"/>
            <a:r>
              <a:rPr lang="en-US" sz="2800" dirty="0"/>
              <a:t>Before you go to sleep (or right now) </a:t>
            </a:r>
          </a:p>
          <a:p>
            <a:pPr lvl="1"/>
            <a:r>
              <a:rPr lang="en-US" sz="2800" dirty="0"/>
              <a:t>Write down (or think about) three good things that happened during the day (or last 24 hours)</a:t>
            </a:r>
          </a:p>
          <a:p>
            <a:pPr lvl="1"/>
            <a:r>
              <a:rPr lang="en-US" sz="2800" dirty="0"/>
              <a:t>Then track down in your mind “Why” those things happened</a:t>
            </a:r>
          </a:p>
          <a:p>
            <a:pPr lvl="1"/>
            <a:r>
              <a:rPr lang="en-US" sz="2800" dirty="0"/>
              <a:t>Seligman: After a week, you’ll want to keep doing it (JSF: Maybe)</a:t>
            </a:r>
          </a:p>
          <a:p>
            <a:pPr lvl="1"/>
            <a:r>
              <a:rPr lang="en-US" sz="2800" dirty="0"/>
              <a:t>DEMONSTRATION*</a:t>
            </a:r>
          </a:p>
        </p:txBody>
      </p:sp>
    </p:spTree>
    <p:extLst>
      <p:ext uri="{BB962C8B-B14F-4D97-AF65-F5344CB8AC3E}">
        <p14:creationId xmlns:p14="http://schemas.microsoft.com/office/powerpoint/2010/main" val="1897474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10011415" cy="1049235"/>
          </a:xfrm>
        </p:spPr>
        <p:txBody>
          <a:bodyPr>
            <a:normAutofit/>
          </a:bodyPr>
          <a:lstStyle/>
          <a:p>
            <a:r>
              <a:rPr lang="en-US" sz="4000" dirty="0"/>
              <a:t>Why does Three Good Things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3629" y="1767840"/>
            <a:ext cx="10273937" cy="4352109"/>
          </a:xfrm>
        </p:spPr>
        <p:txBody>
          <a:bodyPr>
            <a:noAutofit/>
          </a:bodyPr>
          <a:lstStyle/>
          <a:p>
            <a:r>
              <a:rPr lang="en-US" sz="3200" dirty="0"/>
              <a:t>When you go to bed, you inevitably and </a:t>
            </a:r>
            <a:r>
              <a:rPr lang="en-US" sz="3200" b="1" dirty="0"/>
              <a:t>NATURALLY</a:t>
            </a:r>
            <a:r>
              <a:rPr lang="en-US" sz="3200" dirty="0"/>
              <a:t> embark on either a negative (depressive) </a:t>
            </a:r>
            <a:r>
              <a:rPr lang="en-US" sz="3200" b="1" dirty="0">
                <a:solidFill>
                  <a:srgbClr val="FF0000"/>
                </a:solidFill>
              </a:rPr>
              <a:t>review </a:t>
            </a:r>
            <a:r>
              <a:rPr lang="en-US" sz="3200" dirty="0"/>
              <a:t>or anticipatory (anxiety) </a:t>
            </a:r>
            <a:r>
              <a:rPr lang="en-US" sz="3200" b="1" dirty="0">
                <a:solidFill>
                  <a:srgbClr val="FF0000"/>
                </a:solidFill>
              </a:rPr>
              <a:t>preview</a:t>
            </a:r>
          </a:p>
          <a:p>
            <a:r>
              <a:rPr lang="en-US" sz="3200" dirty="0"/>
              <a:t>Thinking three good things shifts you partway</a:t>
            </a:r>
          </a:p>
          <a:p>
            <a:r>
              <a:rPr lang="en-US" sz="3200" dirty="0"/>
              <a:t>Identifying “Why” those things happened activates a brain search toward positive and empowering attributions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965205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546755"/>
            <a:ext cx="10364451" cy="923826"/>
          </a:xfrm>
        </p:spPr>
        <p:txBody>
          <a:bodyPr>
            <a:normAutofit/>
          </a:bodyPr>
          <a:lstStyle/>
          <a:p>
            <a:pPr algn="ctr"/>
            <a:r>
              <a:rPr lang="en-US" sz="4200" b="1" dirty="0">
                <a:solidFill>
                  <a:srgbClr val="FF0000"/>
                </a:solidFill>
              </a:rPr>
              <a:t>Skill #2:</a:t>
            </a:r>
            <a:r>
              <a:rPr lang="en-US" sz="4200" dirty="0"/>
              <a:t> Sleep 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23406" y="1649691"/>
            <a:ext cx="10154194" cy="5012367"/>
          </a:xfrm>
        </p:spPr>
        <p:txBody>
          <a:bodyPr>
            <a:normAutofit/>
          </a:bodyPr>
          <a:lstStyle/>
          <a:p>
            <a:r>
              <a:rPr lang="en-US" sz="3200" dirty="0"/>
              <a:t>“What’s the most important thing for college student and employee and human success?”</a:t>
            </a:r>
          </a:p>
          <a:p>
            <a:pPr lvl="1"/>
            <a:r>
              <a:rPr lang="en-US" sz="3000" dirty="0"/>
              <a:t>The answer: “That’s easy, Sleep.”</a:t>
            </a:r>
          </a:p>
          <a:p>
            <a:pPr lvl="1"/>
            <a:r>
              <a:rPr lang="en-US" sz="3000" dirty="0"/>
              <a:t>Why? Sleep disruption is linked to accidents, illness, lower achievement, depression, irritability, worse MH, suicidality, </a:t>
            </a:r>
            <a:r>
              <a:rPr lang="en-US" sz="3000" dirty="0" err="1"/>
              <a:t>etc</a:t>
            </a:r>
            <a:r>
              <a:rPr lang="en-US" sz="3000" dirty="0"/>
              <a:t>!</a:t>
            </a:r>
          </a:p>
          <a:p>
            <a:pPr lvl="1"/>
            <a:r>
              <a:rPr lang="en-US" sz="3000" dirty="0"/>
              <a:t>Sleep paralysis, MHCC and the DSM – Wait a minute</a:t>
            </a:r>
            <a:r>
              <a:rPr lang="en-US" sz="3000" dirty="0">
                <a:sym typeface="Wingdings" panose="05000000000000000000" pitchFamily="2" charset="2"/>
              </a:rPr>
              <a:t>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87801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548882" cy="1596177"/>
          </a:xfrm>
        </p:spPr>
        <p:txBody>
          <a:bodyPr>
            <a:normAutofit/>
          </a:bodyPr>
          <a:lstStyle/>
          <a:p>
            <a:pPr algn="ctr"/>
            <a:r>
              <a:rPr lang="en-US" sz="4200" dirty="0"/>
              <a:t>Understanding </a:t>
            </a:r>
            <a:br>
              <a:rPr lang="en-US" sz="4200" dirty="0"/>
            </a:br>
            <a:r>
              <a:rPr lang="en-US" sz="4200" dirty="0"/>
              <a:t>sleep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61257" y="2037806"/>
            <a:ext cx="11016343" cy="4624251"/>
          </a:xfrm>
        </p:spPr>
        <p:txBody>
          <a:bodyPr/>
          <a:lstStyle/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Advice is cheap; but knowledge is POWER</a:t>
            </a:r>
          </a:p>
          <a:p>
            <a:pPr lvl="0">
              <a:buClr>
                <a:prstClr val="black"/>
              </a:buClr>
            </a:pPr>
            <a:r>
              <a:rPr lang="en-US" sz="2800" b="1" dirty="0">
                <a:solidFill>
                  <a:srgbClr val="FF0000"/>
                </a:solidFill>
              </a:rPr>
              <a:t>Insomnia role play?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The insomnias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Awakenings (nightmares)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Cognitions and behaviors [Expectations and poor sleep hygiene]</a:t>
            </a:r>
          </a:p>
          <a:p>
            <a:pPr lvl="0">
              <a:buClr>
                <a:prstClr val="black"/>
              </a:buClr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689" y="796514"/>
            <a:ext cx="2496311" cy="32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24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Almost Sleep: </a:t>
            </a:r>
            <a:br>
              <a:rPr lang="en-US" sz="4400" dirty="0"/>
            </a:br>
            <a:r>
              <a:rPr lang="en-US" sz="4400" dirty="0"/>
              <a:t>The Relaxation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064470"/>
            <a:ext cx="10363826" cy="3726729"/>
          </a:xfrm>
        </p:spPr>
        <p:txBody>
          <a:bodyPr/>
          <a:lstStyle/>
          <a:p>
            <a:r>
              <a:rPr lang="en-US" sz="3200" dirty="0"/>
              <a:t>Herbert Benson – 1975</a:t>
            </a:r>
          </a:p>
          <a:p>
            <a:pPr lvl="1"/>
            <a:r>
              <a:rPr lang="en-US" sz="2800" dirty="0"/>
              <a:t>A comfortable position</a:t>
            </a:r>
          </a:p>
          <a:p>
            <a:pPr lvl="1"/>
            <a:r>
              <a:rPr lang="en-US" sz="2800" dirty="0"/>
              <a:t>A quiet place</a:t>
            </a:r>
          </a:p>
          <a:p>
            <a:pPr lvl="1"/>
            <a:r>
              <a:rPr lang="en-US" sz="2800" dirty="0"/>
              <a:t>A mental device [something to focus on]</a:t>
            </a:r>
          </a:p>
          <a:p>
            <a:pPr lvl="1"/>
            <a:r>
              <a:rPr lang="en-US" sz="2800" dirty="0"/>
              <a:t>A passive attitude [mindful acceptance]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309" y="2507530"/>
            <a:ext cx="4241691" cy="363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24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76837"/>
            <a:ext cx="10364451" cy="1291905"/>
          </a:xfrm>
        </p:spPr>
        <p:txBody>
          <a:bodyPr>
            <a:normAutofit/>
          </a:bodyPr>
          <a:lstStyle/>
          <a:p>
            <a:pPr algn="ctr"/>
            <a:r>
              <a:rPr lang="en-US" sz="4200" dirty="0"/>
              <a:t>Sleep Hygiene </a:t>
            </a:r>
            <a:br>
              <a:rPr lang="en-US" sz="4200" dirty="0"/>
            </a:br>
            <a:r>
              <a:rPr lang="en-US" sz="4200" dirty="0"/>
              <a:t>(Not just showering)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1395" y="1734532"/>
            <a:ext cx="3405930" cy="4624323"/>
          </a:xfrm>
        </p:spPr>
        <p:txBody>
          <a:bodyPr>
            <a:normAutofit lnSpcReduction="10000"/>
          </a:bodyPr>
          <a:lstStyle/>
          <a:p>
            <a:pPr marL="51435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Routines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Daily exercise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Caffeine curfews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Light and dark and sound and comfort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Beds are for sleeping</a:t>
            </a:r>
          </a:p>
          <a:p>
            <a:pPr lvl="0">
              <a:buClr>
                <a:prstClr val="black"/>
              </a:buClr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CBB98-D1D3-4A62-AD89-80AB684ABDF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943" y="1862356"/>
            <a:ext cx="7197754" cy="3928843"/>
          </a:xfrm>
        </p:spPr>
        <p:txBody>
          <a:bodyPr>
            <a:noAutofit/>
          </a:bodyPr>
          <a:lstStyle/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Limit naps to less than 30 min [coffee naps]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Avoid certain foods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The temperature decline (Bath or shower)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Screen light exposure and Tech in the bedroom?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/>
              <a:t>Have a plan for dealing with troubling thoughts and dreams [3 Good Things; mindfulness meditation]</a:t>
            </a:r>
          </a:p>
        </p:txBody>
      </p:sp>
    </p:spTree>
    <p:extLst>
      <p:ext uri="{BB962C8B-B14F-4D97-AF65-F5344CB8AC3E}">
        <p14:creationId xmlns:p14="http://schemas.microsoft.com/office/powerpoint/2010/main" val="2168093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Thoughts ON Sleeping 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853754"/>
            <a:ext cx="10363826" cy="3937445"/>
          </a:xfrm>
        </p:spPr>
        <p:txBody>
          <a:bodyPr>
            <a:normAutofit/>
          </a:bodyPr>
          <a:lstStyle/>
          <a:p>
            <a:r>
              <a:rPr lang="en-US" sz="3200" dirty="0"/>
              <a:t>Imagery Rehearsal Therapy</a:t>
            </a:r>
          </a:p>
          <a:p>
            <a:endParaRPr lang="en-US" sz="3200" dirty="0"/>
          </a:p>
          <a:p>
            <a:r>
              <a:rPr lang="en-US" sz="3200" dirty="0"/>
              <a:t>Our Spring 2020 Data on Sleep and Headaches</a:t>
            </a:r>
          </a:p>
          <a:p>
            <a:endParaRPr lang="en-US" sz="3200" dirty="0"/>
          </a:p>
          <a:p>
            <a:r>
              <a:rPr lang="en-US" sz="3200" dirty="0"/>
              <a:t>What do you want to remember about sleeping well?</a:t>
            </a:r>
          </a:p>
        </p:txBody>
      </p:sp>
    </p:spTree>
    <p:extLst>
      <p:ext uri="{BB962C8B-B14F-4D97-AF65-F5344CB8AC3E}">
        <p14:creationId xmlns:p14="http://schemas.microsoft.com/office/powerpoint/2010/main" val="2665964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Skill #3</a:t>
            </a:r>
            <a:r>
              <a:rPr lang="en-US" sz="4800" b="1" dirty="0"/>
              <a:t>:</a:t>
            </a:r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dirty="0"/>
              <a:t>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767840"/>
            <a:ext cx="9603275" cy="3698505"/>
          </a:xfrm>
        </p:spPr>
        <p:txBody>
          <a:bodyPr>
            <a:noAutofit/>
          </a:bodyPr>
          <a:lstStyle/>
          <a:p>
            <a:r>
              <a:rPr lang="en-US" sz="3200" dirty="0"/>
              <a:t>What is savoring?</a:t>
            </a:r>
          </a:p>
          <a:p>
            <a:r>
              <a:rPr lang="en-US" sz="3200" dirty="0"/>
              <a:t>Deliberate effort to extend and expand positive experiences [improves mood; increases satisfaction]</a:t>
            </a:r>
          </a:p>
          <a:p>
            <a:pPr lvl="1"/>
            <a:r>
              <a:rPr lang="en-US" sz="3000" dirty="0"/>
              <a:t>Track/review fun </a:t>
            </a:r>
          </a:p>
          <a:p>
            <a:pPr lvl="1"/>
            <a:r>
              <a:rPr lang="en-US" sz="3000" dirty="0"/>
              <a:t>Track/review meaning</a:t>
            </a:r>
          </a:p>
          <a:p>
            <a:pPr lvl="1"/>
            <a:r>
              <a:rPr lang="en-US" sz="3000" dirty="0"/>
              <a:t>Your next run/walk/shopping/conversation</a:t>
            </a:r>
          </a:p>
        </p:txBody>
      </p:sp>
    </p:spTree>
    <p:extLst>
      <p:ext uri="{BB962C8B-B14F-4D97-AF65-F5344CB8AC3E}">
        <p14:creationId xmlns:p14="http://schemas.microsoft.com/office/powerpoint/2010/main" val="1922720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451579" y="548640"/>
            <a:ext cx="8759221" cy="972186"/>
          </a:xfrm>
        </p:spPr>
        <p:txBody>
          <a:bodyPr>
            <a:noAutofit/>
          </a:bodyPr>
          <a:lstStyle/>
          <a:p>
            <a:r>
              <a:rPr lang="en-US" altLang="en-US" sz="4800" dirty="0"/>
              <a:t>The Opposite of Savoring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280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We often dampen or spoil good experiences, while savoring or chewing on our mistakes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en-US" altLang="en-US" sz="3200" dirty="0"/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Anybody ever get stuck chewing on the negative or spoiling the positives? [Yet another natural obstacle to happiness]</a:t>
            </a:r>
          </a:p>
        </p:txBody>
      </p:sp>
    </p:spTree>
    <p:extLst>
      <p:ext uri="{BB962C8B-B14F-4D97-AF65-F5344CB8AC3E}">
        <p14:creationId xmlns:p14="http://schemas.microsoft.com/office/powerpoint/2010/main" val="644214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Easy 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767840"/>
            <a:ext cx="9603275" cy="3698505"/>
          </a:xfrm>
        </p:spPr>
        <p:txBody>
          <a:bodyPr>
            <a:noAutofit/>
          </a:bodyPr>
          <a:lstStyle/>
          <a:p>
            <a:r>
              <a:rPr lang="en-US" sz="3200" dirty="0"/>
              <a:t>Mutual savoring</a:t>
            </a:r>
          </a:p>
          <a:p>
            <a:r>
              <a:rPr lang="en-US" sz="3200" dirty="0"/>
              <a:t>Find a friend – Remember when . . .</a:t>
            </a:r>
          </a:p>
          <a:p>
            <a:pPr lvl="1"/>
            <a:r>
              <a:rPr lang="en-US" sz="3000" dirty="0"/>
              <a:t>Improves mood and hope</a:t>
            </a:r>
          </a:p>
          <a:p>
            <a:pPr lvl="1"/>
            <a:r>
              <a:rPr lang="en-US" sz="3000" dirty="0"/>
              <a:t>Improves likelihood of repeating</a:t>
            </a:r>
          </a:p>
          <a:p>
            <a:pPr lvl="1"/>
            <a:r>
              <a:rPr lang="en-US" sz="3000" dirty="0"/>
              <a:t>Increases planning</a:t>
            </a:r>
          </a:p>
          <a:p>
            <a:pPr marL="228600" lvl="1">
              <a:spcBef>
                <a:spcPts val="1000"/>
              </a:spcBef>
            </a:pPr>
            <a:r>
              <a:rPr lang="en-US" sz="3200" dirty="0"/>
              <a:t>How can you REMEMBER to savor the positives?</a:t>
            </a:r>
          </a:p>
        </p:txBody>
      </p:sp>
    </p:spTree>
    <p:extLst>
      <p:ext uri="{BB962C8B-B14F-4D97-AF65-F5344CB8AC3E}">
        <p14:creationId xmlns:p14="http://schemas.microsoft.com/office/powerpoint/2010/main" val="2369132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Skill #4</a:t>
            </a:r>
            <a:r>
              <a:rPr lang="en-US" sz="4400" b="1" dirty="0"/>
              <a:t>: </a:t>
            </a:r>
            <a:r>
              <a:rPr lang="en-US" sz="4400" dirty="0"/>
              <a:t>gratitude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10024141" cy="4123811"/>
          </a:xfrm>
        </p:spPr>
        <p:txBody>
          <a:bodyPr>
            <a:noAutofit/>
          </a:bodyPr>
          <a:lstStyle/>
          <a:p>
            <a:r>
              <a:rPr lang="en-US" sz="3200" dirty="0"/>
              <a:t>Do you want to increase optimism, improve life satisfaction, be healthier, and exercise more?</a:t>
            </a:r>
          </a:p>
          <a:p>
            <a:endParaRPr lang="en-US" sz="3200" dirty="0"/>
          </a:p>
          <a:p>
            <a:r>
              <a:rPr lang="en-US" sz="3200" dirty="0"/>
              <a:t>Weave intentional gratitude into your life</a:t>
            </a: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834" y="4324584"/>
            <a:ext cx="3013166" cy="253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730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Gratitude – Part 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10595877" cy="4123811"/>
          </a:xfrm>
        </p:spPr>
        <p:txBody>
          <a:bodyPr>
            <a:noAutofit/>
          </a:bodyPr>
          <a:lstStyle/>
          <a:p>
            <a:r>
              <a:rPr lang="en-US" sz="3200" dirty="0"/>
              <a:t>But the mind is built to count up hassles rather than blessings</a:t>
            </a:r>
          </a:p>
          <a:p>
            <a:r>
              <a:rPr lang="en-US" sz="3200" dirty="0"/>
              <a:t>“My two years of rejections”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 There had been many</a:t>
            </a:r>
          </a:p>
          <a:p>
            <a:pPr marL="914400" lvl="2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 sz="3000" dirty="0"/>
              <a:t>But there had also been much more</a:t>
            </a:r>
          </a:p>
          <a:p>
            <a:pPr marL="914400" lvl="2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 sz="3000" dirty="0"/>
              <a:t>This was like counting cloudy days – the outcome is easy to predict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99"/>
            <a:ext cx="2182557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56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4400" dirty="0"/>
              <a:t>Gratitude </a:t>
            </a:r>
            <a:r>
              <a:rPr lang="es" sz="4400" dirty="0"/>
              <a:t>PRACTICE</a:t>
            </a:r>
            <a:endParaRPr sz="4400" dirty="0"/>
          </a:p>
        </p:txBody>
      </p:sp>
      <p:sp>
        <p:nvSpPr>
          <p:cNvPr id="974" name="Google Shape;974;p17"/>
          <p:cNvSpPr txBox="1"/>
          <p:nvPr/>
        </p:nvSpPr>
        <p:spPr>
          <a:xfrm>
            <a:off x="914400" y="2064634"/>
            <a:ext cx="9924400" cy="430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457200" marR="0" lvl="0" indent="-4572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Take a moment to think of one thing you’re thankful for. Examples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include 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a person, an event, something you are good at, goals you have achieved, where you live, or opportunities. </a:t>
            </a:r>
          </a:p>
          <a:p>
            <a:pPr marL="457200" marR="0" lvl="0" indent="-4572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s" sz="2933" kern="0" dirty="0">
              <a:solidFill>
                <a:prstClr val="black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indent="-457200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" sz="2933" kern="0" dirty="0">
                <a:solidFill>
                  <a:prstClr val="black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Once you’ve </a:t>
            </a:r>
            <a:r>
              <a:rPr lang="en-US" sz="2933" kern="0" dirty="0">
                <a:solidFill>
                  <a:prstClr val="black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got your gratitude focus</a:t>
            </a:r>
            <a:r>
              <a:rPr lang="es" sz="2933" kern="0" dirty="0">
                <a:solidFill>
                  <a:prstClr val="black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take a moment to </a:t>
            </a:r>
            <a:r>
              <a:rPr lang="en-US" sz="2933" kern="0" dirty="0">
                <a:solidFill>
                  <a:prstClr val="black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ask</a:t>
            </a:r>
            <a:r>
              <a:rPr lang="es" sz="2933" kern="0" dirty="0">
                <a:solidFill>
                  <a:prstClr val="black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yourself, “</a:t>
            </a:r>
            <a:r>
              <a:rPr lang="es" sz="2933" b="1" kern="0" dirty="0">
                <a:solidFill>
                  <a:prstClr val="black"/>
                </a:solidFill>
                <a:latin typeface="Montserrat"/>
                <a:ea typeface="Montserrat"/>
                <a:cs typeface="Montserrat"/>
                <a:sym typeface="Montserrat"/>
              </a:rPr>
              <a:t>Why am I grateful for this?”</a:t>
            </a:r>
            <a:r>
              <a:rPr lang="es" sz="2933" kern="0" dirty="0">
                <a:solidFill>
                  <a:prstClr val="black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457200" marR="0" lvl="0" indent="-4572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4572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s" sz="2933" kern="0" dirty="0">
              <a:solidFill>
                <a:prstClr val="black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2959024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Gratitude – Homework  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3200" dirty="0"/>
              <a:t>Who do you want to express gratitude toward?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Write a </a:t>
            </a:r>
            <a:r>
              <a:rPr lang="en-US" altLang="en-US" sz="3200" b="1" dirty="0">
                <a:solidFill>
                  <a:srgbClr val="0070C0"/>
                </a:solidFill>
              </a:rPr>
              <a:t>postcard or letter or email or text or IM</a:t>
            </a:r>
            <a:r>
              <a:rPr lang="en-US" altLang="en-US" sz="3200" dirty="0"/>
              <a:t> of gratitude to a person you value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Even better: Tell the person directly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Results?? Not about the response.</a:t>
            </a:r>
          </a:p>
        </p:txBody>
      </p:sp>
    </p:spTree>
    <p:extLst>
      <p:ext uri="{BB962C8B-B14F-4D97-AF65-F5344CB8AC3E}">
        <p14:creationId xmlns:p14="http://schemas.microsoft.com/office/powerpoint/2010/main" val="140716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Skill #5</a:t>
            </a:r>
            <a:r>
              <a:rPr lang="en-US" sz="4000" dirty="0"/>
              <a:t>: Coping with Triggers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71B10-1408-4470-8C88-53CB9A9D3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516261"/>
          </a:xfrm>
        </p:spPr>
        <p:txBody>
          <a:bodyPr>
            <a:noAutofit/>
          </a:bodyPr>
          <a:lstStyle/>
          <a:p>
            <a:r>
              <a:rPr lang="en-US" sz="2800" dirty="0"/>
              <a:t>Know Your triggers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84905-348F-45C3-BC78-F0C732916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291" y="3160243"/>
            <a:ext cx="5357052" cy="2893594"/>
          </a:xfrm>
        </p:spPr>
        <p:txBody>
          <a:bodyPr>
            <a:normAutofit/>
          </a:bodyPr>
          <a:lstStyle/>
          <a:p>
            <a:r>
              <a:rPr lang="en-US" sz="2800" dirty="0"/>
              <a:t>What situations and people tend to activate negative thoughts or unpleasant emotions or somatic distress?</a:t>
            </a:r>
          </a:p>
          <a:p>
            <a:r>
              <a:rPr lang="en-US" sz="2800" dirty="0"/>
              <a:t>Example: Relationship conflict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490AF6-F92A-4E35-AED3-56CE375FC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2362" y="2023002"/>
            <a:ext cx="4645152" cy="974721"/>
          </a:xfrm>
        </p:spPr>
        <p:txBody>
          <a:bodyPr>
            <a:normAutofit/>
          </a:bodyPr>
          <a:lstStyle/>
          <a:p>
            <a:r>
              <a:rPr lang="en-US" sz="2800" dirty="0"/>
              <a:t>Use a positive Planned Response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2CC53D-DD3C-40A2-B93A-FD663198C7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2361" y="3160243"/>
            <a:ext cx="5163753" cy="2976606"/>
          </a:xfrm>
        </p:spPr>
        <p:txBody>
          <a:bodyPr>
            <a:normAutofit/>
          </a:bodyPr>
          <a:lstStyle/>
          <a:p>
            <a:r>
              <a:rPr lang="en-US" sz="2800" dirty="0"/>
              <a:t>Plan your “best” response in advance</a:t>
            </a:r>
          </a:p>
          <a:p>
            <a:r>
              <a:rPr lang="en-US" sz="2800" dirty="0"/>
              <a:t>Practice the response</a:t>
            </a:r>
          </a:p>
          <a:p>
            <a:r>
              <a:rPr lang="en-US" sz="2800" dirty="0"/>
              <a:t>Don’t expect perfection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2219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Stunning Conclusions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45" y="1853754"/>
            <a:ext cx="11434713" cy="4233537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</a:rPr>
              <a:t>Some suicide myths might get in the way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Normalize suicidal thoughts; ask directly; show empathy; decrease distress 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The brain, our culture, the news . . . are all built to track negativity 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Well-being requires awareness, intention, effort, reminders, and persistence </a:t>
            </a:r>
          </a:p>
          <a:p>
            <a:r>
              <a:rPr lang="en-US" sz="2800" dirty="0"/>
              <a:t>Most of us will forget to apply these unless we have a reminder plan </a:t>
            </a:r>
          </a:p>
          <a:p>
            <a:r>
              <a:rPr lang="en-US" sz="2800" dirty="0"/>
              <a:t>Select and practice a few evidence-based happiness skills and see what happens. Experiment!</a:t>
            </a:r>
            <a:br>
              <a:rPr lang="en-US" altLang="en-US" sz="2800" dirty="0">
                <a:solidFill>
                  <a:prstClr val="black"/>
                </a:solidFill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8894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5F19D-6162-48A1-9ABA-2AFC0A49D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 from a Happiness Student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DD4B7-6228-4624-A386-AF13439A7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25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Hi John,</a:t>
            </a:r>
          </a:p>
          <a:p>
            <a:pPr marL="0" indent="0">
              <a:buNone/>
            </a:pPr>
            <a:r>
              <a:rPr lang="en-US" sz="2800" dirty="0"/>
              <a:t>Words are inadequate to express my gratitude for </a:t>
            </a:r>
          </a:p>
          <a:p>
            <a:pPr marL="0" indent="0">
              <a:buNone/>
            </a:pPr>
            <a:r>
              <a:rPr lang="en-US" sz="2800" dirty="0"/>
              <a:t>the Happiness Class. Literally transforming my life </a:t>
            </a:r>
          </a:p>
          <a:p>
            <a:pPr marL="0" indent="0">
              <a:buNone/>
            </a:pPr>
            <a:r>
              <a:rPr lang="en-US" sz="2800" dirty="0"/>
              <a:t>after a very difficult and sad nine months; </a:t>
            </a:r>
          </a:p>
          <a:p>
            <a:pPr marL="0" indent="0">
              <a:buNone/>
            </a:pPr>
            <a:r>
              <a:rPr lang="en-US" sz="2800" dirty="0"/>
              <a:t>plus it’s a </a:t>
            </a:r>
            <a:r>
              <a:rPr lang="en-US" sz="2800" dirty="0" err="1"/>
              <a:t>heckuva</a:t>
            </a:r>
            <a:r>
              <a:rPr lang="en-US" sz="2800" dirty="0"/>
              <a:t> lot of fun.  Again, thank you.</a:t>
            </a:r>
          </a:p>
          <a:p>
            <a:pPr marL="0" indent="0">
              <a:buNone/>
            </a:pPr>
            <a:r>
              <a:rPr lang="en-US" sz="2800" dirty="0"/>
              <a:t> 		-- Happiness class student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31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147" y="367645"/>
            <a:ext cx="10212726" cy="148610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</a:rPr>
              <a:t>Skill #6 </a:t>
            </a:r>
            <a:r>
              <a:rPr lang="en-US" sz="4000" dirty="0"/>
              <a:t>(bonus): Positive Distractions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1B7BC-6AFE-40DD-918C-248FE6E75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605" y="1853754"/>
            <a:ext cx="9716249" cy="4224829"/>
          </a:xfrm>
        </p:spPr>
        <p:txBody>
          <a:bodyPr>
            <a:normAutofit/>
          </a:bodyPr>
          <a:lstStyle/>
          <a:p>
            <a:r>
              <a:rPr lang="en-US" sz="2800" dirty="0"/>
              <a:t>Life is hard</a:t>
            </a:r>
          </a:p>
          <a:p>
            <a:r>
              <a:rPr lang="en-US" sz="2800" dirty="0"/>
              <a:t>We all experience common unhappiness and wonder about ourselves</a:t>
            </a:r>
          </a:p>
          <a:p>
            <a:r>
              <a:rPr lang="en-US" sz="2800" dirty="0"/>
              <a:t>Emotions are a pain</a:t>
            </a:r>
            <a:r>
              <a:rPr lang="en-US" sz="2800" dirty="0">
                <a:sym typeface="Wingdings" panose="05000000000000000000" pitchFamily="2" charset="2"/>
              </a:rPr>
              <a:t>; your jobs are immensely stressful</a:t>
            </a:r>
          </a:p>
          <a:p>
            <a:r>
              <a:rPr lang="en-US" sz="2800" dirty="0">
                <a:sym typeface="Wingdings" panose="05000000000000000000" pitchFamily="2" charset="2"/>
              </a:rPr>
              <a:t>Sometimes, we need distractions</a:t>
            </a:r>
          </a:p>
          <a:p>
            <a:pPr lvl="1"/>
            <a:r>
              <a:rPr lang="en-US" sz="2600" dirty="0">
                <a:sym typeface="Wingdings" panose="05000000000000000000" pitchFamily="2" charset="2"/>
              </a:rPr>
              <a:t>What songs help you feel your feelings or boost your mood? [JSF]</a:t>
            </a:r>
          </a:p>
          <a:p>
            <a:pPr lvl="1"/>
            <a:r>
              <a:rPr lang="en-US" sz="2600" dirty="0">
                <a:sym typeface="Wingdings" panose="05000000000000000000" pitchFamily="2" charset="2"/>
              </a:rPr>
              <a:t>What places? What cat videos? What . . . 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786417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E55B1-04F7-4089-9903-25E94A3A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4CCAE-F191-49EC-9FF8-758313D96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93" y="2015732"/>
            <a:ext cx="9905562" cy="4037749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For more homework ideas, just do an internet search: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Sommers-Flanagan + Happiness Homework</a:t>
            </a:r>
          </a:p>
          <a:p>
            <a:r>
              <a:rPr lang="en-US" sz="2800" dirty="0"/>
              <a:t>University of Pennsylvania Positive Psychology Center: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hlinkClick r:id="rId2"/>
              </a:rPr>
              <a:t>https://ppc.sas.upenn.edu/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en-US" sz="2800" dirty="0"/>
              <a:t>Greater Good Magazine: </a:t>
            </a:r>
            <a:r>
              <a:rPr lang="en-US" sz="2800" dirty="0">
                <a:hlinkClick r:id="rId3"/>
              </a:rPr>
              <a:t>https://greatergood.berkeley.edu/</a:t>
            </a:r>
            <a:r>
              <a:rPr lang="en-US" sz="2800" dirty="0"/>
              <a:t> </a:t>
            </a:r>
          </a:p>
          <a:p>
            <a:r>
              <a:rPr lang="en-US" sz="2800" dirty="0"/>
              <a:t>Positive Psychology: </a:t>
            </a:r>
            <a:r>
              <a:rPr lang="en-US" sz="2800" dirty="0">
                <a:hlinkClick r:id="rId4"/>
              </a:rPr>
              <a:t>https://positivepsychology.com/</a:t>
            </a:r>
            <a:endParaRPr lang="en-US" sz="2800" dirty="0"/>
          </a:p>
          <a:p>
            <a:r>
              <a:rPr lang="en-US" sz="2800" dirty="0"/>
              <a:t>The Montana Happiness Project: </a:t>
            </a:r>
            <a:r>
              <a:rPr lang="en-US" sz="2800" dirty="0">
                <a:hlinkClick r:id="rId5"/>
              </a:rPr>
              <a:t>https://montanahappinessproject.com/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463370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4085</TotalTime>
  <Words>1824</Words>
  <Application>Microsoft Office PowerPoint</Application>
  <PresentationFormat>Widescreen</PresentationFormat>
  <Paragraphs>195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Gill Sans MT</vt:lpstr>
      <vt:lpstr>Montserrat</vt:lpstr>
      <vt:lpstr>Montserrat Light</vt:lpstr>
      <vt:lpstr>Wingdings</vt:lpstr>
      <vt:lpstr>Gallery</vt:lpstr>
      <vt:lpstr>  Suicide Prevention and  The Pursuit of Happiness  </vt:lpstr>
      <vt:lpstr>Gratitude</vt:lpstr>
      <vt:lpstr>Trigger Warning*</vt:lpstr>
      <vt:lpstr>Today’s Plan</vt:lpstr>
      <vt:lpstr>The Problems</vt:lpstr>
      <vt:lpstr>Typical* Prevention Messages</vt:lpstr>
      <vt:lpstr>Just Not True</vt:lpstr>
      <vt:lpstr>What we know about suicide</vt:lpstr>
      <vt:lpstr>How to ask about suicide</vt:lpstr>
      <vt:lpstr>What to Say</vt:lpstr>
      <vt:lpstr>More Truth </vt:lpstr>
      <vt:lpstr>Now . . . Let’s explore Evidence-Based Happiness Skills</vt:lpstr>
      <vt:lpstr>PowerPoint Presentation</vt:lpstr>
      <vt:lpstr>Defining Happiness</vt:lpstr>
      <vt:lpstr>Defining Happiness – 2 </vt:lpstr>
      <vt:lpstr>Big Principles of Happiness Practice</vt:lpstr>
      <vt:lpstr>Skill #1: Three Good Things</vt:lpstr>
      <vt:lpstr>Three Good Things</vt:lpstr>
      <vt:lpstr>Why does Three Good Things Work?</vt:lpstr>
      <vt:lpstr>Skill #2: Sleep Well</vt:lpstr>
      <vt:lpstr>Understanding  sleep problems</vt:lpstr>
      <vt:lpstr>Almost Sleep:  The Relaxation Response</vt:lpstr>
      <vt:lpstr>Sleep Hygiene  (Not just showering)</vt:lpstr>
      <vt:lpstr>Final Thoughts ON Sleeping Well</vt:lpstr>
      <vt:lpstr>Skill #3: Savoring</vt:lpstr>
      <vt:lpstr>The Opposite of Savoring</vt:lpstr>
      <vt:lpstr>Easy Savoring</vt:lpstr>
      <vt:lpstr>Skill #4: gratitude</vt:lpstr>
      <vt:lpstr>Gratitude – Part 2 </vt:lpstr>
      <vt:lpstr>Gratitude PRACTICE</vt:lpstr>
      <vt:lpstr>Gratitude – Homework  </vt:lpstr>
      <vt:lpstr>Skill #5: Coping with Triggers</vt:lpstr>
      <vt:lpstr>Stunning Conclusions</vt:lpstr>
      <vt:lpstr>Words from a Happiness Student</vt:lpstr>
      <vt:lpstr>Skill #6 (bonus): Positive Distractions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Behavioral Health</dc:title>
  <dc:creator>Molloy, Molly</dc:creator>
  <cp:lastModifiedBy>Sommers-Flanagan, John</cp:lastModifiedBy>
  <cp:revision>115</cp:revision>
  <dcterms:created xsi:type="dcterms:W3CDTF">2020-07-24T22:22:05Z</dcterms:created>
  <dcterms:modified xsi:type="dcterms:W3CDTF">2022-09-20T22:24:58Z</dcterms:modified>
</cp:coreProperties>
</file>