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4" r:id="rId1"/>
  </p:sldMasterIdLst>
  <p:notesMasterIdLst>
    <p:notesMasterId r:id="rId52"/>
  </p:notesMasterIdLst>
  <p:sldIdLst>
    <p:sldId id="256" r:id="rId2"/>
    <p:sldId id="419" r:id="rId3"/>
    <p:sldId id="428" r:id="rId4"/>
    <p:sldId id="422" r:id="rId5"/>
    <p:sldId id="324" r:id="rId6"/>
    <p:sldId id="328" r:id="rId7"/>
    <p:sldId id="311" r:id="rId8"/>
    <p:sldId id="429" r:id="rId9"/>
    <p:sldId id="327" r:id="rId10"/>
    <p:sldId id="282" r:id="rId11"/>
    <p:sldId id="317" r:id="rId12"/>
    <p:sldId id="306" r:id="rId13"/>
    <p:sldId id="296" r:id="rId14"/>
    <p:sldId id="266" r:id="rId15"/>
    <p:sldId id="289" r:id="rId16"/>
    <p:sldId id="325" r:id="rId17"/>
    <p:sldId id="267" r:id="rId18"/>
    <p:sldId id="287" r:id="rId19"/>
    <p:sldId id="284" r:id="rId20"/>
    <p:sldId id="290" r:id="rId21"/>
    <p:sldId id="292" r:id="rId22"/>
    <p:sldId id="293" r:id="rId23"/>
    <p:sldId id="430" r:id="rId24"/>
    <p:sldId id="423" r:id="rId25"/>
    <p:sldId id="286" r:id="rId26"/>
    <p:sldId id="263" r:id="rId27"/>
    <p:sldId id="431" r:id="rId28"/>
    <p:sldId id="301" r:id="rId29"/>
    <p:sldId id="300" r:id="rId30"/>
    <p:sldId id="280" r:id="rId31"/>
    <p:sldId id="432" r:id="rId32"/>
    <p:sldId id="279" r:id="rId33"/>
    <p:sldId id="268" r:id="rId34"/>
    <p:sldId id="278" r:id="rId35"/>
    <p:sldId id="433" r:id="rId36"/>
    <p:sldId id="302" r:id="rId37"/>
    <p:sldId id="303" r:id="rId38"/>
    <p:sldId id="434" r:id="rId39"/>
    <p:sldId id="435" r:id="rId40"/>
    <p:sldId id="436" r:id="rId41"/>
    <p:sldId id="437" r:id="rId42"/>
    <p:sldId id="424" r:id="rId43"/>
    <p:sldId id="427" r:id="rId44"/>
    <p:sldId id="425" r:id="rId45"/>
    <p:sldId id="438" r:id="rId46"/>
    <p:sldId id="439" r:id="rId47"/>
    <p:sldId id="440" r:id="rId48"/>
    <p:sldId id="308" r:id="rId49"/>
    <p:sldId id="326" r:id="rId50"/>
    <p:sldId id="420" r:id="rId5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79" autoAdjust="0"/>
    <p:restoredTop sz="94660"/>
  </p:normalViewPr>
  <p:slideViewPr>
    <p:cSldViewPr snapToGrid="0">
      <p:cViewPr varScale="1">
        <p:scale>
          <a:sx n="68" d="100"/>
          <a:sy n="68" d="100"/>
        </p:scale>
        <p:origin x="58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85A9A7-6F5D-48AC-842E-8AF71B61D0AA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9B79B4-4715-452B-BB03-F44567C815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449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E74CE-C758-4A80-9726-D81B56DA2F9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9249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gebfdc20829_0_18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1" name="Google Shape;971;gebfdc20829_0_18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209672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6" name="Google Shape;976;g1422f12e531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7" name="Google Shape;977;g1422f12e531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539936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2" name="Google Shape;982;g1422f12e531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3" name="Google Shape;983;g1422f12e531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580177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7928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9465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27096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90642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91017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2862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8/25/2022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7879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9150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smtClean="0"/>
              <a:t>8/25/2022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39771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00832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09258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22502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2946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8/25/2022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2915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johnsommersflanagan.com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18" Type="http://schemas.openxmlformats.org/officeDocument/2006/relationships/image" Target="../media/image2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image" Target="../media/image7.png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johnsommersflanagan.com/2011/11/25/a-black-friday-tribute-to-mary-cover-jones-and-her-evidence-based-cookies/" TargetMode="External"/><Relationship Id="rId2" Type="http://schemas.openxmlformats.org/officeDocument/2006/relationships/hyperlink" Target="https://johnsommersflanagan.com/2017/07/17/brain-science-may-be-shiny-but-exposure-therapy-is-pure-gold/" TargetMode="Externa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https://greatergood.berkeley.edu/" TargetMode="External"/><Relationship Id="rId2" Type="http://schemas.openxmlformats.org/officeDocument/2006/relationships/hyperlink" Target="https://ppc.sas.upenn.edu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montanahappinessproject.com/" TargetMode="External"/><Relationship Id="rId4" Type="http://schemas.openxmlformats.org/officeDocument/2006/relationships/hyperlink" Target="https://positivepsychology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3CEF8-182C-4949-A1FB-22EEBFE497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11984" y="802298"/>
            <a:ext cx="9473939" cy="3012056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5300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br>
              <a:rPr lang="en-US" sz="5300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53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How to apply evidence-based happiness interventions in your life</a:t>
            </a:r>
            <a:b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FE9F22-96EA-450D-BD33-1A7DAE4A90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11984" y="3327662"/>
            <a:ext cx="9883330" cy="2158738"/>
          </a:xfrm>
        </p:spPr>
        <p:txBody>
          <a:bodyPr>
            <a:noAutofit/>
          </a:bodyPr>
          <a:lstStyle/>
          <a:p>
            <a:pPr algn="ctr"/>
            <a:endParaRPr lang="en-US" dirty="0"/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2400" dirty="0"/>
              <a:t>Presented on Behalf of the Hopes Project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endParaRPr lang="en-US" dirty="0"/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John Sommers-Flanagan, Ph.D.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Professor of Counseling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University of Montana</a:t>
            </a:r>
          </a:p>
          <a:p>
            <a:r>
              <a:rPr lang="en-US" dirty="0"/>
              <a:t>For free resources, Go to: </a:t>
            </a:r>
            <a:r>
              <a:rPr lang="en-US" dirty="0">
                <a:hlinkClick r:id="rId2"/>
              </a:rPr>
              <a:t>https://johnsommersflanagan.com/</a:t>
            </a:r>
            <a:r>
              <a:rPr lang="en-US" dirty="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692CB0-1600-4146-9B1F-44721416F2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0868" y="4256202"/>
            <a:ext cx="1730110" cy="1725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2225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3731C-4642-4528-8EB5-52915D59F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/>
              <a:t>The Plan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FE1F2B-D95F-4260-AE97-B41C7034B5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220" y="1853754"/>
            <a:ext cx="9455084" cy="4261820"/>
          </a:xfrm>
        </p:spPr>
        <p:txBody>
          <a:bodyPr>
            <a:normAutofit fontScale="92500" lnSpcReduction="10000"/>
          </a:bodyPr>
          <a:lstStyle/>
          <a:p>
            <a:r>
              <a:rPr lang="en-US" sz="3200" dirty="0"/>
              <a:t>Why JSF is happy today &gt; &gt; &gt;</a:t>
            </a:r>
          </a:p>
          <a:p>
            <a:endParaRPr lang="en-US" sz="3200" dirty="0"/>
          </a:p>
          <a:p>
            <a:r>
              <a:rPr lang="en-US" sz="3200" dirty="0"/>
              <a:t>This presentation is about science</a:t>
            </a:r>
          </a:p>
          <a:p>
            <a:endParaRPr lang="en-US" sz="3200" dirty="0"/>
          </a:p>
          <a:p>
            <a:r>
              <a:rPr lang="en-US" sz="3200" dirty="0"/>
              <a:t>Let’s think about happiness together, do some experiential learning together, and take away a few ideas to test in our lives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1AF5068-8131-47BA-A590-64EF8F8204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1349" y="1480106"/>
            <a:ext cx="3448729" cy="2845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4565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3731C-4642-4528-8EB5-52915D59F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/>
              <a:t>Ground Rules and Disclosures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FE1F2B-D95F-4260-AE97-B41C7034B5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1929468"/>
            <a:ext cx="9603275" cy="4186106"/>
          </a:xfrm>
        </p:spPr>
        <p:txBody>
          <a:bodyPr>
            <a:normAutofit/>
          </a:bodyPr>
          <a:lstStyle/>
          <a:p>
            <a:r>
              <a:rPr lang="en-US" sz="3200" dirty="0"/>
              <a:t>Openness to learning</a:t>
            </a:r>
          </a:p>
          <a:p>
            <a:r>
              <a:rPr lang="en-US" sz="3200" dirty="0"/>
              <a:t>Respectful communication</a:t>
            </a:r>
          </a:p>
          <a:p>
            <a:r>
              <a:rPr lang="en-US" sz="3200" dirty="0"/>
              <a:t>Talk or not talk</a:t>
            </a:r>
          </a:p>
          <a:p>
            <a:r>
              <a:rPr lang="en-US" sz="3200" dirty="0"/>
              <a:t>Volunteer or not volunteer</a:t>
            </a:r>
          </a:p>
          <a:p>
            <a:r>
              <a:rPr lang="en-US" sz="3200" dirty="0"/>
              <a:t>Track your reactions; use what fits for you (because . . .)</a:t>
            </a:r>
          </a:p>
        </p:txBody>
      </p:sp>
    </p:spTree>
    <p:extLst>
      <p:ext uri="{BB962C8B-B14F-4D97-AF65-F5344CB8AC3E}">
        <p14:creationId xmlns:p14="http://schemas.microsoft.com/office/powerpoint/2010/main" val="34319105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3731C-4642-4528-8EB5-52915D59F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/>
              <a:t>Some History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FE1F2B-D95F-4260-AE97-B41C7034B5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1929468"/>
            <a:ext cx="9603275" cy="4186106"/>
          </a:xfrm>
        </p:spPr>
        <p:txBody>
          <a:bodyPr>
            <a:normAutofit/>
          </a:bodyPr>
          <a:lstStyle/>
          <a:p>
            <a:r>
              <a:rPr lang="en-US" sz="3200" dirty="0"/>
              <a:t>In the beginning Psychology spent 100+ years mostly studying: What’s WRONG with YOU? </a:t>
            </a:r>
          </a:p>
          <a:p>
            <a:pPr lvl="1"/>
            <a:r>
              <a:rPr lang="en-US" sz="2800" dirty="0"/>
              <a:t>Psychopathology and mental disorders</a:t>
            </a:r>
          </a:p>
          <a:p>
            <a:pPr lvl="1"/>
            <a:r>
              <a:rPr lang="en-US" sz="2800" dirty="0"/>
              <a:t>Anxiety, depression, suicide, OCD, ADHD, ODD, PTSD, etc.</a:t>
            </a:r>
          </a:p>
          <a:p>
            <a:pPr lvl="1"/>
            <a:r>
              <a:rPr lang="en-US" sz="2800" dirty="0"/>
              <a:t>Freud:  “Neurotic misery” to “common unhappiness”</a:t>
            </a:r>
          </a:p>
          <a:p>
            <a:pPr lvl="1"/>
            <a:r>
              <a:rPr lang="en-US" sz="2800" dirty="0"/>
              <a:t>Help people – just like you – become more aware of deficiencies and often fail in their efforts to fix them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81811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3731C-4642-4528-8EB5-52915D59F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/>
              <a:t>David Myers 1967-2000 Study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21E101-5405-4D29-9073-4941A3E637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Articles About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FE1F2B-D95F-4260-AE97-B41C7034B5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3316472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/>
              <a:t>Depression: 54,040</a:t>
            </a:r>
          </a:p>
          <a:p>
            <a:r>
              <a:rPr lang="en-US" sz="2800" dirty="0"/>
              <a:t>Anxiety: 41,416</a:t>
            </a:r>
          </a:p>
          <a:p>
            <a:r>
              <a:rPr lang="en-US" sz="2800" dirty="0"/>
              <a:t>Anger: 5,584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sz="2800" b="1" dirty="0"/>
              <a:t>Overall Ratio: 21/1 –  Why?</a:t>
            </a:r>
          </a:p>
          <a:p>
            <a:pPr marL="0" indent="0">
              <a:buNone/>
            </a:pPr>
            <a:r>
              <a:rPr lang="en-US" sz="2800" b="1" dirty="0"/>
              <a:t>How could this be?</a:t>
            </a:r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CD4075E-F8BA-4B52-A1F4-086F968024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Articles About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D092912-ECA1-4721-8CBA-6489A13549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3232346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/>
              <a:t>Life Satisfaction: 2,582</a:t>
            </a:r>
          </a:p>
          <a:p>
            <a:r>
              <a:rPr lang="en-US" sz="2800" dirty="0"/>
              <a:t>Happiness: 1,710</a:t>
            </a:r>
          </a:p>
          <a:p>
            <a:r>
              <a:rPr lang="en-US" sz="2800" dirty="0"/>
              <a:t>Joy: 415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99504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F520CE-295D-469D-969C-7697E30BB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7192" y="188537"/>
            <a:ext cx="3699844" cy="1671946"/>
          </a:xfrm>
        </p:spPr>
        <p:txBody>
          <a:bodyPr>
            <a:normAutofit/>
          </a:bodyPr>
          <a:lstStyle/>
          <a:p>
            <a:r>
              <a:rPr lang="en-US" sz="4000" dirty="0"/>
              <a:t>Why so Negative?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A98236-74FD-40DC-AB5A-AF93268E14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2844682"/>
          </a:xfrm>
        </p:spPr>
        <p:txBody>
          <a:bodyPr>
            <a:normAutofit/>
          </a:bodyPr>
          <a:lstStyle/>
          <a:p>
            <a:r>
              <a:rPr lang="en-US" sz="3200" dirty="0"/>
              <a:t>This mostly seems to be the way our brains are built</a:t>
            </a:r>
          </a:p>
          <a:p>
            <a:endParaRPr lang="en-US" sz="3200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B689AF7-E2A8-45D6-BCB2-2AF1E0EB090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234260" y="1190880"/>
            <a:ext cx="5957740" cy="5667120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BD092BB-F605-43AF-AB40-6334215DB9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EB6CB00-2E74-4508-8BDA-49FFD7B79288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83537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90AD48-BE94-49D1-A479-88810E381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Enter: Positive Psychology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98180D-906B-4552-9014-6C3EA5F725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5430" y="1853754"/>
            <a:ext cx="10929256" cy="4233537"/>
          </a:xfrm>
        </p:spPr>
        <p:txBody>
          <a:bodyPr>
            <a:noAutofit/>
          </a:bodyPr>
          <a:lstStyle/>
          <a:p>
            <a:r>
              <a:rPr lang="en-US" sz="2800" dirty="0"/>
              <a:t>Martin Seligman – 1998 – San Francisco – Positive psychology</a:t>
            </a:r>
          </a:p>
          <a:p>
            <a:endParaRPr lang="en-US" sz="2800" dirty="0"/>
          </a:p>
          <a:p>
            <a:r>
              <a:rPr lang="en-US" sz="2800" dirty="0"/>
              <a:t>Let’s study joy, happiness, what strengthens people, and what makes people emotionally healthy and well?</a:t>
            </a:r>
          </a:p>
          <a:p>
            <a:endParaRPr lang="en-US" sz="2800" dirty="0"/>
          </a:p>
          <a:p>
            <a:r>
              <a:rPr lang="en-US" sz="2800" dirty="0"/>
              <a:t>Seligman and others created </a:t>
            </a:r>
            <a:r>
              <a:rPr lang="en-US" sz="2800" b="1" dirty="0"/>
              <a:t>evidence-based happiness</a:t>
            </a:r>
            <a:r>
              <a:rPr lang="en-US" sz="2800" dirty="0"/>
              <a:t>/well-being interventions or activities</a:t>
            </a:r>
          </a:p>
        </p:txBody>
      </p:sp>
    </p:spTree>
    <p:extLst>
      <p:ext uri="{BB962C8B-B14F-4D97-AF65-F5344CB8AC3E}">
        <p14:creationId xmlns:p14="http://schemas.microsoft.com/office/powerpoint/2010/main" val="9413076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3731C-4642-4528-8EB5-52915D59F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/>
              <a:t>But First: Are You Happy?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FE1F2B-D95F-4260-AE97-B41C7034B5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0393" y="1728132"/>
            <a:ext cx="10744462" cy="4387442"/>
          </a:xfrm>
        </p:spPr>
        <p:txBody>
          <a:bodyPr>
            <a:noAutofit/>
          </a:bodyPr>
          <a:lstStyle/>
          <a:p>
            <a:r>
              <a:rPr lang="en-US" sz="3200" dirty="0"/>
              <a:t>What happens when you reflect on this question?</a:t>
            </a:r>
          </a:p>
          <a:p>
            <a:pPr lvl="1"/>
            <a:r>
              <a:rPr lang="en-US" sz="2600" dirty="0"/>
              <a:t>Self-consciousness and self-awareness increase</a:t>
            </a:r>
          </a:p>
          <a:p>
            <a:pPr lvl="1"/>
            <a:r>
              <a:rPr lang="en-US" sz="2600" dirty="0"/>
              <a:t>We aren’t meant to expect or monitor for constant happiness . . . </a:t>
            </a:r>
          </a:p>
          <a:p>
            <a:pPr lvl="1"/>
            <a:r>
              <a:rPr lang="en-US" sz="2600" dirty="0"/>
              <a:t>Stop It! It’s not a yes-or-no question.</a:t>
            </a:r>
          </a:p>
          <a:p>
            <a:pPr lvl="1"/>
            <a:r>
              <a:rPr lang="en-US" sz="2600" dirty="0"/>
              <a:t>Preoccupation with happiness </a:t>
            </a:r>
            <a:r>
              <a:rPr lang="en-US" sz="2600" b="1" dirty="0">
                <a:solidFill>
                  <a:srgbClr val="00B0F0"/>
                </a:solidFill>
              </a:rPr>
              <a:t>will mostly make you feel worse </a:t>
            </a:r>
            <a:r>
              <a:rPr lang="en-US" sz="2600" dirty="0"/>
              <a:t>[There are so many stupid happiness quotations on the internet that it makes me so unhappy I need to show you.]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E13873B-7F40-49A9-8E28-D941ACF72C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5025" y="5904"/>
            <a:ext cx="2466975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7649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10F82-1231-434C-AED5-7CBD62AB7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8389B51-23AB-4CBC-B3B2-F1B458843E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4463838" cy="233708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2895C13-8334-45A3-BF2C-04BDD72A65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3242" y="0"/>
            <a:ext cx="2957119" cy="295711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1380804-75FE-42F3-84D4-342F92C651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3838" y="-1"/>
            <a:ext cx="2829708" cy="233708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D5D6BDE-39D7-40BB-932F-7E879C96C8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2175" y="0"/>
            <a:ext cx="2402967" cy="162746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11E3596-C8E9-438B-A639-9FA0B6435F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17926" y="1627464"/>
            <a:ext cx="2090936" cy="292731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6932184-B153-4F22-9BF4-0328B23F54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86987" y="4554774"/>
            <a:ext cx="4105013" cy="229880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54B95D5-4CA2-4479-BF88-B2E0681F1E1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1" y="2197812"/>
            <a:ext cx="3513305" cy="218963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59F749A-417E-42D2-A7B7-5E362FF4806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53216" y="4028292"/>
            <a:ext cx="2829708" cy="282970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A5DC2BB-3C8A-464A-B03B-BD8FE90AFAC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2" y="4210050"/>
            <a:ext cx="1724025" cy="264795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28ECF89-0A57-49B0-857A-A1542D2F1B7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72761" y="2068722"/>
            <a:ext cx="2778792" cy="337813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76F65B6-AD17-4459-AAAA-C1742C81A7F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717389" y="5091456"/>
            <a:ext cx="2590800" cy="176212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1EC6AA3-829C-4EA0-BA10-303535ED453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553851" y="2885813"/>
            <a:ext cx="1638149" cy="255733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1C25D65-BC10-4729-B7EF-B9286AE9307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068663" y="5268286"/>
            <a:ext cx="2347006" cy="156182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E3A11D4-3642-4AA6-878C-4916D317EB5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145159" y="2851162"/>
            <a:ext cx="1182385" cy="117713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511393F-A991-4299-BF70-E5D18A1CE1D3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51553" y="1826027"/>
            <a:ext cx="989750" cy="117713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E13FCC7-9AE4-4C6A-8A55-A145B0ED36A7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549269" y="4262046"/>
            <a:ext cx="2095500" cy="11811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D52166D-F775-4B16-82A8-EE0196323970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029018" y="2906036"/>
            <a:ext cx="1648445" cy="1648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7202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5C912-BA19-448C-B07B-4EECE52B4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Defining Happiness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54B7AD-0100-415B-AFF2-544FB20122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715" y="2015732"/>
            <a:ext cx="10837140" cy="3993182"/>
          </a:xfrm>
        </p:spPr>
        <p:txBody>
          <a:bodyPr>
            <a:noAutofit/>
          </a:bodyPr>
          <a:lstStyle/>
          <a:p>
            <a:r>
              <a:rPr lang="en-US" sz="3000" dirty="0"/>
              <a:t>We’re not just talking about smiley hedonistic</a:t>
            </a:r>
          </a:p>
          <a:p>
            <a:pPr marL="0" indent="0">
              <a:buNone/>
            </a:pPr>
            <a:r>
              <a:rPr lang="en-US" sz="3000" dirty="0"/>
              <a:t>(material) happiness . . . That won’t last </a:t>
            </a:r>
          </a:p>
          <a:p>
            <a:pPr marL="0" indent="0">
              <a:buNone/>
            </a:pPr>
            <a:r>
              <a:rPr lang="en-US" sz="3000" dirty="0"/>
              <a:t>because of hedonic adaptation . . . and</a:t>
            </a:r>
          </a:p>
          <a:p>
            <a:pPr marL="0" indent="0">
              <a:buNone/>
            </a:pPr>
            <a:r>
              <a:rPr lang="en-US" sz="3000" dirty="0"/>
              <a:t>emotional opponent process theory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4640" y="2965269"/>
            <a:ext cx="3892731" cy="3892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2974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5C912-BA19-448C-B07B-4EECE52B4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Defining Happiness – 2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54B7AD-0100-415B-AFF2-544FB20122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715" y="2015732"/>
            <a:ext cx="10837140" cy="3993182"/>
          </a:xfrm>
        </p:spPr>
        <p:txBody>
          <a:bodyPr>
            <a:noAutofit/>
          </a:bodyPr>
          <a:lstStyle/>
          <a:p>
            <a:r>
              <a:rPr lang="en-US" sz="3000" b="1" u="sng" dirty="0"/>
              <a:t>Hedonic adaptation</a:t>
            </a:r>
            <a:r>
              <a:rPr lang="en-US" sz="3000" dirty="0"/>
              <a:t>: Your new car (or house or boyfriend or award or facelift gets old and you want more) </a:t>
            </a:r>
          </a:p>
          <a:p>
            <a:pPr>
              <a:spcBef>
                <a:spcPts val="0"/>
              </a:spcBef>
            </a:pPr>
            <a:endParaRPr lang="en-US" sz="3000" b="1" u="sng" dirty="0"/>
          </a:p>
          <a:p>
            <a:pPr>
              <a:spcBef>
                <a:spcPts val="0"/>
              </a:spcBef>
            </a:pPr>
            <a:r>
              <a:rPr lang="en-US" sz="3000" b="1" u="sng" dirty="0"/>
              <a:t>Emotional opponent process theory:</a:t>
            </a:r>
            <a:r>
              <a:rPr lang="en-US" sz="3000" dirty="0"/>
              <a:t> What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0" dirty="0"/>
              <a:t>  goes up, must come down; and what goes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000" dirty="0"/>
              <a:t>  down, must come up</a:t>
            </a:r>
          </a:p>
          <a:p>
            <a:endParaRPr lang="en-US" sz="3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A86DDB2-6BEA-4B4C-ADC3-6C5F539813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0081" y="4647414"/>
            <a:ext cx="3321919" cy="2210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106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5C912-BA19-448C-B07B-4EECE52B4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Defining Happiness – 3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54B7AD-0100-415B-AFF2-544FB20122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015732"/>
            <a:ext cx="11504023" cy="399318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000" dirty="0"/>
              <a:t>We’re talking about Aristotelian </a:t>
            </a:r>
            <a:r>
              <a:rPr lang="en-US" sz="3000" b="1" dirty="0" err="1"/>
              <a:t>eudaimonic</a:t>
            </a:r>
            <a:r>
              <a:rPr lang="en-US" sz="3000" b="1" dirty="0"/>
              <a:t> happiness:</a:t>
            </a:r>
            <a:r>
              <a:rPr lang="en-US" sz="3000" dirty="0"/>
              <a:t> living well physically, psychologically, socially, spiritually, emotionally, and more. The secret to happiness is no secret . . . </a:t>
            </a:r>
          </a:p>
          <a:p>
            <a:pPr marL="0" indent="0">
              <a:buNone/>
            </a:pPr>
            <a:endParaRPr lang="en-US" sz="30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400" dirty="0" err="1"/>
              <a:t>Eudaimonic</a:t>
            </a:r>
            <a:r>
              <a:rPr lang="en-US" sz="4400" dirty="0"/>
              <a:t> happiness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400" dirty="0"/>
              <a:t>requires effort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sz="3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7623" y="3523631"/>
            <a:ext cx="6174377" cy="3334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4243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/>
              <a:t>Big Principles of Happiness 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5865" y="2015732"/>
            <a:ext cx="10328990" cy="4200510"/>
          </a:xfrm>
        </p:spPr>
        <p:txBody>
          <a:bodyPr>
            <a:normAutofit fontScale="92500"/>
          </a:bodyPr>
          <a:lstStyle/>
          <a:p>
            <a:pPr marL="514350" indent="-514350">
              <a:buClr>
                <a:srgbClr val="B71E42"/>
              </a:buClr>
              <a:buFont typeface="+mj-lt"/>
              <a:buAutoNum type="arabicPeriod"/>
            </a:pPr>
            <a:r>
              <a:rPr lang="en-US" sz="3000" dirty="0">
                <a:solidFill>
                  <a:prstClr val="black"/>
                </a:solidFill>
              </a:rPr>
              <a:t>Nothing works for everyone (even EBTs)</a:t>
            </a:r>
          </a:p>
          <a:p>
            <a:pPr marL="514350" indent="-514350">
              <a:buClr>
                <a:srgbClr val="B71E42"/>
              </a:buClr>
              <a:buFont typeface="+mj-lt"/>
              <a:buAutoNum type="arabicPeriod"/>
            </a:pPr>
            <a:endParaRPr lang="en-US" sz="3000" dirty="0">
              <a:solidFill>
                <a:prstClr val="black"/>
              </a:solidFill>
            </a:endParaRPr>
          </a:p>
          <a:p>
            <a:pPr marL="514350" indent="-514350">
              <a:buClr>
                <a:srgbClr val="B71E42"/>
              </a:buClr>
              <a:buFont typeface="+mj-lt"/>
              <a:buAutoNum type="arabicPeriod"/>
            </a:pPr>
            <a:r>
              <a:rPr lang="en-US" sz="3000" dirty="0">
                <a:solidFill>
                  <a:prstClr val="black"/>
                </a:solidFill>
              </a:rPr>
              <a:t>Pick an EB tool or intervention and practice with an experimental mindset [Maybe one or two in five will work for you]</a:t>
            </a:r>
          </a:p>
          <a:p>
            <a:pPr marL="514350" indent="-514350">
              <a:buClr>
                <a:srgbClr val="B71E42"/>
              </a:buClr>
              <a:buFont typeface="+mj-lt"/>
              <a:buAutoNum type="arabicPeriod"/>
            </a:pPr>
            <a:endParaRPr lang="en-US" sz="3000" dirty="0">
              <a:solidFill>
                <a:prstClr val="black"/>
              </a:solidFill>
            </a:endParaRPr>
          </a:p>
          <a:p>
            <a:pPr marL="514350" indent="-514350">
              <a:buClr>
                <a:srgbClr val="B71E42"/>
              </a:buClr>
              <a:buFont typeface="+mj-lt"/>
              <a:buAutoNum type="arabicPeriod"/>
            </a:pPr>
            <a:r>
              <a:rPr lang="en-US" sz="3000" dirty="0">
                <a:solidFill>
                  <a:prstClr val="black"/>
                </a:solidFill>
              </a:rPr>
              <a:t>Build on your strengths and past successes [Don’t do what you should do; do what you can do]</a:t>
            </a:r>
          </a:p>
          <a:p>
            <a:pPr marL="0" lvl="0" indent="0">
              <a:buClr>
                <a:srgbClr val="B71E42"/>
              </a:buCl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41285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1451579" y="583475"/>
            <a:ext cx="9603275" cy="1270280"/>
          </a:xfrm>
        </p:spPr>
        <p:txBody>
          <a:bodyPr>
            <a:noAutofit/>
          </a:bodyPr>
          <a:lstStyle/>
          <a:p>
            <a:pPr algn="ctr"/>
            <a:r>
              <a:rPr lang="en-US" altLang="en-US" sz="4000" dirty="0"/>
              <a:t>Now . . . Let’s explore the </a:t>
            </a:r>
            <a:br>
              <a:rPr lang="en-US" altLang="en-US" sz="4000" dirty="0"/>
            </a:br>
            <a:r>
              <a:rPr lang="en-US" altLang="en-US" sz="4000" dirty="0"/>
              <a:t>Evidence-Based Strategies</a:t>
            </a:r>
          </a:p>
        </p:txBody>
      </p:sp>
      <p:pic>
        <p:nvPicPr>
          <p:cNvPr id="5123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3962400"/>
            <a:ext cx="3846512" cy="2895600"/>
          </a:xfrm>
        </p:spPr>
      </p:pic>
      <p:pic>
        <p:nvPicPr>
          <p:cNvPr id="5124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8010" y="4295775"/>
            <a:ext cx="4153989" cy="256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7270" y="2072640"/>
            <a:ext cx="4815840" cy="2708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14850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7146" y="804519"/>
            <a:ext cx="10222153" cy="104923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800" b="1" dirty="0">
                <a:solidFill>
                  <a:srgbClr val="0070C0"/>
                </a:solidFill>
              </a:rPr>
              <a:t>Strategy #1</a:t>
            </a:r>
            <a:r>
              <a:rPr lang="en-US" sz="4800" dirty="0"/>
              <a:t>: Three Good Things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5035" y="1767840"/>
            <a:ext cx="4741683" cy="3698505"/>
          </a:xfrm>
        </p:spPr>
        <p:txBody>
          <a:bodyPr>
            <a:noAutofit/>
          </a:bodyPr>
          <a:lstStyle/>
          <a:p>
            <a:r>
              <a:rPr lang="en-US" sz="3600" dirty="0"/>
              <a:t>Survey</a:t>
            </a:r>
          </a:p>
          <a:p>
            <a:r>
              <a:rPr lang="en-US" sz="3600" dirty="0"/>
              <a:t>Rumination is </a:t>
            </a:r>
            <a:r>
              <a:rPr lang="en-US" sz="3600" b="1" dirty="0">
                <a:solidFill>
                  <a:srgbClr val="FF0000"/>
                </a:solidFill>
              </a:rPr>
              <a:t>all-natural</a:t>
            </a:r>
            <a:r>
              <a:rPr lang="en-US" sz="3600" dirty="0"/>
              <a:t>, but not helpful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218CF25-70EA-4CD9-9A59-53D869E6FB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9407" y="2344171"/>
            <a:ext cx="6252594" cy="4513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327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7146" y="804519"/>
            <a:ext cx="10222153" cy="1049235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Three Good Things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5069" y="2038525"/>
            <a:ext cx="10658664" cy="4102216"/>
          </a:xfrm>
        </p:spPr>
        <p:txBody>
          <a:bodyPr>
            <a:noAutofit/>
          </a:bodyPr>
          <a:lstStyle/>
          <a:p>
            <a:r>
              <a:rPr lang="en-US" sz="3200" dirty="0"/>
              <a:t>Seligman’s signature technique</a:t>
            </a:r>
          </a:p>
          <a:p>
            <a:pPr lvl="1"/>
            <a:r>
              <a:rPr lang="en-US" sz="2800" dirty="0"/>
              <a:t>Before you go to sleep (or right now) </a:t>
            </a:r>
          </a:p>
          <a:p>
            <a:pPr lvl="1"/>
            <a:r>
              <a:rPr lang="en-US" sz="2800" dirty="0"/>
              <a:t>Write down (or think about) three good things that happened during the day (or last 24 hours)</a:t>
            </a:r>
          </a:p>
          <a:p>
            <a:pPr lvl="1"/>
            <a:r>
              <a:rPr lang="en-US" sz="2800" dirty="0"/>
              <a:t>Then track down in your mind “Why” those things happened</a:t>
            </a:r>
          </a:p>
          <a:p>
            <a:pPr lvl="1"/>
            <a:r>
              <a:rPr lang="en-US" sz="2800" dirty="0"/>
              <a:t>Seligman: After a week, you’ll want to keep doing it (JSF: Maybe)</a:t>
            </a:r>
          </a:p>
        </p:txBody>
      </p:sp>
    </p:spTree>
    <p:extLst>
      <p:ext uri="{BB962C8B-B14F-4D97-AF65-F5344CB8AC3E}">
        <p14:creationId xmlns:p14="http://schemas.microsoft.com/office/powerpoint/2010/main" val="18974741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Demonstration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340" y="1767840"/>
            <a:ext cx="11302738" cy="4372901"/>
          </a:xfrm>
        </p:spPr>
        <p:txBody>
          <a:bodyPr>
            <a:noAutofit/>
          </a:bodyPr>
          <a:lstStyle/>
          <a:p>
            <a:r>
              <a:rPr lang="en-US" sz="3200" dirty="0"/>
              <a:t>A Volunteer – Three Good Things</a:t>
            </a:r>
          </a:p>
          <a:p>
            <a:r>
              <a:rPr lang="en-US" sz="2800" dirty="0"/>
              <a:t>Report </a:t>
            </a:r>
            <a:r>
              <a:rPr lang="en-US" sz="2800" dirty="0">
                <a:solidFill>
                  <a:prstClr val="black"/>
                </a:solidFill>
              </a:rPr>
              <a:t>three good things that happened during the day (or last 24 hours) . . . As you think of these three things, notice your thoughts and feelings</a:t>
            </a:r>
          </a:p>
          <a:p>
            <a:pPr lvl="1"/>
            <a:r>
              <a:rPr lang="en-US" sz="2800" dirty="0"/>
              <a:t>What happens when. . . Spoiling</a:t>
            </a:r>
          </a:p>
          <a:p>
            <a:pPr lvl="1"/>
            <a:r>
              <a:rPr lang="en-US" sz="2800" dirty="0"/>
              <a:t>Not remarkable [coffee; dog walk; talked to old friend]</a:t>
            </a:r>
          </a:p>
          <a:p>
            <a:pPr lvl="1"/>
            <a:r>
              <a:rPr lang="en-US" sz="2800" dirty="0"/>
              <a:t>What it took (why): Self-awareness, initiative, set aside time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4677" y="0"/>
            <a:ext cx="4277323" cy="2253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2237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10011415" cy="1049235"/>
          </a:xfrm>
        </p:spPr>
        <p:txBody>
          <a:bodyPr>
            <a:normAutofit/>
          </a:bodyPr>
          <a:lstStyle/>
          <a:p>
            <a:r>
              <a:rPr lang="en-US" sz="4000" dirty="0"/>
              <a:t>Why does Three Good Things Work?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3629" y="1767840"/>
            <a:ext cx="10273937" cy="4352109"/>
          </a:xfrm>
        </p:spPr>
        <p:txBody>
          <a:bodyPr>
            <a:noAutofit/>
          </a:bodyPr>
          <a:lstStyle/>
          <a:p>
            <a:r>
              <a:rPr lang="en-US" sz="3200" dirty="0"/>
              <a:t>When you go to bed, you inevitably and </a:t>
            </a:r>
            <a:r>
              <a:rPr lang="en-US" sz="3200" b="1" dirty="0"/>
              <a:t>NATURALLY</a:t>
            </a:r>
            <a:r>
              <a:rPr lang="en-US" sz="3200" dirty="0"/>
              <a:t> embark on either a negative (depressive) </a:t>
            </a:r>
            <a:r>
              <a:rPr lang="en-US" sz="3200" b="1" dirty="0">
                <a:solidFill>
                  <a:srgbClr val="FF0000"/>
                </a:solidFill>
              </a:rPr>
              <a:t>review </a:t>
            </a:r>
            <a:r>
              <a:rPr lang="en-US" sz="3200" dirty="0"/>
              <a:t>or anticipatory (anxiety) </a:t>
            </a:r>
            <a:r>
              <a:rPr lang="en-US" sz="3200" b="1" dirty="0">
                <a:solidFill>
                  <a:srgbClr val="FF0000"/>
                </a:solidFill>
              </a:rPr>
              <a:t>preview</a:t>
            </a:r>
          </a:p>
          <a:p>
            <a:r>
              <a:rPr lang="en-US" sz="3200" dirty="0"/>
              <a:t>Thinking three good things shifts you partway</a:t>
            </a:r>
          </a:p>
          <a:p>
            <a:r>
              <a:rPr lang="en-US" sz="3200" dirty="0"/>
              <a:t>Identifying “Why” those things happened activates a brain search toward positive and empowering attributions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39652056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820132" y="931817"/>
            <a:ext cx="10831398" cy="921938"/>
          </a:xfrm>
        </p:spPr>
        <p:txBody>
          <a:bodyPr>
            <a:noAutofit/>
          </a:bodyPr>
          <a:lstStyle/>
          <a:p>
            <a:pPr algn="ctr"/>
            <a:r>
              <a:rPr lang="en-US" altLang="en-US" sz="4400" dirty="0"/>
              <a:t>The Attention Focus Tug of War</a:t>
            </a:r>
          </a:p>
        </p:txBody>
      </p:sp>
      <p:pic>
        <p:nvPicPr>
          <p:cNvPr id="15363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933303"/>
            <a:ext cx="12192000" cy="5468982"/>
          </a:xfrm>
        </p:spPr>
      </p:pic>
    </p:spTree>
    <p:extLst>
      <p:ext uri="{BB962C8B-B14F-4D97-AF65-F5344CB8AC3E}">
        <p14:creationId xmlns:p14="http://schemas.microsoft.com/office/powerpoint/2010/main" val="25174712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1286691" y="574767"/>
            <a:ext cx="9927772" cy="1278988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>
                <a:solidFill>
                  <a:srgbClr val="00B050"/>
                </a:solidFill>
              </a:rPr>
              <a:t>Strategy #2</a:t>
            </a:r>
            <a:r>
              <a:rPr lang="en-US" sz="4000" b="1" dirty="0"/>
              <a:t>:</a:t>
            </a:r>
            <a:r>
              <a:rPr lang="en-US" sz="4000" b="1" dirty="0">
                <a:solidFill>
                  <a:srgbClr val="0070C0"/>
                </a:solidFill>
              </a:rPr>
              <a:t> </a:t>
            </a:r>
            <a:r>
              <a:rPr lang="en-US" altLang="en-US" sz="4000" dirty="0"/>
              <a:t>Attention Training </a:t>
            </a:r>
            <a:br>
              <a:rPr lang="en-US" altLang="en-US" sz="4000" dirty="0"/>
            </a:br>
            <a:r>
              <a:rPr lang="en-US" altLang="en-US" sz="4000" dirty="0"/>
              <a:t>and Attention Control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4117279"/>
          </a:xfrm>
        </p:spPr>
        <p:txBody>
          <a:bodyPr>
            <a:normAutofit fontScale="92500" lnSpcReduction="20000"/>
          </a:bodyPr>
          <a:lstStyle/>
          <a:p>
            <a:pPr lvl="0">
              <a:buClr>
                <a:srgbClr val="B71E42"/>
              </a:buClr>
            </a:pPr>
            <a:r>
              <a:rPr lang="en-US" sz="3200" dirty="0">
                <a:solidFill>
                  <a:prstClr val="black"/>
                </a:solidFill>
              </a:rPr>
              <a:t>Attention control (aka mindfulness) ALWAYS FAILS; this failure is another natural obstacle to </a:t>
            </a:r>
            <a:r>
              <a:rPr lang="en-US" sz="3200" dirty="0" err="1">
                <a:solidFill>
                  <a:prstClr val="black"/>
                </a:solidFill>
              </a:rPr>
              <a:t>eudaimonic</a:t>
            </a:r>
            <a:r>
              <a:rPr lang="en-US" sz="3200" dirty="0">
                <a:solidFill>
                  <a:prstClr val="black"/>
                </a:solidFill>
              </a:rPr>
              <a:t> happiness</a:t>
            </a:r>
          </a:p>
          <a:p>
            <a:pPr lvl="0">
              <a:buClr>
                <a:srgbClr val="B71E42"/>
              </a:buClr>
            </a:pPr>
            <a:endParaRPr lang="en-US" sz="3200" dirty="0">
              <a:solidFill>
                <a:prstClr val="black"/>
              </a:solidFill>
            </a:endParaRPr>
          </a:p>
          <a:p>
            <a:pPr lvl="0">
              <a:buClr>
                <a:srgbClr val="B71E42"/>
              </a:buClr>
            </a:pPr>
            <a:r>
              <a:rPr lang="en-US" sz="3200" dirty="0">
                <a:solidFill>
                  <a:prstClr val="black"/>
                </a:solidFill>
              </a:rPr>
              <a:t>But Harvard study (</a:t>
            </a:r>
            <a:r>
              <a:rPr lang="en-US" sz="3200" i="1" dirty="0">
                <a:solidFill>
                  <a:prstClr val="black"/>
                </a:solidFill>
              </a:rPr>
              <a:t>n</a:t>
            </a:r>
            <a:r>
              <a:rPr lang="en-US" sz="3200" dirty="0">
                <a:solidFill>
                  <a:prstClr val="black"/>
                </a:solidFill>
              </a:rPr>
              <a:t> = 2,000+) paying attention to what you’re doing increases happiness ratings (JKZ)</a:t>
            </a:r>
          </a:p>
          <a:p>
            <a:pPr lvl="0">
              <a:buClr>
                <a:srgbClr val="B71E42"/>
              </a:buClr>
            </a:pPr>
            <a:endParaRPr lang="en-US" sz="3200" dirty="0">
              <a:solidFill>
                <a:prstClr val="black"/>
              </a:solidFill>
            </a:endParaRPr>
          </a:p>
          <a:p>
            <a:pPr lvl="0">
              <a:buClr>
                <a:srgbClr val="B71E42"/>
              </a:buClr>
            </a:pPr>
            <a:r>
              <a:rPr lang="en-US" sz="3200" dirty="0">
                <a:solidFill>
                  <a:prstClr val="black"/>
                </a:solidFill>
              </a:rPr>
              <a:t>The amazing brain – Now </a:t>
            </a:r>
          </a:p>
          <a:p>
            <a:pPr lvl="0">
              <a:buClr>
                <a:srgbClr val="B71E42"/>
              </a:buClr>
            </a:pPr>
            <a:endParaRPr lang="en-US" sz="3200" dirty="0">
              <a:solidFill>
                <a:prstClr val="black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6285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/>
              <a:t>Pretend Activity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1579" y="1767840"/>
            <a:ext cx="9603275" cy="4345577"/>
          </a:xfrm>
        </p:spPr>
        <p:txBody>
          <a:bodyPr>
            <a:noAutofit/>
          </a:bodyPr>
          <a:lstStyle/>
          <a:p>
            <a:r>
              <a:rPr lang="en-US" sz="3200" dirty="0"/>
              <a:t>Everyone</a:t>
            </a:r>
          </a:p>
          <a:p>
            <a:r>
              <a:rPr lang="en-US" sz="3200" dirty="0"/>
              <a:t>Two minutes</a:t>
            </a:r>
          </a:p>
          <a:p>
            <a:r>
              <a:rPr lang="en-US" sz="3200" dirty="0"/>
              <a:t>Begin at 1 and mentally count your “out” breaths</a:t>
            </a:r>
          </a:p>
          <a:p>
            <a:r>
              <a:rPr lang="en-US" sz="3200" dirty="0"/>
              <a:t>If you lose track, start back at 1</a:t>
            </a:r>
          </a:p>
          <a:p>
            <a:r>
              <a:rPr lang="en-US" sz="3200" dirty="0"/>
              <a:t>Be mindfully non-judgmental of losing track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791657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6353" y="804519"/>
            <a:ext cx="10753202" cy="1049235"/>
          </a:xfrm>
        </p:spPr>
        <p:txBody>
          <a:bodyPr>
            <a:normAutofit fontScale="90000"/>
          </a:bodyPr>
          <a:lstStyle/>
          <a:p>
            <a:r>
              <a:rPr lang="en-US" sz="4800" dirty="0"/>
              <a:t>Mindfulness Knowledge and Tricks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6353" y="1767840"/>
            <a:ext cx="11213125" cy="4384766"/>
          </a:xfrm>
        </p:spPr>
        <p:txBody>
          <a:bodyPr>
            <a:noAutofit/>
          </a:bodyPr>
          <a:lstStyle/>
          <a:p>
            <a:r>
              <a:rPr lang="en-US" sz="3200" dirty="0"/>
              <a:t>The mind is a yapping dog – Give it a bone – Mantra </a:t>
            </a:r>
          </a:p>
          <a:p>
            <a:r>
              <a:rPr lang="en-US" sz="3200" dirty="0"/>
              <a:t>Balance how much you care about being mindful with NOT CARING AT ALL about being mindful</a:t>
            </a:r>
          </a:p>
          <a:p>
            <a:r>
              <a:rPr lang="en-US" sz="3200" dirty="0"/>
              <a:t>Extend your outbreath (</a:t>
            </a:r>
            <a:r>
              <a:rPr lang="en-US" sz="3200" b="1" dirty="0"/>
              <a:t>or use a soothing object</a:t>
            </a:r>
            <a:r>
              <a:rPr lang="en-US" sz="3200" dirty="0"/>
              <a:t>) to engage the parasympathetic nervous system (and be less mentally jumpy)</a:t>
            </a:r>
          </a:p>
          <a:p>
            <a:r>
              <a:rPr lang="en-US" sz="3200" dirty="0"/>
              <a:t>Practice. But remember, practice DOES NOT make perfect</a:t>
            </a:r>
          </a:p>
        </p:txBody>
      </p:sp>
    </p:spTree>
    <p:extLst>
      <p:ext uri="{BB962C8B-B14F-4D97-AF65-F5344CB8AC3E}">
        <p14:creationId xmlns:p14="http://schemas.microsoft.com/office/powerpoint/2010/main" val="3108713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What to Remember. . 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8793" y="2143124"/>
            <a:ext cx="11630686" cy="4009481"/>
          </a:xfrm>
        </p:spPr>
        <p:txBody>
          <a:bodyPr>
            <a:noAutofit/>
          </a:bodyPr>
          <a:lstStyle/>
          <a:p>
            <a:r>
              <a:rPr lang="en-US" sz="2800" dirty="0"/>
              <a:t>Mindfulness is about accepting failure, not about ACHIEVEMENT</a:t>
            </a:r>
          </a:p>
          <a:p>
            <a:r>
              <a:rPr lang="en-US" sz="2800" dirty="0"/>
              <a:t>We always fail to achieve perfect mindfulness</a:t>
            </a:r>
          </a:p>
          <a:p>
            <a:r>
              <a:rPr lang="en-US" sz="2800" dirty="0"/>
              <a:t>We accept that and value the process</a:t>
            </a:r>
          </a:p>
          <a:p>
            <a:r>
              <a:rPr lang="en-US" sz="2800" dirty="0"/>
              <a:t>Mindfulness is about EXPERIENCING and ACCEPTING of the process of taking time to not try too hard to achieve mindfulness</a:t>
            </a:r>
          </a:p>
          <a:p>
            <a:r>
              <a:rPr lang="en-US" sz="2800" dirty="0"/>
              <a:t>Some of you will HATE the idea of mindfulness [ACCEPT that too]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A22413-DD8A-43DC-9B6A-3F91D845DF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6425" y="0"/>
            <a:ext cx="2265575" cy="2265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9126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Table Talk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8793" y="2143124"/>
            <a:ext cx="11630686" cy="4009481"/>
          </a:xfrm>
        </p:spPr>
        <p:txBody>
          <a:bodyPr>
            <a:noAutofit/>
          </a:bodyPr>
          <a:lstStyle/>
          <a:p>
            <a:r>
              <a:rPr lang="en-US" sz="2800" dirty="0"/>
              <a:t>What gets in the way of your mindfulness efforts – whether they are set-aside sitting meditation or everyday mindfulness</a:t>
            </a:r>
          </a:p>
          <a:p>
            <a:r>
              <a:rPr lang="en-US" sz="2800" dirty="0"/>
              <a:t>What are the circumstances that contribute to your mindfulness (the place, the people, the background sounds/sights/smells?)</a:t>
            </a:r>
          </a:p>
          <a:p>
            <a:r>
              <a:rPr lang="en-US" sz="2800" dirty="0"/>
              <a:t>How can you take one small step toward mindfulness practice WITHOUT having to commit a large chunk of time?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A22413-DD8A-43DC-9B6A-3F91D845DF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8875" y="0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4558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546755"/>
            <a:ext cx="10364451" cy="923826"/>
          </a:xfrm>
        </p:spPr>
        <p:txBody>
          <a:bodyPr>
            <a:normAutofit/>
          </a:bodyPr>
          <a:lstStyle/>
          <a:p>
            <a:pPr algn="ctr"/>
            <a:r>
              <a:rPr lang="en-US" sz="4200" b="1" dirty="0">
                <a:solidFill>
                  <a:srgbClr val="FF0000"/>
                </a:solidFill>
              </a:rPr>
              <a:t>Strategy #3:</a:t>
            </a:r>
            <a:r>
              <a:rPr lang="en-US" sz="4200" dirty="0"/>
              <a:t> Sleep Well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123406" y="1649691"/>
            <a:ext cx="10154194" cy="5012367"/>
          </a:xfrm>
        </p:spPr>
        <p:txBody>
          <a:bodyPr>
            <a:normAutofit/>
          </a:bodyPr>
          <a:lstStyle/>
          <a:p>
            <a:r>
              <a:rPr lang="en-US" sz="3200" dirty="0"/>
              <a:t>“What’s the most important thing for college student success?”</a:t>
            </a:r>
          </a:p>
          <a:p>
            <a:pPr lvl="1"/>
            <a:r>
              <a:rPr lang="en-US" sz="3000" dirty="0"/>
              <a:t>The answer: “That’s easy, Sleep.”</a:t>
            </a:r>
          </a:p>
          <a:p>
            <a:pPr lvl="1"/>
            <a:r>
              <a:rPr lang="en-US" sz="3000" dirty="0"/>
              <a:t>Why? Sleep disruption is linked to accidents, illness, lower achievement, depression, irritability, worse MH, suicidality, </a:t>
            </a:r>
            <a:r>
              <a:rPr lang="en-US" sz="3000" dirty="0" err="1"/>
              <a:t>etc</a:t>
            </a:r>
            <a:r>
              <a:rPr lang="en-US" sz="3000" dirty="0"/>
              <a:t>!</a:t>
            </a:r>
          </a:p>
          <a:p>
            <a:pPr lvl="1"/>
            <a:r>
              <a:rPr lang="en-US" sz="3000" dirty="0"/>
              <a:t>Sleep paralysis, MHCC and the DSM – Wait a minute</a:t>
            </a:r>
            <a:r>
              <a:rPr lang="en-US" sz="3000" dirty="0">
                <a:sym typeface="Wingdings" panose="05000000000000000000" pitchFamily="2" charset="2"/>
              </a:rPr>
              <a:t>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9878016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548882" cy="1596177"/>
          </a:xfrm>
        </p:spPr>
        <p:txBody>
          <a:bodyPr>
            <a:normAutofit/>
          </a:bodyPr>
          <a:lstStyle/>
          <a:p>
            <a:pPr algn="ctr"/>
            <a:r>
              <a:rPr lang="en-US" sz="4200" dirty="0"/>
              <a:t>Understanding </a:t>
            </a:r>
            <a:br>
              <a:rPr lang="en-US" sz="4200" dirty="0"/>
            </a:br>
            <a:r>
              <a:rPr lang="en-US" sz="4200" dirty="0"/>
              <a:t>sleep problems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61257" y="2037806"/>
            <a:ext cx="11016343" cy="4624251"/>
          </a:xfrm>
        </p:spPr>
        <p:txBody>
          <a:bodyPr/>
          <a:lstStyle/>
          <a:p>
            <a:pPr lvl="0">
              <a:buClr>
                <a:prstClr val="black"/>
              </a:buClr>
            </a:pPr>
            <a:r>
              <a:rPr lang="en-US" sz="2800" dirty="0">
                <a:solidFill>
                  <a:prstClr val="black"/>
                </a:solidFill>
              </a:rPr>
              <a:t>Advice is cheap; but knowledge is POWER</a:t>
            </a:r>
          </a:p>
          <a:p>
            <a:pPr lvl="0">
              <a:buClr>
                <a:prstClr val="black"/>
              </a:buClr>
            </a:pPr>
            <a:r>
              <a:rPr lang="en-US" sz="2800" dirty="0">
                <a:solidFill>
                  <a:prstClr val="black"/>
                </a:solidFill>
              </a:rPr>
              <a:t>Sleep Insomnia role play?</a:t>
            </a:r>
          </a:p>
          <a:p>
            <a:pPr lvl="0">
              <a:buClr>
                <a:prstClr val="black"/>
              </a:buClr>
            </a:pPr>
            <a:r>
              <a:rPr lang="en-US" sz="2800" dirty="0">
                <a:solidFill>
                  <a:prstClr val="black"/>
                </a:solidFill>
              </a:rPr>
              <a:t>What disrupts sleep? – The insomnias</a:t>
            </a:r>
          </a:p>
          <a:p>
            <a:pPr lvl="0">
              <a:buClr>
                <a:prstClr val="black"/>
              </a:buClr>
            </a:pPr>
            <a:r>
              <a:rPr lang="en-US" sz="2800" dirty="0">
                <a:solidFill>
                  <a:prstClr val="black"/>
                </a:solidFill>
              </a:rPr>
              <a:t>What disrupts sleep? – Awakenings (nightmares)</a:t>
            </a:r>
          </a:p>
          <a:p>
            <a:pPr lvl="0">
              <a:buClr>
                <a:prstClr val="black"/>
              </a:buClr>
            </a:pPr>
            <a:r>
              <a:rPr lang="en-US" sz="2800" dirty="0">
                <a:solidFill>
                  <a:prstClr val="black"/>
                </a:solidFill>
              </a:rPr>
              <a:t>What disrupts sleep? – Cognitions and behaviors [Expectations and poor sleep hygiene]</a:t>
            </a:r>
          </a:p>
          <a:p>
            <a:pPr lvl="0">
              <a:buClr>
                <a:prstClr val="black"/>
              </a:buClr>
            </a:pPr>
            <a:endParaRPr lang="en-US" dirty="0">
              <a:solidFill>
                <a:prstClr val="black"/>
              </a:solidFill>
            </a:endParaRP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5689" y="796514"/>
            <a:ext cx="2496311" cy="3224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5244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400" dirty="0"/>
              <a:t>Almost Sleep: </a:t>
            </a:r>
            <a:br>
              <a:rPr lang="en-US" sz="4400" dirty="0"/>
            </a:br>
            <a:r>
              <a:rPr lang="en-US" sz="4400" dirty="0"/>
              <a:t>The Relaxation Response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064470"/>
            <a:ext cx="10363826" cy="3726729"/>
          </a:xfrm>
        </p:spPr>
        <p:txBody>
          <a:bodyPr/>
          <a:lstStyle/>
          <a:p>
            <a:r>
              <a:rPr lang="en-US" sz="3200" dirty="0"/>
              <a:t>Herbert Benson – 1975</a:t>
            </a:r>
          </a:p>
          <a:p>
            <a:pPr lvl="1"/>
            <a:r>
              <a:rPr lang="en-US" sz="2800" dirty="0"/>
              <a:t>A comfortable Position</a:t>
            </a:r>
          </a:p>
          <a:p>
            <a:pPr lvl="1"/>
            <a:r>
              <a:rPr lang="en-US" sz="2800" dirty="0"/>
              <a:t>A quiet place</a:t>
            </a:r>
          </a:p>
          <a:p>
            <a:pPr lvl="1"/>
            <a:r>
              <a:rPr lang="en-US" sz="2800" dirty="0"/>
              <a:t>A mental device [something to focus on]</a:t>
            </a:r>
          </a:p>
          <a:p>
            <a:pPr lvl="1"/>
            <a:r>
              <a:rPr lang="en-US" sz="2800" dirty="0"/>
              <a:t>A passive attitude [mindful acceptance]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0309" y="2507530"/>
            <a:ext cx="4241691" cy="3634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8249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565609"/>
            <a:ext cx="9605635" cy="1298586"/>
          </a:xfrm>
        </p:spPr>
        <p:txBody>
          <a:bodyPr>
            <a:normAutofit/>
          </a:bodyPr>
          <a:lstStyle/>
          <a:p>
            <a:pPr algn="ctr"/>
            <a:r>
              <a:rPr lang="en-US" sz="4400" dirty="0"/>
              <a:t>Many Paths to </a:t>
            </a:r>
            <a:br>
              <a:rPr lang="en-US" sz="4400" dirty="0"/>
            </a:br>
            <a:r>
              <a:rPr lang="en-US" sz="4400" dirty="0"/>
              <a:t>Relaxation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177592"/>
            <a:ext cx="4645152" cy="3978111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/>
              <a:t>Soccer consultation</a:t>
            </a:r>
          </a:p>
          <a:p>
            <a:r>
              <a:rPr lang="en-US" sz="2800" dirty="0"/>
              <a:t>Measure your calmness-tension 0-100</a:t>
            </a:r>
          </a:p>
          <a:p>
            <a:r>
              <a:rPr lang="en-US" sz="2800" dirty="0"/>
              <a:t>Deep breathing</a:t>
            </a:r>
          </a:p>
          <a:p>
            <a:r>
              <a:rPr lang="en-US" sz="2800" dirty="0"/>
              <a:t>Progressive muscle relaxation</a:t>
            </a:r>
          </a:p>
          <a:p>
            <a:r>
              <a:rPr lang="en-US" sz="2800" dirty="0"/>
              <a:t>Visual imagery</a:t>
            </a:r>
          </a:p>
          <a:p>
            <a:r>
              <a:rPr lang="en-US" sz="2800" dirty="0"/>
              <a:t>Autogenic training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069DEF-928D-4160-9649-99B5F72E24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13771" y="2177591"/>
            <a:ext cx="4645152" cy="3875520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/>
              <a:t>Yoga, weight-lifting, or cardio, followed by one or more of the preceding</a:t>
            </a:r>
          </a:p>
          <a:p>
            <a:r>
              <a:rPr lang="en-US" sz="2800" dirty="0"/>
              <a:t>Find your stimulus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08414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400" dirty="0"/>
              <a:t>Only One Principle: </a:t>
            </a:r>
            <a:br>
              <a:rPr lang="en-US" sz="4400" dirty="0"/>
            </a:br>
            <a:r>
              <a:rPr lang="en-US" sz="4400" dirty="0"/>
              <a:t>Mary Cover Jones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76519"/>
            <a:ext cx="10363826" cy="4360279"/>
          </a:xfrm>
        </p:spPr>
        <p:txBody>
          <a:bodyPr/>
          <a:lstStyle/>
          <a:p>
            <a:r>
              <a:rPr lang="en-US" sz="2800" dirty="0"/>
              <a:t>1924 – Little Peter</a:t>
            </a:r>
          </a:p>
          <a:p>
            <a:r>
              <a:rPr lang="en-US" dirty="0">
                <a:hlinkClick r:id="rId2"/>
              </a:rPr>
              <a:t>https://johnsommersflanagan.com/2017/07/17/brain-science-may-be-shiny-but-exposure-therapy-is-pure-gold/</a:t>
            </a:r>
            <a:r>
              <a:rPr lang="en-US" dirty="0"/>
              <a:t> </a:t>
            </a:r>
          </a:p>
          <a:p>
            <a:r>
              <a:rPr lang="en-US" dirty="0">
                <a:hlinkClick r:id="rId3"/>
              </a:rPr>
              <a:t>https://johnsommersflanagan.com/2011/11/25/a-black-friday-tribute-to-mary-cover-jones-and-her-evidence-based-cookies/</a:t>
            </a:r>
            <a:endParaRPr lang="en-US" dirty="0"/>
          </a:p>
          <a:p>
            <a:endParaRPr lang="en-US" sz="1200" dirty="0"/>
          </a:p>
          <a:p>
            <a:r>
              <a:rPr lang="en-US" sz="2800" dirty="0"/>
              <a:t>The method is a soothing/comforting stimulus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971778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76837"/>
            <a:ext cx="10364451" cy="1291905"/>
          </a:xfrm>
        </p:spPr>
        <p:txBody>
          <a:bodyPr>
            <a:normAutofit/>
          </a:bodyPr>
          <a:lstStyle/>
          <a:p>
            <a:pPr algn="ctr"/>
            <a:r>
              <a:rPr lang="en-US" sz="4200" dirty="0"/>
              <a:t>Sleep Hygiene </a:t>
            </a:r>
            <a:br>
              <a:rPr lang="en-US" sz="4200" dirty="0"/>
            </a:br>
            <a:r>
              <a:rPr lang="en-US" sz="4200" dirty="0"/>
              <a:t>(Not just showering)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61395" y="1734532"/>
            <a:ext cx="3405930" cy="4624323"/>
          </a:xfrm>
        </p:spPr>
        <p:txBody>
          <a:bodyPr>
            <a:normAutofit lnSpcReduction="10000"/>
          </a:bodyPr>
          <a:lstStyle/>
          <a:p>
            <a:pPr marL="514350" indent="-514350">
              <a:buClr>
                <a:prstClr val="black"/>
              </a:buClr>
              <a:buFont typeface="+mj-lt"/>
              <a:buAutoNum type="arabicPeriod"/>
            </a:pPr>
            <a:r>
              <a:rPr lang="en-US" sz="2800" dirty="0">
                <a:solidFill>
                  <a:prstClr val="black"/>
                </a:solidFill>
              </a:rPr>
              <a:t>Routines</a:t>
            </a:r>
          </a:p>
          <a:p>
            <a:pPr marL="514350" lvl="0" indent="-514350">
              <a:buClr>
                <a:prstClr val="black"/>
              </a:buClr>
              <a:buFont typeface="+mj-lt"/>
              <a:buAutoNum type="arabicPeriod"/>
            </a:pPr>
            <a:r>
              <a:rPr lang="en-US" sz="2800" dirty="0">
                <a:solidFill>
                  <a:prstClr val="black"/>
                </a:solidFill>
              </a:rPr>
              <a:t>Daily exercise</a:t>
            </a:r>
          </a:p>
          <a:p>
            <a:pPr marL="514350" lvl="0" indent="-514350">
              <a:buClr>
                <a:prstClr val="black"/>
              </a:buClr>
              <a:buFont typeface="+mj-lt"/>
              <a:buAutoNum type="arabicPeriod"/>
            </a:pPr>
            <a:r>
              <a:rPr lang="en-US" sz="2800" dirty="0">
                <a:solidFill>
                  <a:prstClr val="black"/>
                </a:solidFill>
              </a:rPr>
              <a:t>Caffeine curfews</a:t>
            </a:r>
          </a:p>
          <a:p>
            <a:pPr marL="514350" lvl="0" indent="-514350">
              <a:buClr>
                <a:prstClr val="black"/>
              </a:buClr>
              <a:buFont typeface="+mj-lt"/>
              <a:buAutoNum type="arabicPeriod"/>
            </a:pPr>
            <a:r>
              <a:rPr lang="en-US" sz="2800" dirty="0">
                <a:solidFill>
                  <a:prstClr val="black"/>
                </a:solidFill>
              </a:rPr>
              <a:t>Light and dark and sound and comfort</a:t>
            </a:r>
          </a:p>
          <a:p>
            <a:pPr marL="514350" lvl="0" indent="-514350">
              <a:buClr>
                <a:prstClr val="black"/>
              </a:buClr>
              <a:buFont typeface="+mj-lt"/>
              <a:buAutoNum type="arabicPeriod"/>
            </a:pPr>
            <a:r>
              <a:rPr lang="en-US" sz="2800" dirty="0">
                <a:solidFill>
                  <a:prstClr val="black"/>
                </a:solidFill>
              </a:rPr>
              <a:t>Beds are for sleeping</a:t>
            </a:r>
          </a:p>
          <a:p>
            <a:pPr lvl="0">
              <a:buClr>
                <a:prstClr val="black"/>
              </a:buClr>
            </a:pPr>
            <a:endParaRPr lang="en-US" dirty="0">
              <a:solidFill>
                <a:prstClr val="black"/>
              </a:solidFill>
            </a:endParaRP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9CBB98-D1D3-4A62-AD89-80AB684ABDF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62943" y="1862356"/>
            <a:ext cx="7197754" cy="3928843"/>
          </a:xfrm>
        </p:spPr>
        <p:txBody>
          <a:bodyPr>
            <a:noAutofit/>
          </a:bodyPr>
          <a:lstStyle/>
          <a:p>
            <a:pPr marL="514350" lvl="0" indent="-514350">
              <a:buClr>
                <a:prstClr val="black"/>
              </a:buClr>
              <a:buFont typeface="+mj-lt"/>
              <a:buAutoNum type="arabicPeriod" startAt="6"/>
            </a:pPr>
            <a:r>
              <a:rPr lang="en-US" sz="2600" dirty="0">
                <a:solidFill>
                  <a:prstClr val="black"/>
                </a:solidFill>
              </a:rPr>
              <a:t>Limit naps to less than 30 min [coffee naps]</a:t>
            </a:r>
          </a:p>
          <a:p>
            <a:pPr marL="514350" lvl="0" indent="-514350">
              <a:buClr>
                <a:prstClr val="black"/>
              </a:buClr>
              <a:buFont typeface="+mj-lt"/>
              <a:buAutoNum type="arabicPeriod" startAt="6"/>
            </a:pPr>
            <a:r>
              <a:rPr lang="en-US" sz="2600" dirty="0">
                <a:solidFill>
                  <a:prstClr val="black"/>
                </a:solidFill>
              </a:rPr>
              <a:t>Avoid certain foods</a:t>
            </a:r>
          </a:p>
          <a:p>
            <a:pPr marL="514350" lvl="0" indent="-514350">
              <a:buClr>
                <a:prstClr val="black"/>
              </a:buClr>
              <a:buFont typeface="+mj-lt"/>
              <a:buAutoNum type="arabicPeriod" startAt="6"/>
            </a:pPr>
            <a:r>
              <a:rPr lang="en-US" sz="2600" dirty="0">
                <a:solidFill>
                  <a:prstClr val="black"/>
                </a:solidFill>
              </a:rPr>
              <a:t>The temperature decline (Bath or shower)</a:t>
            </a:r>
          </a:p>
          <a:p>
            <a:pPr marL="514350" lvl="0" indent="-514350">
              <a:buClr>
                <a:prstClr val="black"/>
              </a:buClr>
              <a:buFont typeface="+mj-lt"/>
              <a:buAutoNum type="arabicPeriod" startAt="6"/>
            </a:pPr>
            <a:r>
              <a:rPr lang="en-US" sz="2600" dirty="0">
                <a:solidFill>
                  <a:prstClr val="black"/>
                </a:solidFill>
              </a:rPr>
              <a:t>Screen light exposure and Tech in the bedroom?</a:t>
            </a:r>
          </a:p>
          <a:p>
            <a:pPr marL="514350" lvl="0" indent="-514350">
              <a:buClr>
                <a:prstClr val="black"/>
              </a:buClr>
              <a:buFont typeface="+mj-lt"/>
              <a:buAutoNum type="arabicPeriod" startAt="6"/>
            </a:pPr>
            <a:r>
              <a:rPr lang="en-US" sz="2600" dirty="0"/>
              <a:t>Have a plan for dealing with troubling thoughts and dreams [3 Good Things; mindfulness meditation]</a:t>
            </a:r>
          </a:p>
        </p:txBody>
      </p:sp>
    </p:spTree>
    <p:extLst>
      <p:ext uri="{BB962C8B-B14F-4D97-AF65-F5344CB8AC3E}">
        <p14:creationId xmlns:p14="http://schemas.microsoft.com/office/powerpoint/2010/main" val="216809381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Stunning Conclusions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1853754"/>
            <a:ext cx="10363826" cy="3937445"/>
          </a:xfrm>
        </p:spPr>
        <p:txBody>
          <a:bodyPr>
            <a:normAutofit/>
          </a:bodyPr>
          <a:lstStyle/>
          <a:p>
            <a:r>
              <a:rPr lang="en-US" sz="3200" dirty="0"/>
              <a:t>Our Spring 2020 Data on Sleep and Headaches</a:t>
            </a:r>
          </a:p>
          <a:p>
            <a:endParaRPr lang="en-US" sz="3200" dirty="0"/>
          </a:p>
          <a:p>
            <a:r>
              <a:rPr lang="en-US" sz="3200" dirty="0"/>
              <a:t>What do you want to remember about sleeping well?</a:t>
            </a:r>
          </a:p>
        </p:txBody>
      </p:sp>
    </p:spTree>
    <p:extLst>
      <p:ext uri="{BB962C8B-B14F-4D97-AF65-F5344CB8AC3E}">
        <p14:creationId xmlns:p14="http://schemas.microsoft.com/office/powerpoint/2010/main" val="266596448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>
                <a:solidFill>
                  <a:srgbClr val="0070C0"/>
                </a:solidFill>
              </a:rPr>
              <a:t>Strategy #4</a:t>
            </a:r>
            <a:r>
              <a:rPr lang="en-US" sz="4800" b="1" dirty="0"/>
              <a:t>:</a:t>
            </a:r>
            <a:r>
              <a:rPr lang="en-US" sz="4800" b="1" dirty="0">
                <a:solidFill>
                  <a:srgbClr val="0070C0"/>
                </a:solidFill>
              </a:rPr>
              <a:t> </a:t>
            </a:r>
            <a:r>
              <a:rPr lang="en-US" sz="4800" dirty="0"/>
              <a:t>Savoring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1579" y="1767840"/>
            <a:ext cx="9603275" cy="3698505"/>
          </a:xfrm>
        </p:spPr>
        <p:txBody>
          <a:bodyPr>
            <a:noAutofit/>
          </a:bodyPr>
          <a:lstStyle/>
          <a:p>
            <a:r>
              <a:rPr lang="en-US" sz="3200" dirty="0"/>
              <a:t>What is savoring?</a:t>
            </a:r>
          </a:p>
          <a:p>
            <a:r>
              <a:rPr lang="en-US" sz="3200" dirty="0"/>
              <a:t>Deliberate effort to extend and expand positive experiences [improves mood; increases satisfaction]</a:t>
            </a:r>
          </a:p>
          <a:p>
            <a:pPr lvl="1"/>
            <a:r>
              <a:rPr lang="en-US" sz="3000" dirty="0"/>
              <a:t>Track/review fun </a:t>
            </a:r>
          </a:p>
          <a:p>
            <a:pPr lvl="1"/>
            <a:r>
              <a:rPr lang="en-US" sz="3000" dirty="0"/>
              <a:t>Track/review meaning</a:t>
            </a:r>
          </a:p>
          <a:p>
            <a:pPr lvl="1"/>
            <a:r>
              <a:rPr lang="en-US" sz="3000" dirty="0"/>
              <a:t>Your next run/walk/shopping/conversation</a:t>
            </a:r>
          </a:p>
        </p:txBody>
      </p:sp>
    </p:spTree>
    <p:extLst>
      <p:ext uri="{BB962C8B-B14F-4D97-AF65-F5344CB8AC3E}">
        <p14:creationId xmlns:p14="http://schemas.microsoft.com/office/powerpoint/2010/main" val="19227205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1451579" y="548640"/>
            <a:ext cx="8759221" cy="972186"/>
          </a:xfrm>
        </p:spPr>
        <p:txBody>
          <a:bodyPr>
            <a:noAutofit/>
          </a:bodyPr>
          <a:lstStyle/>
          <a:p>
            <a:r>
              <a:rPr lang="en-US" altLang="en-US" sz="4800" dirty="0"/>
              <a:t>The Opposite of Savoring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402801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en-US" altLang="en-US" sz="3200" dirty="0"/>
              <a:t>We often dampen or spoil good experiences, while savoring or chewing on our mistakes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endParaRPr lang="en-US" altLang="en-US" sz="3200" dirty="0"/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en-US" altLang="en-US" sz="3200" dirty="0"/>
              <a:t>Anybody ever get stuck chewing on the negative or spoiling the positives? [Yet another natural obstacle to happiness]</a:t>
            </a:r>
          </a:p>
        </p:txBody>
      </p:sp>
    </p:spTree>
    <p:extLst>
      <p:ext uri="{BB962C8B-B14F-4D97-AF65-F5344CB8AC3E}">
        <p14:creationId xmlns:p14="http://schemas.microsoft.com/office/powerpoint/2010/main" val="64421495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Easy Savoring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1579" y="1767840"/>
            <a:ext cx="9603275" cy="3698505"/>
          </a:xfrm>
        </p:spPr>
        <p:txBody>
          <a:bodyPr>
            <a:noAutofit/>
          </a:bodyPr>
          <a:lstStyle/>
          <a:p>
            <a:r>
              <a:rPr lang="en-US" sz="3200" dirty="0"/>
              <a:t>Mutual savoring</a:t>
            </a:r>
          </a:p>
          <a:p>
            <a:r>
              <a:rPr lang="en-US" sz="3200" dirty="0"/>
              <a:t>Find a friend – Remember when . . .</a:t>
            </a:r>
          </a:p>
          <a:p>
            <a:pPr lvl="1"/>
            <a:r>
              <a:rPr lang="en-US" sz="3000" dirty="0"/>
              <a:t>Improves mood and hope</a:t>
            </a:r>
          </a:p>
          <a:p>
            <a:pPr lvl="1"/>
            <a:r>
              <a:rPr lang="en-US" sz="3000" dirty="0"/>
              <a:t>Improves likelihood of repeating</a:t>
            </a:r>
          </a:p>
          <a:p>
            <a:pPr lvl="1"/>
            <a:r>
              <a:rPr lang="en-US" sz="3000" dirty="0"/>
              <a:t>Increases planning</a:t>
            </a:r>
          </a:p>
          <a:p>
            <a:pPr marL="228600" lvl="1">
              <a:spcBef>
                <a:spcPts val="1000"/>
              </a:spcBef>
            </a:pPr>
            <a:r>
              <a:rPr lang="en-US" sz="3200" dirty="0"/>
              <a:t>How can you REMEMBER to savor the positives?</a:t>
            </a:r>
          </a:p>
        </p:txBody>
      </p:sp>
    </p:spTree>
    <p:extLst>
      <p:ext uri="{BB962C8B-B14F-4D97-AF65-F5344CB8AC3E}">
        <p14:creationId xmlns:p14="http://schemas.microsoft.com/office/powerpoint/2010/main" val="236913221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Savoring Now and then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1579" y="1767840"/>
            <a:ext cx="9603275" cy="3698505"/>
          </a:xfrm>
        </p:spPr>
        <p:txBody>
          <a:bodyPr>
            <a:noAutofit/>
          </a:bodyPr>
          <a:lstStyle/>
          <a:p>
            <a:r>
              <a:rPr lang="en-US" sz="3200" dirty="0"/>
              <a:t>Observations</a:t>
            </a:r>
          </a:p>
          <a:p>
            <a:r>
              <a:rPr lang="en-US" sz="3200" dirty="0"/>
              <a:t>Why the Montana Happiness Project?</a:t>
            </a:r>
          </a:p>
          <a:p>
            <a:r>
              <a:rPr lang="en-US" sz="3200" dirty="0"/>
              <a:t>Strengths-Based Suicide Assessment and Treatment</a:t>
            </a:r>
          </a:p>
          <a:p>
            <a:r>
              <a:rPr lang="en-US" sz="3200"/>
              <a:t>Not </a:t>
            </a:r>
            <a:r>
              <a:rPr lang="en-US" sz="3200" dirty="0"/>
              <a:t>Toxic Positivity</a:t>
            </a:r>
          </a:p>
          <a:p>
            <a:r>
              <a:rPr lang="en-US" sz="3200" dirty="0"/>
              <a:t>There is a time and place for trauma work</a:t>
            </a:r>
          </a:p>
        </p:txBody>
      </p:sp>
    </p:spTree>
    <p:extLst>
      <p:ext uri="{BB962C8B-B14F-4D97-AF65-F5344CB8AC3E}">
        <p14:creationId xmlns:p14="http://schemas.microsoft.com/office/powerpoint/2010/main" val="379134796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b="1" dirty="0">
                <a:solidFill>
                  <a:schemeClr val="accent3">
                    <a:lumMod val="75000"/>
                  </a:schemeClr>
                </a:solidFill>
              </a:rPr>
              <a:t>Strategy #5</a:t>
            </a:r>
            <a:r>
              <a:rPr lang="en-US" sz="4400" b="1" dirty="0"/>
              <a:t>: </a:t>
            </a:r>
            <a:r>
              <a:rPr lang="en-US" sz="4400" dirty="0"/>
              <a:t>gratitude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1579" y="2015732"/>
            <a:ext cx="10024141" cy="4123811"/>
          </a:xfrm>
        </p:spPr>
        <p:txBody>
          <a:bodyPr>
            <a:noAutofit/>
          </a:bodyPr>
          <a:lstStyle/>
          <a:p>
            <a:r>
              <a:rPr lang="en-US" sz="3200" dirty="0"/>
              <a:t>Do you want to increase optimism, improve life satisfaction, be healthier, and exercise more?</a:t>
            </a:r>
          </a:p>
          <a:p>
            <a:endParaRPr lang="en-US" sz="3200" dirty="0"/>
          </a:p>
          <a:p>
            <a:r>
              <a:rPr lang="en-US" sz="3200" dirty="0"/>
              <a:t>Weave intentional gratitude into your life</a:t>
            </a:r>
            <a:endParaRPr lang="en-US" sz="3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78834" y="4324584"/>
            <a:ext cx="3013166" cy="2533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97303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/>
              <a:t>Gratitude – Part 2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1579" y="2015732"/>
            <a:ext cx="10595877" cy="4123811"/>
          </a:xfrm>
        </p:spPr>
        <p:txBody>
          <a:bodyPr>
            <a:noAutofit/>
          </a:bodyPr>
          <a:lstStyle/>
          <a:p>
            <a:r>
              <a:rPr lang="en-US" sz="3200" dirty="0"/>
              <a:t>But the mind is built to count up hassles rather than blessings</a:t>
            </a:r>
          </a:p>
          <a:p>
            <a:r>
              <a:rPr lang="en-US" sz="3200" dirty="0"/>
              <a:t>“My two years of rejections”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3000" dirty="0"/>
              <a:t> There had been many</a:t>
            </a:r>
          </a:p>
          <a:p>
            <a:pPr marL="914400" lvl="2" indent="-457200">
              <a:spcBef>
                <a:spcPts val="1000"/>
              </a:spcBef>
              <a:buFont typeface="Wingdings" panose="05000000000000000000" pitchFamily="2" charset="2"/>
              <a:buChar char="ü"/>
            </a:pPr>
            <a:r>
              <a:rPr lang="en-US" sz="3000" dirty="0"/>
              <a:t>But there had also been much more</a:t>
            </a:r>
          </a:p>
          <a:p>
            <a:pPr marL="914400" lvl="2" indent="-457200">
              <a:spcBef>
                <a:spcPts val="1000"/>
              </a:spcBef>
              <a:buFont typeface="Wingdings" panose="05000000000000000000" pitchFamily="2" charset="2"/>
              <a:buChar char="ü"/>
            </a:pPr>
            <a:r>
              <a:rPr lang="en-US" sz="3000" dirty="0"/>
              <a:t>This was like counting cloudy days – the outcome is easy to predict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699"/>
            <a:ext cx="2182557" cy="1835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75604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3" name="Google Shape;973;p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en-US" sz="4400" dirty="0"/>
              <a:t>Gratitude </a:t>
            </a:r>
            <a:r>
              <a:rPr lang="es" sz="4400" dirty="0"/>
              <a:t>PRACTICE</a:t>
            </a:r>
            <a:endParaRPr sz="4400" dirty="0"/>
          </a:p>
        </p:txBody>
      </p:sp>
      <p:sp>
        <p:nvSpPr>
          <p:cNvPr id="974" name="Google Shape;974;p17"/>
          <p:cNvSpPr txBox="1"/>
          <p:nvPr/>
        </p:nvSpPr>
        <p:spPr>
          <a:xfrm>
            <a:off x="1353200" y="2064634"/>
            <a:ext cx="9485600" cy="2502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s" sz="2933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Light"/>
                <a:ea typeface="Montserrat Light"/>
                <a:cs typeface="Montserrat Light"/>
                <a:sym typeface="Montserrat Light"/>
              </a:rPr>
              <a:t>Take a moment to think of one thing you’re thankful for. Examples </a:t>
            </a:r>
            <a:r>
              <a:rPr kumimoji="0" lang="en-US" sz="2933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Light"/>
                <a:ea typeface="Montserrat Light"/>
                <a:cs typeface="Montserrat Light"/>
                <a:sym typeface="Montserrat Light"/>
              </a:rPr>
              <a:t>include </a:t>
            </a:r>
            <a:r>
              <a:rPr kumimoji="0" lang="es" sz="2933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Light"/>
                <a:ea typeface="Montserrat Light"/>
                <a:cs typeface="Montserrat Light"/>
                <a:sym typeface="Montserrat Light"/>
              </a:rPr>
              <a:t>a person, an event, something you are good at, goals you have achieved, where you live, or opportunities. Choose one of these things you are grateful for and write this down </a:t>
            </a:r>
            <a:r>
              <a:rPr kumimoji="0" lang="en-US" sz="2933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Light"/>
                <a:ea typeface="Montserrat Light"/>
                <a:cs typeface="Montserrat Light"/>
                <a:sym typeface="Montserrat Light"/>
              </a:rPr>
              <a:t>or pop it into the front of your brain</a:t>
            </a:r>
            <a:r>
              <a:rPr kumimoji="0" lang="es" sz="2933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Light"/>
                <a:ea typeface="Montserrat Light"/>
                <a:cs typeface="Montserrat Light"/>
                <a:sym typeface="Montserrat Light"/>
              </a:rPr>
              <a:t>.</a:t>
            </a:r>
            <a:endParaRPr kumimoji="0" sz="2933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  <p:extLst>
      <p:ext uri="{BB962C8B-B14F-4D97-AF65-F5344CB8AC3E}">
        <p14:creationId xmlns:p14="http://schemas.microsoft.com/office/powerpoint/2010/main" val="329590248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9" name="Google Shape;979;p1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en-US" sz="4400" dirty="0"/>
              <a:t>Gratitude </a:t>
            </a:r>
            <a:r>
              <a:rPr lang="es" sz="4400" dirty="0"/>
              <a:t>PRACTICE </a:t>
            </a:r>
            <a:r>
              <a:rPr lang="en-US" sz="4400" dirty="0"/>
              <a:t>II</a:t>
            </a:r>
            <a:endParaRPr sz="4400" dirty="0"/>
          </a:p>
        </p:txBody>
      </p:sp>
      <p:sp>
        <p:nvSpPr>
          <p:cNvPr id="980" name="Google Shape;980;p18"/>
          <p:cNvSpPr txBox="1"/>
          <p:nvPr/>
        </p:nvSpPr>
        <p:spPr>
          <a:xfrm>
            <a:off x="1353200" y="2064634"/>
            <a:ext cx="9485600" cy="29542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s" sz="2933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Light"/>
                <a:ea typeface="Montserrat Light"/>
                <a:cs typeface="Montserrat Light"/>
                <a:sym typeface="Montserrat Light"/>
              </a:rPr>
              <a:t>Once you’ve </a:t>
            </a:r>
            <a:r>
              <a:rPr kumimoji="0" lang="en-US" sz="2933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Light"/>
                <a:ea typeface="Montserrat Light"/>
                <a:cs typeface="Montserrat Light"/>
                <a:sym typeface="Montserrat Light"/>
              </a:rPr>
              <a:t>got your gratitude focus</a:t>
            </a:r>
            <a:r>
              <a:rPr kumimoji="0" lang="es" sz="2933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Light"/>
                <a:ea typeface="Montserrat Light"/>
                <a:cs typeface="Montserrat Light"/>
                <a:sym typeface="Montserrat Light"/>
              </a:rPr>
              <a:t>, take a moment to </a:t>
            </a:r>
            <a:r>
              <a:rPr kumimoji="0" lang="en-US" sz="2933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Light"/>
                <a:ea typeface="Montserrat Light"/>
                <a:cs typeface="Montserrat Light"/>
                <a:sym typeface="Montserrat Light"/>
              </a:rPr>
              <a:t>ask</a:t>
            </a:r>
            <a:r>
              <a:rPr kumimoji="0" lang="es" sz="2933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Light"/>
                <a:ea typeface="Montserrat Light"/>
                <a:cs typeface="Montserrat Light"/>
                <a:sym typeface="Montserrat Light"/>
              </a:rPr>
              <a:t> yourself, “</a:t>
            </a:r>
            <a:r>
              <a:rPr kumimoji="0" lang="es" sz="2933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Why am I grateful for this?”</a:t>
            </a:r>
            <a:r>
              <a:rPr kumimoji="0" lang="es" sz="2933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s" sz="2933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s" sz="2933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Light"/>
                <a:ea typeface="Montserrat Light"/>
                <a:cs typeface="Montserrat Light"/>
                <a:sym typeface="Montserrat Light"/>
              </a:rPr>
              <a:t>Write this reason down </a:t>
            </a:r>
            <a:r>
              <a:rPr kumimoji="0" lang="en-US" sz="2933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Light"/>
                <a:ea typeface="Montserrat Light"/>
                <a:cs typeface="Montserrat Light"/>
                <a:sym typeface="Montserrat Light"/>
              </a:rPr>
              <a:t>or pop it into the front of your brain</a:t>
            </a:r>
            <a:r>
              <a:rPr kumimoji="0" lang="es" sz="2933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Light"/>
                <a:ea typeface="Montserrat Light"/>
                <a:cs typeface="Montserrat Light"/>
                <a:sym typeface="Montserrat Light"/>
              </a:rPr>
              <a:t>.</a:t>
            </a:r>
            <a:endParaRPr kumimoji="0" sz="2933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2933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2933" b="0" i="0" u="none" strike="noStrike" kern="0" cap="none" spc="0" normalizeH="0" baseline="0" noProof="0" dirty="0">
              <a:ln>
                <a:noFill/>
              </a:ln>
              <a:solidFill>
                <a:srgbClr val="50624B"/>
              </a:solidFill>
              <a:effectLst/>
              <a:uLnTx/>
              <a:uFillTx/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  <p:extLst>
      <p:ext uri="{BB962C8B-B14F-4D97-AF65-F5344CB8AC3E}">
        <p14:creationId xmlns:p14="http://schemas.microsoft.com/office/powerpoint/2010/main" val="124422290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p1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en-US" sz="4400" dirty="0"/>
              <a:t>Gratitude </a:t>
            </a:r>
            <a:r>
              <a:rPr lang="es" sz="4400" dirty="0"/>
              <a:t>PRACTICE </a:t>
            </a:r>
            <a:r>
              <a:rPr lang="en-US" sz="4400" dirty="0"/>
              <a:t>III</a:t>
            </a:r>
            <a:endParaRPr sz="4400" dirty="0"/>
          </a:p>
        </p:txBody>
      </p:sp>
      <p:sp>
        <p:nvSpPr>
          <p:cNvPr id="986" name="Google Shape;986;p19"/>
          <p:cNvSpPr txBox="1"/>
          <p:nvPr/>
        </p:nvSpPr>
        <p:spPr>
          <a:xfrm>
            <a:off x="1353200" y="1862500"/>
            <a:ext cx="10373744" cy="4308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s" sz="2933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Light"/>
                <a:ea typeface="Montserrat Light"/>
                <a:cs typeface="Montserrat Light"/>
                <a:sym typeface="Montserrat Light"/>
              </a:rPr>
              <a:t>Taking this a step further, ask yourself, “</a:t>
            </a:r>
            <a:r>
              <a:rPr kumimoji="0" lang="es" sz="2933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What does this reason represent to me?</a:t>
            </a:r>
            <a:r>
              <a:rPr kumimoji="0" lang="es" sz="2933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Light"/>
                <a:ea typeface="Montserrat Light"/>
                <a:cs typeface="Montserrat Light"/>
                <a:sym typeface="Montserrat Light"/>
              </a:rPr>
              <a:t>” and </a:t>
            </a:r>
            <a:r>
              <a:rPr kumimoji="0" lang="en-US" sz="2933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Light"/>
                <a:ea typeface="Montserrat Light"/>
                <a:cs typeface="Montserrat Light"/>
                <a:sym typeface="Montserrat Light"/>
              </a:rPr>
              <a:t>reflect on what’s underneath your gratitude</a:t>
            </a:r>
            <a:r>
              <a:rPr kumimoji="0" lang="es" sz="2933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Light"/>
                <a:ea typeface="Montserrat Light"/>
                <a:cs typeface="Montserrat Light"/>
                <a:sym typeface="Montserrat Light"/>
              </a:rPr>
              <a:t>.</a:t>
            </a:r>
            <a:endParaRPr kumimoji="0" sz="2933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2933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s" sz="2933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Light"/>
                <a:ea typeface="Montserrat Light"/>
                <a:cs typeface="Montserrat Light"/>
                <a:sym typeface="Montserrat Light"/>
              </a:rPr>
              <a:t>Some examples could be love, belonging, connection, safety, </a:t>
            </a:r>
            <a:r>
              <a:rPr kumimoji="0" lang="en-US" sz="2933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Light"/>
                <a:ea typeface="Montserrat Light"/>
                <a:cs typeface="Montserrat Light"/>
                <a:sym typeface="Montserrat Light"/>
              </a:rPr>
              <a:t>validation, surprise, </a:t>
            </a:r>
            <a:r>
              <a:rPr kumimoji="0" lang="es" sz="2933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Light"/>
                <a:ea typeface="Montserrat Light"/>
                <a:cs typeface="Montserrat Light"/>
                <a:sym typeface="Montserrat Light"/>
              </a:rPr>
              <a:t>etc. </a:t>
            </a:r>
            <a:endParaRPr kumimoji="0" sz="2933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2933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s" sz="2933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Light"/>
                <a:ea typeface="Montserrat Light"/>
                <a:cs typeface="Montserrat Light"/>
                <a:sym typeface="Montserrat Light"/>
              </a:rPr>
              <a:t>Continue to spend the next minute asking yourself, “</a:t>
            </a:r>
            <a:r>
              <a:rPr kumimoji="0" lang="es" sz="2933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Why is this </a:t>
            </a:r>
            <a:r>
              <a:rPr kumimoji="0" lang="en-US" sz="2933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reason for feeling grateful </a:t>
            </a:r>
            <a:r>
              <a:rPr kumimoji="0" lang="es" sz="2933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important to me?”</a:t>
            </a:r>
            <a:endParaRPr kumimoji="0" sz="2933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  <p:extLst>
      <p:ext uri="{BB962C8B-B14F-4D97-AF65-F5344CB8AC3E}">
        <p14:creationId xmlns:p14="http://schemas.microsoft.com/office/powerpoint/2010/main" val="253548500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Gratitude – Homework  </a:t>
            </a:r>
            <a:endParaRPr lang="en-US" sz="44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1451" y="1853754"/>
            <a:ext cx="9783403" cy="4477377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en-US" sz="3200" dirty="0"/>
              <a:t>Who do you want to express gratitude toward?</a:t>
            </a:r>
          </a:p>
          <a:p>
            <a:pPr>
              <a:spcBef>
                <a:spcPts val="1800"/>
              </a:spcBef>
            </a:pPr>
            <a:r>
              <a:rPr lang="en-US" altLang="en-US" sz="3200" dirty="0"/>
              <a:t>Write a </a:t>
            </a:r>
            <a:r>
              <a:rPr lang="en-US" altLang="en-US" sz="3200" b="1" dirty="0">
                <a:solidFill>
                  <a:srgbClr val="0070C0"/>
                </a:solidFill>
              </a:rPr>
              <a:t>postcard or letter or email or text or IM</a:t>
            </a:r>
            <a:r>
              <a:rPr lang="en-US" altLang="en-US" sz="3200" dirty="0"/>
              <a:t> of gratitude to a person you value</a:t>
            </a:r>
          </a:p>
          <a:p>
            <a:pPr>
              <a:spcBef>
                <a:spcPts val="1800"/>
              </a:spcBef>
            </a:pPr>
            <a:r>
              <a:rPr lang="en-US" altLang="en-US" sz="3200" dirty="0"/>
              <a:t>Even better: Tell the person directly</a:t>
            </a:r>
          </a:p>
          <a:p>
            <a:pPr>
              <a:spcBef>
                <a:spcPts val="1800"/>
              </a:spcBef>
            </a:pPr>
            <a:r>
              <a:rPr lang="en-US" altLang="en-US" sz="3200" dirty="0"/>
              <a:t>Results?? Not about the response.</a:t>
            </a:r>
          </a:p>
        </p:txBody>
      </p:sp>
    </p:spTree>
    <p:extLst>
      <p:ext uri="{BB962C8B-B14F-4D97-AF65-F5344CB8AC3E}">
        <p14:creationId xmlns:p14="http://schemas.microsoft.com/office/powerpoint/2010/main" val="1407167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1FF9F-4411-4650-8EF9-1CC3E90BF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000" b="1" dirty="0">
                <a:solidFill>
                  <a:schemeClr val="accent2">
                    <a:lumMod val="75000"/>
                  </a:schemeClr>
                </a:solidFill>
              </a:rPr>
              <a:t>Strategy #6</a:t>
            </a:r>
            <a:r>
              <a:rPr lang="en-US" sz="4000" dirty="0"/>
              <a:t>: Coping with Triggers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C71B10-1408-4470-8C88-53CB9A9D39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516261"/>
          </a:xfrm>
        </p:spPr>
        <p:txBody>
          <a:bodyPr>
            <a:noAutofit/>
          </a:bodyPr>
          <a:lstStyle/>
          <a:p>
            <a:r>
              <a:rPr lang="en-US" sz="2800" dirty="0"/>
              <a:t>Know Your triggers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4084905-348F-45C3-BC78-F0C732916F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291" y="3160243"/>
            <a:ext cx="5357052" cy="2893594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What situations and people tend to activate negative thoughts or unpleasant emotions or somatic distress?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2490AF6-F92A-4E35-AED3-56CE375FCC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12362" y="2023002"/>
            <a:ext cx="4645152" cy="974721"/>
          </a:xfrm>
        </p:spPr>
        <p:txBody>
          <a:bodyPr>
            <a:normAutofit/>
          </a:bodyPr>
          <a:lstStyle/>
          <a:p>
            <a:r>
              <a:rPr lang="en-US" sz="2800" dirty="0"/>
              <a:t>Use a positive Planned Response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42CC53D-DD3C-40A2-B93A-FD663198C7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12361" y="3160243"/>
            <a:ext cx="5163753" cy="2976606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Plan your “best” response in advance</a:t>
            </a:r>
          </a:p>
          <a:p>
            <a:r>
              <a:rPr lang="en-US" sz="2800" dirty="0"/>
              <a:t>Practice the response</a:t>
            </a:r>
          </a:p>
          <a:p>
            <a:r>
              <a:rPr lang="en-US" sz="2800" dirty="0"/>
              <a:t>Don’t expect perfection</a:t>
            </a:r>
          </a:p>
          <a:p>
            <a:r>
              <a:rPr lang="en-US" sz="2800" dirty="0"/>
              <a:t>Build a cushion (WGAY activity)</a:t>
            </a:r>
          </a:p>
        </p:txBody>
      </p:sp>
    </p:spTree>
    <p:extLst>
      <p:ext uri="{BB962C8B-B14F-4D97-AF65-F5344CB8AC3E}">
        <p14:creationId xmlns:p14="http://schemas.microsoft.com/office/powerpoint/2010/main" val="240221926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Activity</a:t>
            </a:r>
            <a:endParaRPr lang="en-US" sz="44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1451" y="1853754"/>
            <a:ext cx="9783403" cy="4477377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en-US" sz="3200" dirty="0"/>
              <a:t>Pair up</a:t>
            </a:r>
          </a:p>
          <a:p>
            <a:pPr>
              <a:spcBef>
                <a:spcPts val="1800"/>
              </a:spcBef>
            </a:pPr>
            <a:r>
              <a:rPr lang="en-US" altLang="en-US" sz="3200" dirty="0"/>
              <a:t>You’ll need something to write with and on</a:t>
            </a:r>
          </a:p>
          <a:p>
            <a:pPr>
              <a:spcBef>
                <a:spcPts val="1800"/>
              </a:spcBef>
            </a:pPr>
            <a:r>
              <a:rPr lang="en-US" altLang="en-US" sz="3200" dirty="0"/>
              <a:t>Answer the same question 10 times</a:t>
            </a:r>
          </a:p>
          <a:p>
            <a:pPr>
              <a:spcBef>
                <a:spcPts val="1800"/>
              </a:spcBef>
            </a:pPr>
            <a:r>
              <a:rPr lang="en-US" altLang="en-US" sz="3200" dirty="0"/>
              <a:t>Rule: You can’t use the same answer twice</a:t>
            </a:r>
          </a:p>
        </p:txBody>
      </p:sp>
    </p:spTree>
    <p:extLst>
      <p:ext uri="{BB962C8B-B14F-4D97-AF65-F5344CB8AC3E}">
        <p14:creationId xmlns:p14="http://schemas.microsoft.com/office/powerpoint/2010/main" val="403092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1FF9F-4411-4650-8EF9-1CC3E90BF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chemeClr val="accent2">
                    <a:lumMod val="75000"/>
                  </a:schemeClr>
                </a:solidFill>
              </a:rPr>
              <a:t>Strategy #7</a:t>
            </a:r>
            <a:r>
              <a:rPr lang="en-US" sz="4000" dirty="0"/>
              <a:t>: Therapeutic Writing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C71B10-1408-4470-8C88-53CB9A9D39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516261"/>
          </a:xfrm>
        </p:spPr>
        <p:txBody>
          <a:bodyPr>
            <a:noAutofit/>
          </a:bodyPr>
          <a:lstStyle/>
          <a:p>
            <a:r>
              <a:rPr lang="en-US" sz="2800" dirty="0"/>
              <a:t>James Pennebaker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4084905-348F-45C3-BC78-F0C732916F7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Writing about the hard (traumatic) stuff can increase mood and improve immune functioning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2490AF6-F92A-4E35-AED3-56CE375FCC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512807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Laura King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42CC53D-DD3C-40A2-B93A-FD663198C71C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Writing positive essays about your “Best Possible Self” in the future can reduce depression and increase goal-orientation</a:t>
            </a:r>
          </a:p>
        </p:txBody>
      </p:sp>
    </p:spTree>
    <p:extLst>
      <p:ext uri="{BB962C8B-B14F-4D97-AF65-F5344CB8AC3E}">
        <p14:creationId xmlns:p14="http://schemas.microsoft.com/office/powerpoint/2010/main" val="183780455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1451579" y="414779"/>
            <a:ext cx="9888866" cy="1438975"/>
          </a:xfrm>
        </p:spPr>
        <p:txBody>
          <a:bodyPr>
            <a:noAutofit/>
          </a:bodyPr>
          <a:lstStyle/>
          <a:p>
            <a:pPr algn="ctr"/>
            <a:r>
              <a:rPr lang="en-US" altLang="en-US" sz="4000" dirty="0"/>
              <a:t>Bonus 1</a:t>
            </a:r>
            <a:br>
              <a:rPr lang="en-US" altLang="en-US" sz="4000" dirty="0"/>
            </a:br>
            <a:r>
              <a:rPr lang="en-US" altLang="en-US" sz="4000" dirty="0"/>
              <a:t>Make Thinking Adjustments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4108231"/>
          </a:xfrm>
        </p:spPr>
        <p:txBody>
          <a:bodyPr>
            <a:normAutofit/>
          </a:bodyPr>
          <a:lstStyle/>
          <a:p>
            <a:r>
              <a:rPr lang="en-US" altLang="en-US" sz="3200" b="1" dirty="0">
                <a:solidFill>
                  <a:schemeClr val="accent2">
                    <a:lumMod val="75000"/>
                  </a:schemeClr>
                </a:solidFill>
              </a:rPr>
              <a:t>Cherry story</a:t>
            </a:r>
          </a:p>
          <a:p>
            <a:r>
              <a:rPr lang="en-US" altLang="en-US" sz="3000" dirty="0"/>
              <a:t>The moral of the story</a:t>
            </a:r>
          </a:p>
          <a:p>
            <a:r>
              <a:rPr lang="en-US" altLang="en-US" sz="3000" dirty="0"/>
              <a:t>It’s not what happens to you . . . </a:t>
            </a:r>
          </a:p>
          <a:p>
            <a:r>
              <a:rPr lang="en-US" altLang="en-US" sz="3000" dirty="0"/>
              <a:t>When disturbing things happen, we have two choices:</a:t>
            </a:r>
          </a:p>
          <a:p>
            <a:pPr lvl="1"/>
            <a:r>
              <a:rPr lang="en-US" altLang="en-US" sz="2800" dirty="0"/>
              <a:t>Check our thinking and fix what’s adding to our distress</a:t>
            </a:r>
          </a:p>
          <a:p>
            <a:pPr lvl="1"/>
            <a:r>
              <a:rPr lang="en-US" altLang="en-US" sz="2800" dirty="0"/>
              <a:t>Engage in mindful acceptance</a:t>
            </a:r>
          </a:p>
        </p:txBody>
      </p:sp>
    </p:spTree>
    <p:extLst>
      <p:ext uri="{BB962C8B-B14F-4D97-AF65-F5344CB8AC3E}">
        <p14:creationId xmlns:p14="http://schemas.microsoft.com/office/powerpoint/2010/main" val="200037873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1451579" y="418011"/>
            <a:ext cx="9888866" cy="1435743"/>
          </a:xfrm>
        </p:spPr>
        <p:txBody>
          <a:bodyPr>
            <a:noAutofit/>
          </a:bodyPr>
          <a:lstStyle/>
          <a:p>
            <a:pPr algn="ctr"/>
            <a:r>
              <a:rPr lang="en-US" altLang="en-US" sz="4000" dirty="0"/>
              <a:t>Bonus 2</a:t>
            </a:r>
            <a:br>
              <a:rPr lang="en-US" altLang="en-US" sz="4000" dirty="0"/>
            </a:br>
            <a:r>
              <a:rPr lang="en-US" altLang="en-US" sz="4000" dirty="0"/>
              <a:t>Physical/Spiritual/Cultural Paths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4108231"/>
          </a:xfrm>
        </p:spPr>
        <p:txBody>
          <a:bodyPr>
            <a:normAutofit fontScale="92500" lnSpcReduction="10000"/>
          </a:bodyPr>
          <a:lstStyle/>
          <a:p>
            <a:r>
              <a:rPr lang="en-US" altLang="en-US" sz="3200" dirty="0">
                <a:solidFill>
                  <a:schemeClr val="accent2">
                    <a:lumMod val="75000"/>
                  </a:schemeClr>
                </a:solidFill>
              </a:rPr>
              <a:t>Movement</a:t>
            </a:r>
          </a:p>
          <a:p>
            <a:pPr lvl="1"/>
            <a:r>
              <a:rPr lang="en-US" altLang="en-US" sz="3000" dirty="0"/>
              <a:t>But who likes getting sweaty and sore?</a:t>
            </a:r>
          </a:p>
          <a:p>
            <a:r>
              <a:rPr lang="en-US" altLang="en-US" sz="3200" dirty="0">
                <a:solidFill>
                  <a:schemeClr val="accent2">
                    <a:lumMod val="75000"/>
                  </a:schemeClr>
                </a:solidFill>
              </a:rPr>
              <a:t>Active pursuit of meaning</a:t>
            </a:r>
          </a:p>
          <a:p>
            <a:pPr lvl="1"/>
            <a:r>
              <a:rPr lang="en-US" altLang="en-US" sz="2800" dirty="0"/>
              <a:t>But it’s so easy to watch television and play on Instagram</a:t>
            </a:r>
          </a:p>
          <a:p>
            <a:r>
              <a:rPr lang="en-US" altLang="en-US" sz="3200" dirty="0">
                <a:solidFill>
                  <a:schemeClr val="accent2">
                    <a:lumMod val="75000"/>
                  </a:schemeClr>
                </a:solidFill>
              </a:rPr>
              <a:t>Regular involvement in spiritual, religious, or social justice groups</a:t>
            </a:r>
          </a:p>
          <a:p>
            <a:pPr lvl="1"/>
            <a:r>
              <a:rPr lang="en-US" altLang="en-US" sz="2800" dirty="0"/>
              <a:t>But staying home can feel good in the moment</a:t>
            </a:r>
          </a:p>
        </p:txBody>
      </p:sp>
    </p:spTree>
    <p:extLst>
      <p:ext uri="{BB962C8B-B14F-4D97-AF65-F5344CB8AC3E}">
        <p14:creationId xmlns:p14="http://schemas.microsoft.com/office/powerpoint/2010/main" val="273267727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1FF9F-4411-4650-8EF9-1CC3E90BFC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367645"/>
            <a:ext cx="9603275" cy="1486109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Bonus 3</a:t>
            </a:r>
            <a:br>
              <a:rPr lang="en-US" sz="4000" dirty="0"/>
            </a:br>
            <a:r>
              <a:rPr lang="en-US" sz="4000" dirty="0"/>
              <a:t>Positive Distractions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31B7BC-6AFE-40DD-918C-248FE6E75C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8605" y="1853754"/>
            <a:ext cx="9716249" cy="4224829"/>
          </a:xfrm>
        </p:spPr>
        <p:txBody>
          <a:bodyPr>
            <a:normAutofit/>
          </a:bodyPr>
          <a:lstStyle/>
          <a:p>
            <a:r>
              <a:rPr lang="en-US" sz="2800" dirty="0"/>
              <a:t>Life is hard</a:t>
            </a:r>
          </a:p>
          <a:p>
            <a:r>
              <a:rPr lang="en-US" sz="2800" dirty="0"/>
              <a:t>We all experience common unhappiness and wonder about ourselves</a:t>
            </a:r>
          </a:p>
          <a:p>
            <a:r>
              <a:rPr lang="en-US" sz="2800" dirty="0"/>
              <a:t>Emotions are a pain</a:t>
            </a:r>
            <a:r>
              <a:rPr lang="en-US" sz="2800" dirty="0">
                <a:sym typeface="Wingdings" panose="05000000000000000000" pitchFamily="2" charset="2"/>
              </a:rPr>
              <a:t>; your jobs are immensely stressful</a:t>
            </a:r>
          </a:p>
          <a:p>
            <a:r>
              <a:rPr lang="en-US" sz="2800" dirty="0">
                <a:sym typeface="Wingdings" panose="05000000000000000000" pitchFamily="2" charset="2"/>
              </a:rPr>
              <a:t>Sometimes, we need distractions</a:t>
            </a:r>
          </a:p>
          <a:p>
            <a:pPr lvl="1"/>
            <a:r>
              <a:rPr lang="en-US" sz="2600" dirty="0">
                <a:sym typeface="Wingdings" panose="05000000000000000000" pitchFamily="2" charset="2"/>
              </a:rPr>
              <a:t>What songs help you feel your feelings or boost your mood? [JSF]</a:t>
            </a:r>
          </a:p>
          <a:p>
            <a:pPr lvl="1"/>
            <a:r>
              <a:rPr lang="en-US" sz="2600" dirty="0">
                <a:sym typeface="Wingdings" panose="05000000000000000000" pitchFamily="2" charset="2"/>
              </a:rPr>
              <a:t>What places? What cat videos? What . . . ?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77864174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90AD48-BE94-49D1-A479-88810E381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4800" dirty="0"/>
              <a:t>Stunning Conclusions</a:t>
            </a:r>
            <a:endParaRPr lang="en-US" sz="4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98180D-906B-4552-9014-6C3EA5F725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9560" y="1853754"/>
            <a:ext cx="10680568" cy="4233537"/>
          </a:xfrm>
        </p:spPr>
        <p:txBody>
          <a:bodyPr>
            <a:noAutofit/>
          </a:bodyPr>
          <a:lstStyle/>
          <a:p>
            <a:r>
              <a:rPr lang="en-US" altLang="en-US" sz="2800" dirty="0">
                <a:solidFill>
                  <a:prstClr val="black"/>
                </a:solidFill>
              </a:rPr>
              <a:t>The brain, our culture, the news . . . are all built to track negativity </a:t>
            </a:r>
          </a:p>
          <a:p>
            <a:r>
              <a:rPr lang="en-US" altLang="en-US" sz="2800" dirty="0">
                <a:solidFill>
                  <a:prstClr val="black"/>
                </a:solidFill>
              </a:rPr>
              <a:t>Well-being (</a:t>
            </a:r>
            <a:r>
              <a:rPr lang="en-US" altLang="en-US" sz="2800" dirty="0" err="1">
                <a:solidFill>
                  <a:prstClr val="black"/>
                </a:solidFill>
              </a:rPr>
              <a:t>eudaimonic</a:t>
            </a:r>
            <a:r>
              <a:rPr lang="en-US" altLang="en-US" sz="2800" dirty="0">
                <a:solidFill>
                  <a:prstClr val="black"/>
                </a:solidFill>
              </a:rPr>
              <a:t> happiness) requires awareness, intention, effort, reminders, and persistence </a:t>
            </a:r>
          </a:p>
          <a:p>
            <a:r>
              <a:rPr lang="en-US" sz="2800" dirty="0"/>
              <a:t>Most of us will forget to apply these unless we have a reminder plan </a:t>
            </a:r>
          </a:p>
          <a:p>
            <a:r>
              <a:rPr lang="en-US" sz="2800" dirty="0"/>
              <a:t>Select and practice a few evidence-based positive psychology interventions and then see what happens. Experiment!</a:t>
            </a:r>
          </a:p>
          <a:p>
            <a:r>
              <a:rPr lang="en-US" altLang="en-US" sz="2800" dirty="0">
                <a:solidFill>
                  <a:prstClr val="black"/>
                </a:solidFill>
              </a:rPr>
              <a:t>Don’t oversell – Estimate an +/-11% improvement on average</a:t>
            </a:r>
            <a:br>
              <a:rPr lang="en-US" altLang="en-US" sz="2800" dirty="0">
                <a:solidFill>
                  <a:prstClr val="black"/>
                </a:solidFill>
              </a:rPr>
            </a:b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5889476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F5F19D-6162-48A1-9ABA-2AFC0A49D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Words from a Happiness Student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BDD4B7-6228-4624-A386-AF13439A77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41250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Hi John,</a:t>
            </a:r>
          </a:p>
          <a:p>
            <a:pPr marL="0" indent="0">
              <a:buNone/>
            </a:pPr>
            <a:r>
              <a:rPr lang="en-US" sz="2800" dirty="0"/>
              <a:t>Words are inadequate to express my gratitude for </a:t>
            </a:r>
          </a:p>
          <a:p>
            <a:pPr marL="0" indent="0">
              <a:buNone/>
            </a:pPr>
            <a:r>
              <a:rPr lang="en-US" sz="2800" dirty="0"/>
              <a:t>the Happiness Class. Literally transforming my life </a:t>
            </a:r>
          </a:p>
          <a:p>
            <a:pPr marL="0" indent="0">
              <a:buNone/>
            </a:pPr>
            <a:r>
              <a:rPr lang="en-US" sz="2800" dirty="0"/>
              <a:t>after a very difficult and sad nine months; </a:t>
            </a:r>
          </a:p>
          <a:p>
            <a:pPr marL="0" indent="0">
              <a:buNone/>
            </a:pPr>
            <a:r>
              <a:rPr lang="en-US" sz="2800" dirty="0"/>
              <a:t>plus it’s a </a:t>
            </a:r>
            <a:r>
              <a:rPr lang="en-US" sz="2800" dirty="0" err="1"/>
              <a:t>heckuva</a:t>
            </a:r>
            <a:r>
              <a:rPr lang="en-US" sz="2800" dirty="0"/>
              <a:t> lot of fun.  Again, thank you.</a:t>
            </a:r>
          </a:p>
          <a:p>
            <a:pPr marL="0" indent="0">
              <a:buNone/>
            </a:pPr>
            <a:r>
              <a:rPr lang="en-US" sz="2800" dirty="0"/>
              <a:t> 		-- Happiness class student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58316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E55B1-04F7-4089-9903-25E94A3AD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44CCAE-F191-49EC-9FF8-758313D96F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9293" y="2015732"/>
            <a:ext cx="9905562" cy="4037749"/>
          </a:xfrm>
        </p:spPr>
        <p:txBody>
          <a:bodyPr>
            <a:normAutofit fontScale="92500"/>
          </a:bodyPr>
          <a:lstStyle/>
          <a:p>
            <a:r>
              <a:rPr lang="en-US" sz="2800" dirty="0"/>
              <a:t>For more homework ideas, just do an internet search: </a:t>
            </a:r>
            <a:r>
              <a:rPr lang="en-US" sz="2800" dirty="0">
                <a:solidFill>
                  <a:schemeClr val="accent2">
                    <a:lumMod val="75000"/>
                  </a:schemeClr>
                </a:solidFill>
              </a:rPr>
              <a:t>Sommers-Flanagan + Happiness Homework</a:t>
            </a:r>
          </a:p>
          <a:p>
            <a:r>
              <a:rPr lang="en-US" sz="2800" dirty="0"/>
              <a:t>University of Pennsylvania Positive Psychology Center: </a:t>
            </a:r>
            <a:r>
              <a:rPr lang="en-US" sz="2800" dirty="0">
                <a:solidFill>
                  <a:schemeClr val="accent2">
                    <a:lumMod val="75000"/>
                  </a:schemeClr>
                </a:solidFill>
                <a:hlinkClick r:id="rId2"/>
              </a:rPr>
              <a:t>https://ppc.sas.upenn.edu/</a:t>
            </a:r>
            <a:r>
              <a:rPr lang="en-US" sz="2800" dirty="0">
                <a:solidFill>
                  <a:schemeClr val="accent2">
                    <a:lumMod val="75000"/>
                  </a:schemeClr>
                </a:solidFill>
              </a:rPr>
              <a:t> </a:t>
            </a:r>
          </a:p>
          <a:p>
            <a:r>
              <a:rPr lang="en-US" sz="2800" dirty="0"/>
              <a:t>Greater Good Magazine: </a:t>
            </a:r>
            <a:r>
              <a:rPr lang="en-US" sz="2800" dirty="0">
                <a:hlinkClick r:id="rId3"/>
              </a:rPr>
              <a:t>https://greatergood.berkeley.edu/</a:t>
            </a:r>
            <a:r>
              <a:rPr lang="en-US" sz="2800" dirty="0"/>
              <a:t> </a:t>
            </a:r>
          </a:p>
          <a:p>
            <a:r>
              <a:rPr lang="en-US" sz="2800" dirty="0"/>
              <a:t>Positive Psychology: </a:t>
            </a:r>
            <a:r>
              <a:rPr lang="en-US" sz="2800" dirty="0">
                <a:hlinkClick r:id="rId4"/>
              </a:rPr>
              <a:t>https://positivepsychology.com/</a:t>
            </a:r>
            <a:endParaRPr lang="en-US" sz="2800" dirty="0"/>
          </a:p>
          <a:p>
            <a:r>
              <a:rPr lang="en-US" sz="2800" dirty="0"/>
              <a:t>The Montana Happiness Project: </a:t>
            </a:r>
            <a:r>
              <a:rPr lang="en-US" sz="2800" dirty="0">
                <a:hlinkClick r:id="rId5"/>
              </a:rPr>
              <a:t>https://montanahappinessproject.com/</a:t>
            </a:r>
            <a:r>
              <a:rPr lang="en-US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54633700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3766</TotalTime>
  <Words>2260</Words>
  <Application>Microsoft Office PowerPoint</Application>
  <PresentationFormat>Widescreen</PresentationFormat>
  <Paragraphs>278</Paragraphs>
  <Slides>50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7" baseType="lpstr">
      <vt:lpstr>Arial</vt:lpstr>
      <vt:lpstr>Calibri</vt:lpstr>
      <vt:lpstr>Gill Sans MT</vt:lpstr>
      <vt:lpstr>Montserrat</vt:lpstr>
      <vt:lpstr>Montserrat Light</vt:lpstr>
      <vt:lpstr>Wingdings</vt:lpstr>
      <vt:lpstr>Gallery</vt:lpstr>
      <vt:lpstr>  How to apply evidence-based happiness interventions in your life </vt:lpstr>
      <vt:lpstr>The Plan</vt:lpstr>
      <vt:lpstr>Ground Rules and Disclosures</vt:lpstr>
      <vt:lpstr>Some History</vt:lpstr>
      <vt:lpstr>David Myers 1967-2000 Study</vt:lpstr>
      <vt:lpstr>Why so Negative? </vt:lpstr>
      <vt:lpstr>Enter: Positive Psychology</vt:lpstr>
      <vt:lpstr>But First: Are You Happy?</vt:lpstr>
      <vt:lpstr>PowerPoint Presentation</vt:lpstr>
      <vt:lpstr>Defining Happiness</vt:lpstr>
      <vt:lpstr>Defining Happiness – 2 </vt:lpstr>
      <vt:lpstr>Defining Happiness – 3 </vt:lpstr>
      <vt:lpstr>Big Principles of Happiness Practice</vt:lpstr>
      <vt:lpstr>Now . . . Let’s explore the  Evidence-Based Strategies</vt:lpstr>
      <vt:lpstr>Strategy #1: Three Good Things</vt:lpstr>
      <vt:lpstr>Three Good Things</vt:lpstr>
      <vt:lpstr>Demonstration</vt:lpstr>
      <vt:lpstr>Why does Three Good Things Work?</vt:lpstr>
      <vt:lpstr>The Attention Focus Tug of War</vt:lpstr>
      <vt:lpstr>Strategy #2: Attention Training  and Attention Control</vt:lpstr>
      <vt:lpstr>Pretend Activity</vt:lpstr>
      <vt:lpstr>Mindfulness Knowledge and Tricks</vt:lpstr>
      <vt:lpstr>What to Remember. . .</vt:lpstr>
      <vt:lpstr>Table Talk</vt:lpstr>
      <vt:lpstr>Strategy #3: Sleep Well</vt:lpstr>
      <vt:lpstr>Understanding  sleep problems</vt:lpstr>
      <vt:lpstr>Almost Sleep:  The Relaxation Response</vt:lpstr>
      <vt:lpstr>Many Paths to  Relaxation</vt:lpstr>
      <vt:lpstr>Only One Principle:  Mary Cover Jones</vt:lpstr>
      <vt:lpstr>Sleep Hygiene  (Not just showering)</vt:lpstr>
      <vt:lpstr>Stunning Conclusions</vt:lpstr>
      <vt:lpstr>Strategy #4: Savoring</vt:lpstr>
      <vt:lpstr>The Opposite of Savoring</vt:lpstr>
      <vt:lpstr>Easy Savoring</vt:lpstr>
      <vt:lpstr>Savoring Now and then</vt:lpstr>
      <vt:lpstr>Strategy #5: gratitude</vt:lpstr>
      <vt:lpstr>Gratitude – Part 2 </vt:lpstr>
      <vt:lpstr>Gratitude PRACTICE</vt:lpstr>
      <vt:lpstr>Gratitude PRACTICE II</vt:lpstr>
      <vt:lpstr>Gratitude PRACTICE III</vt:lpstr>
      <vt:lpstr>Gratitude – Homework  </vt:lpstr>
      <vt:lpstr>Strategy #6: Coping with Triggers</vt:lpstr>
      <vt:lpstr>Activity</vt:lpstr>
      <vt:lpstr>Strategy #7: Therapeutic Writing</vt:lpstr>
      <vt:lpstr>Bonus 1 Make Thinking Adjustments</vt:lpstr>
      <vt:lpstr>Bonus 2 Physical/Spiritual/Cultural Paths</vt:lpstr>
      <vt:lpstr>Bonus 3 Positive Distractions</vt:lpstr>
      <vt:lpstr>Stunning Conclusions</vt:lpstr>
      <vt:lpstr>Words from a Happiness Student</vt:lpstr>
      <vt:lpstr>Resources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World of Behavioral Health</dc:title>
  <dc:creator>Molloy, Molly</dc:creator>
  <cp:lastModifiedBy>Sommers-Flanagan, John</cp:lastModifiedBy>
  <cp:revision>102</cp:revision>
  <dcterms:created xsi:type="dcterms:W3CDTF">2020-07-24T22:22:05Z</dcterms:created>
  <dcterms:modified xsi:type="dcterms:W3CDTF">2022-08-25T19:32:14Z</dcterms:modified>
</cp:coreProperties>
</file>