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4" r:id="rId1"/>
  </p:sldMasterIdLst>
  <p:notesMasterIdLst>
    <p:notesMasterId r:id="rId33"/>
  </p:notesMasterIdLst>
  <p:sldIdLst>
    <p:sldId id="256" r:id="rId2"/>
    <p:sldId id="420" r:id="rId3"/>
    <p:sldId id="419" r:id="rId4"/>
    <p:sldId id="421" r:id="rId5"/>
    <p:sldId id="324" r:id="rId6"/>
    <p:sldId id="424" r:id="rId7"/>
    <p:sldId id="434" r:id="rId8"/>
    <p:sldId id="328" r:id="rId9"/>
    <p:sldId id="327" r:id="rId10"/>
    <p:sldId id="311" r:id="rId11"/>
    <p:sldId id="425" r:id="rId12"/>
    <p:sldId id="323" r:id="rId13"/>
    <p:sldId id="426" r:id="rId14"/>
    <p:sldId id="281" r:id="rId15"/>
    <p:sldId id="427" r:id="rId16"/>
    <p:sldId id="431" r:id="rId17"/>
    <p:sldId id="428" r:id="rId18"/>
    <p:sldId id="429" r:id="rId19"/>
    <p:sldId id="267" r:id="rId20"/>
    <p:sldId id="433" r:id="rId21"/>
    <p:sldId id="290" r:id="rId22"/>
    <p:sldId id="292" r:id="rId23"/>
    <p:sldId id="293" r:id="rId24"/>
    <p:sldId id="322" r:id="rId25"/>
    <p:sldId id="430" r:id="rId26"/>
    <p:sldId id="302" r:id="rId27"/>
    <p:sldId id="275" r:id="rId28"/>
    <p:sldId id="306" r:id="rId29"/>
    <p:sldId id="262" r:id="rId30"/>
    <p:sldId id="308" r:id="rId31"/>
    <p:sldId id="318"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79" autoAdjust="0"/>
    <p:restoredTop sz="94660"/>
  </p:normalViewPr>
  <p:slideViewPr>
    <p:cSldViewPr snapToGrid="0">
      <p:cViewPr varScale="1">
        <p:scale>
          <a:sx n="68" d="100"/>
          <a:sy n="68" d="100"/>
        </p:scale>
        <p:origin x="58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85A9A7-6F5D-48AC-842E-8AF71B61D0AA}" type="datetimeFigureOut">
              <a:rPr lang="en-US" smtClean="0"/>
              <a:t>4/11/2022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9B79B4-4715-452B-BB03-F44567C8159E}" type="slidenum">
              <a:rPr lang="en-US" smtClean="0"/>
              <a:t>‹#›</a:t>
            </a:fld>
            <a:endParaRPr lang="en-US"/>
          </a:p>
        </p:txBody>
      </p:sp>
    </p:spTree>
    <p:extLst>
      <p:ext uri="{BB962C8B-B14F-4D97-AF65-F5344CB8AC3E}">
        <p14:creationId xmlns:p14="http://schemas.microsoft.com/office/powerpoint/2010/main" val="978449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4/11/2022</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smtClean="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27928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294650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4/11/2022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72709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4/11/2022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29064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4/11/2022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191017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4/11/2022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72862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4/11/2022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97879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4/11/2022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69150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smtClean="0"/>
              <a:t>4/11/2022</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439771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100832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009258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smtClean="0"/>
              <a:pPr/>
              <a:t>4/11/2022</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smtClean="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291592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johnsommersflanagan.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18" Type="http://schemas.openxmlformats.org/officeDocument/2006/relationships/image" Target="../media/image20.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19.png"/><Relationship Id="rId2" Type="http://schemas.openxmlformats.org/officeDocument/2006/relationships/image" Target="../media/image4.png"/><Relationship Id="rId16"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greatergood.berkeley.edu/" TargetMode="External"/><Relationship Id="rId2" Type="http://schemas.openxmlformats.org/officeDocument/2006/relationships/hyperlink" Target="https://ppc.sas.upenn.edu/" TargetMode="External"/><Relationship Id="rId1" Type="http://schemas.openxmlformats.org/officeDocument/2006/relationships/slideLayout" Target="../slideLayouts/slideLayout2.xml"/><Relationship Id="rId5" Type="http://schemas.openxmlformats.org/officeDocument/2006/relationships/hyperlink" Target="https://montanahappinessproject.com/" TargetMode="External"/><Relationship Id="rId4" Type="http://schemas.openxmlformats.org/officeDocument/2006/relationships/hyperlink" Target="https://positivepsychology.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3CEF8-182C-4949-A1FB-22EEBFE497CC}"/>
              </a:ext>
            </a:extLst>
          </p:cNvPr>
          <p:cNvSpPr>
            <a:spLocks noGrp="1"/>
          </p:cNvSpPr>
          <p:nvPr>
            <p:ph type="ctrTitle"/>
          </p:nvPr>
        </p:nvSpPr>
        <p:spPr>
          <a:xfrm>
            <a:off x="1325461" y="802298"/>
            <a:ext cx="10083567" cy="3012056"/>
          </a:xfrm>
        </p:spPr>
        <p:txBody>
          <a:bodyPr>
            <a:normAutofit fontScale="90000"/>
          </a:bodyPr>
          <a:lstStyle/>
          <a:p>
            <a:pPr algn="ctr"/>
            <a:br>
              <a:rPr lang="en-US" sz="5300" dirty="0">
                <a:effectLst>
                  <a:outerShdw blurRad="38100" dist="38100" dir="2700000" algn="tl">
                    <a:srgbClr val="C0C0C0"/>
                  </a:outerShdw>
                </a:effectLst>
              </a:rPr>
            </a:br>
            <a:br>
              <a:rPr lang="en-US" sz="5300" dirty="0">
                <a:effectLst>
                  <a:outerShdw blurRad="38100" dist="38100" dir="2700000" algn="tl">
                    <a:srgbClr val="C0C0C0"/>
                  </a:outerShdw>
                </a:effectLst>
              </a:rPr>
            </a:br>
            <a:r>
              <a:rPr lang="en-US" sz="6700" dirty="0">
                <a:effectLst>
                  <a:outerShdw blurRad="38100" dist="38100" dir="2700000" algn="tl">
                    <a:srgbClr val="C0C0C0"/>
                  </a:outerShdw>
                </a:effectLst>
              </a:rPr>
              <a:t>The Way of the Humanist</a:t>
            </a:r>
            <a:br>
              <a:rPr lang="en-US" dirty="0">
                <a:effectLst>
                  <a:outerShdw blurRad="38100" dist="38100" dir="2700000" algn="tl">
                    <a:srgbClr val="C0C0C0"/>
                  </a:outerShdw>
                </a:effectLst>
              </a:rPr>
            </a:br>
            <a:br>
              <a:rPr lang="en-US" dirty="0">
                <a:effectLst>
                  <a:outerShdw blurRad="38100" dist="38100" dir="2700000" algn="tl">
                    <a:srgbClr val="C0C0C0"/>
                  </a:outerShdw>
                </a:effectLst>
              </a:rPr>
            </a:br>
            <a:endParaRPr lang="en-US" dirty="0"/>
          </a:p>
        </p:txBody>
      </p:sp>
      <p:sp>
        <p:nvSpPr>
          <p:cNvPr id="3" name="Subtitle 2">
            <a:extLst>
              <a:ext uri="{FF2B5EF4-FFF2-40B4-BE49-F238E27FC236}">
                <a16:creationId xmlns:a16="http://schemas.microsoft.com/office/drawing/2014/main" id="{D8FE9F22-96EA-450D-BD33-1A7DAE4A90B9}"/>
              </a:ext>
            </a:extLst>
          </p:cNvPr>
          <p:cNvSpPr>
            <a:spLocks noGrp="1"/>
          </p:cNvSpPr>
          <p:nvPr>
            <p:ph type="subTitle" idx="1"/>
          </p:nvPr>
        </p:nvSpPr>
        <p:spPr>
          <a:xfrm>
            <a:off x="782972" y="2592371"/>
            <a:ext cx="10712342" cy="2894029"/>
          </a:xfrm>
        </p:spPr>
        <p:txBody>
          <a:bodyPr>
            <a:noAutofit/>
          </a:bodyPr>
          <a:lstStyle/>
          <a:p>
            <a:pPr algn="ctr"/>
            <a:r>
              <a:rPr lang="en-US" sz="2400" dirty="0"/>
              <a:t>Illuminating the path from suicide to Wellness</a:t>
            </a:r>
          </a:p>
          <a:p>
            <a:pPr algn="ctr"/>
            <a:endParaRPr lang="en-US" dirty="0"/>
          </a:p>
          <a:p>
            <a:pPr algn="ctr"/>
            <a:r>
              <a:rPr lang="en-US" dirty="0"/>
              <a:t>John Sommers-Flanagan, Ph.D.</a:t>
            </a:r>
          </a:p>
          <a:p>
            <a:pPr algn="ctr"/>
            <a:r>
              <a:rPr lang="en-US" dirty="0"/>
              <a:t>Professor of Counseling</a:t>
            </a:r>
          </a:p>
          <a:p>
            <a:pPr algn="ctr"/>
            <a:r>
              <a:rPr lang="en-US" dirty="0"/>
              <a:t>University of Montana</a:t>
            </a:r>
          </a:p>
          <a:p>
            <a:endParaRPr lang="en-US" dirty="0"/>
          </a:p>
          <a:p>
            <a:r>
              <a:rPr lang="en-US" dirty="0"/>
              <a:t>For free resources, Go to: </a:t>
            </a:r>
            <a:r>
              <a:rPr lang="en-US" dirty="0">
                <a:hlinkClick r:id="rId2"/>
              </a:rPr>
              <a:t>https://johnsommersflanagan.com/</a:t>
            </a:r>
            <a:r>
              <a:rPr lang="en-US" dirty="0"/>
              <a:t> </a:t>
            </a:r>
          </a:p>
        </p:txBody>
      </p:sp>
      <p:pic>
        <p:nvPicPr>
          <p:cNvPr id="4" name="Picture 3">
            <a:extLst>
              <a:ext uri="{FF2B5EF4-FFF2-40B4-BE49-F238E27FC236}">
                <a16:creationId xmlns:a16="http://schemas.microsoft.com/office/drawing/2014/main" id="{7D692CB0-1600-4146-9B1F-44721416F24D}"/>
              </a:ext>
            </a:extLst>
          </p:cNvPr>
          <p:cNvPicPr>
            <a:picLocks noChangeAspect="1"/>
          </p:cNvPicPr>
          <p:nvPr/>
        </p:nvPicPr>
        <p:blipFill>
          <a:blip r:embed="rId3"/>
          <a:stretch>
            <a:fillRect/>
          </a:stretch>
        </p:blipFill>
        <p:spPr>
          <a:xfrm>
            <a:off x="9491531" y="3580195"/>
            <a:ext cx="2003783" cy="1998091"/>
          </a:xfrm>
          <a:prstGeom prst="rect">
            <a:avLst/>
          </a:prstGeom>
        </p:spPr>
      </p:pic>
    </p:spTree>
    <p:extLst>
      <p:ext uri="{BB962C8B-B14F-4D97-AF65-F5344CB8AC3E}">
        <p14:creationId xmlns:p14="http://schemas.microsoft.com/office/powerpoint/2010/main" val="42222225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3731C-4642-4528-8EB5-52915D59F045}"/>
              </a:ext>
            </a:extLst>
          </p:cNvPr>
          <p:cNvSpPr>
            <a:spLocks noGrp="1"/>
          </p:cNvSpPr>
          <p:nvPr>
            <p:ph type="title"/>
          </p:nvPr>
        </p:nvSpPr>
        <p:spPr/>
        <p:txBody>
          <a:bodyPr>
            <a:normAutofit/>
          </a:bodyPr>
          <a:lstStyle/>
          <a:p>
            <a:pPr algn="ctr"/>
            <a:r>
              <a:rPr lang="en-US" sz="4000" dirty="0"/>
              <a:t>Gratitude</a:t>
            </a:r>
          </a:p>
        </p:txBody>
      </p:sp>
      <p:sp>
        <p:nvSpPr>
          <p:cNvPr id="6" name="Content Placeholder 5">
            <a:extLst>
              <a:ext uri="{FF2B5EF4-FFF2-40B4-BE49-F238E27FC236}">
                <a16:creationId xmlns:a16="http://schemas.microsoft.com/office/drawing/2014/main" id="{1AFE1F2B-D95F-4260-AE97-B41C7034B56E}"/>
              </a:ext>
            </a:extLst>
          </p:cNvPr>
          <p:cNvSpPr>
            <a:spLocks noGrp="1"/>
          </p:cNvSpPr>
          <p:nvPr>
            <p:ph idx="1"/>
          </p:nvPr>
        </p:nvSpPr>
        <p:spPr>
          <a:xfrm>
            <a:off x="1451579" y="1929468"/>
            <a:ext cx="9603275" cy="4186106"/>
          </a:xfrm>
        </p:spPr>
        <p:txBody>
          <a:bodyPr>
            <a:normAutofit/>
          </a:bodyPr>
          <a:lstStyle/>
          <a:p>
            <a:r>
              <a:rPr lang="en-US" sz="3200" dirty="0"/>
              <a:t>To </a:t>
            </a:r>
            <a:r>
              <a:rPr lang="en-US" sz="3200" b="1" dirty="0">
                <a:solidFill>
                  <a:srgbClr val="FF0000"/>
                </a:solidFill>
              </a:rPr>
              <a:t>Amanda Evans </a:t>
            </a:r>
            <a:r>
              <a:rPr lang="en-US" sz="3200" dirty="0"/>
              <a:t>and </a:t>
            </a:r>
            <a:r>
              <a:rPr lang="en-US" sz="3200" b="1" dirty="0">
                <a:solidFill>
                  <a:srgbClr val="0070C0"/>
                </a:solidFill>
              </a:rPr>
              <a:t>Victoria Kress </a:t>
            </a:r>
            <a:r>
              <a:rPr lang="en-US" sz="3200" dirty="0"/>
              <a:t>of the Association for Humanistic Counselors</a:t>
            </a:r>
          </a:p>
          <a:p>
            <a:r>
              <a:rPr lang="en-US" sz="3200" dirty="0"/>
              <a:t>To </a:t>
            </a:r>
            <a:r>
              <a:rPr lang="en-US" sz="3200" b="1" dirty="0">
                <a:solidFill>
                  <a:schemeClr val="accent3"/>
                </a:solidFill>
              </a:rPr>
              <a:t>ACA </a:t>
            </a:r>
          </a:p>
          <a:p>
            <a:r>
              <a:rPr lang="en-US" sz="3200" dirty="0"/>
              <a:t>To life and </a:t>
            </a:r>
            <a:r>
              <a:rPr lang="en-US" sz="3200" b="1" dirty="0">
                <a:solidFill>
                  <a:schemeClr val="accent1">
                    <a:lumMod val="60000"/>
                    <a:lumOff val="40000"/>
                  </a:schemeClr>
                </a:solidFill>
              </a:rPr>
              <a:t>this moment</a:t>
            </a:r>
          </a:p>
        </p:txBody>
      </p:sp>
    </p:spTree>
    <p:extLst>
      <p:ext uri="{BB962C8B-B14F-4D97-AF65-F5344CB8AC3E}">
        <p14:creationId xmlns:p14="http://schemas.microsoft.com/office/powerpoint/2010/main" val="1539247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3731C-4642-4528-8EB5-52915D59F045}"/>
              </a:ext>
            </a:extLst>
          </p:cNvPr>
          <p:cNvSpPr>
            <a:spLocks noGrp="1"/>
          </p:cNvSpPr>
          <p:nvPr>
            <p:ph type="title"/>
          </p:nvPr>
        </p:nvSpPr>
        <p:spPr/>
        <p:txBody>
          <a:bodyPr>
            <a:normAutofit/>
          </a:bodyPr>
          <a:lstStyle/>
          <a:p>
            <a:pPr algn="ctr"/>
            <a:r>
              <a:rPr lang="en-US" sz="4000" dirty="0"/>
              <a:t>In the Beginning</a:t>
            </a:r>
          </a:p>
        </p:txBody>
      </p:sp>
      <p:sp>
        <p:nvSpPr>
          <p:cNvPr id="6" name="Content Placeholder 5">
            <a:extLst>
              <a:ext uri="{FF2B5EF4-FFF2-40B4-BE49-F238E27FC236}">
                <a16:creationId xmlns:a16="http://schemas.microsoft.com/office/drawing/2014/main" id="{1AFE1F2B-D95F-4260-AE97-B41C7034B56E}"/>
              </a:ext>
            </a:extLst>
          </p:cNvPr>
          <p:cNvSpPr>
            <a:spLocks noGrp="1"/>
          </p:cNvSpPr>
          <p:nvPr>
            <p:ph idx="1"/>
          </p:nvPr>
        </p:nvSpPr>
        <p:spPr>
          <a:xfrm>
            <a:off x="1451579" y="1929468"/>
            <a:ext cx="9603275" cy="4186106"/>
          </a:xfrm>
        </p:spPr>
        <p:txBody>
          <a:bodyPr>
            <a:normAutofit fontScale="92500" lnSpcReduction="10000"/>
          </a:bodyPr>
          <a:lstStyle/>
          <a:p>
            <a:r>
              <a:rPr lang="en-US" sz="3200" dirty="0"/>
              <a:t>Existentialists, Counseling, and Psychology all spent far too much time and energy (100+ years) mostly studying: What’s WRONG with YOU? </a:t>
            </a:r>
          </a:p>
          <a:p>
            <a:pPr lvl="1"/>
            <a:r>
              <a:rPr lang="en-US" sz="2800" dirty="0"/>
              <a:t>Psychopathology and mental disorders, OCD, ADHD, ODD, PTSD, etc.</a:t>
            </a:r>
          </a:p>
          <a:p>
            <a:pPr lvl="1"/>
            <a:r>
              <a:rPr lang="en-US" sz="2800" dirty="0"/>
              <a:t>Freud: “Neurotic misery” to “common unhappiness”</a:t>
            </a:r>
          </a:p>
          <a:p>
            <a:pPr lvl="1"/>
            <a:r>
              <a:rPr lang="en-US" sz="2800" dirty="0"/>
              <a:t>Help people become more aware of deficiencies and then usually fail in their efforts to fix them</a:t>
            </a:r>
          </a:p>
          <a:p>
            <a:pPr marL="0" indent="0">
              <a:buNone/>
            </a:pPr>
            <a:endParaRPr lang="en-US" dirty="0"/>
          </a:p>
        </p:txBody>
      </p:sp>
    </p:spTree>
    <p:extLst>
      <p:ext uri="{BB962C8B-B14F-4D97-AF65-F5344CB8AC3E}">
        <p14:creationId xmlns:p14="http://schemas.microsoft.com/office/powerpoint/2010/main" val="1186456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3731C-4642-4528-8EB5-52915D59F045}"/>
              </a:ext>
            </a:extLst>
          </p:cNvPr>
          <p:cNvSpPr>
            <a:spLocks noGrp="1"/>
          </p:cNvSpPr>
          <p:nvPr>
            <p:ph type="title"/>
          </p:nvPr>
        </p:nvSpPr>
        <p:spPr/>
        <p:txBody>
          <a:bodyPr>
            <a:normAutofit/>
          </a:bodyPr>
          <a:lstStyle/>
          <a:p>
            <a:pPr algn="ctr"/>
            <a:r>
              <a:rPr lang="en-US" sz="4000" dirty="0"/>
              <a:t>In the Beginning - 2</a:t>
            </a:r>
          </a:p>
        </p:txBody>
      </p:sp>
      <p:sp>
        <p:nvSpPr>
          <p:cNvPr id="6" name="Content Placeholder 5">
            <a:extLst>
              <a:ext uri="{FF2B5EF4-FFF2-40B4-BE49-F238E27FC236}">
                <a16:creationId xmlns:a16="http://schemas.microsoft.com/office/drawing/2014/main" id="{1AFE1F2B-D95F-4260-AE97-B41C7034B56E}"/>
              </a:ext>
            </a:extLst>
          </p:cNvPr>
          <p:cNvSpPr>
            <a:spLocks noGrp="1"/>
          </p:cNvSpPr>
          <p:nvPr>
            <p:ph idx="1"/>
          </p:nvPr>
        </p:nvSpPr>
        <p:spPr>
          <a:xfrm>
            <a:off x="1451579" y="1929468"/>
            <a:ext cx="9603275" cy="4186106"/>
          </a:xfrm>
        </p:spPr>
        <p:txBody>
          <a:bodyPr>
            <a:normAutofit fontScale="92500" lnSpcReduction="20000"/>
          </a:bodyPr>
          <a:lstStyle/>
          <a:p>
            <a:r>
              <a:rPr lang="en-US" sz="3200" dirty="0"/>
              <a:t>A Sample from Irvin Yalom:</a:t>
            </a:r>
          </a:p>
          <a:p>
            <a:r>
              <a:rPr lang="en-US" sz="3200" i="1" dirty="0"/>
              <a:t>“I do not like to work with patients who are in love. Perhaps it is because of envy—I, too, crave enchantment. Perhaps it is because love and psychotherapy are fundamentally incompatible. The good therapist fights darkness and seeks illumination, while romantic love is sustained by mystery and crumbles upon inspection. </a:t>
            </a:r>
            <a:r>
              <a:rPr lang="en-US" sz="3200" b="1" i="1" dirty="0">
                <a:solidFill>
                  <a:schemeClr val="accent1">
                    <a:lumMod val="60000"/>
                    <a:lumOff val="40000"/>
                  </a:schemeClr>
                </a:solidFill>
              </a:rPr>
              <a:t>I hate to be love’s executioner</a:t>
            </a:r>
            <a:r>
              <a:rPr lang="en-US" sz="3200" i="1" dirty="0"/>
              <a:t>” </a:t>
            </a:r>
            <a:r>
              <a:rPr lang="en-US" sz="3200" dirty="0"/>
              <a:t>(p. 15)</a:t>
            </a:r>
            <a:endParaRPr lang="en-US" dirty="0"/>
          </a:p>
        </p:txBody>
      </p:sp>
    </p:spTree>
    <p:extLst>
      <p:ext uri="{BB962C8B-B14F-4D97-AF65-F5344CB8AC3E}">
        <p14:creationId xmlns:p14="http://schemas.microsoft.com/office/powerpoint/2010/main" val="25214105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3731C-4642-4528-8EB5-52915D59F045}"/>
              </a:ext>
            </a:extLst>
          </p:cNvPr>
          <p:cNvSpPr>
            <a:spLocks noGrp="1"/>
          </p:cNvSpPr>
          <p:nvPr>
            <p:ph type="title"/>
          </p:nvPr>
        </p:nvSpPr>
        <p:spPr/>
        <p:txBody>
          <a:bodyPr>
            <a:normAutofit/>
          </a:bodyPr>
          <a:lstStyle/>
          <a:p>
            <a:pPr algn="ctr"/>
            <a:r>
              <a:rPr lang="en-US" sz="4000" dirty="0"/>
              <a:t>Myers 1967-2000 Study</a:t>
            </a:r>
          </a:p>
        </p:txBody>
      </p:sp>
      <p:sp>
        <p:nvSpPr>
          <p:cNvPr id="4" name="Text Placeholder 3">
            <a:extLst>
              <a:ext uri="{FF2B5EF4-FFF2-40B4-BE49-F238E27FC236}">
                <a16:creationId xmlns:a16="http://schemas.microsoft.com/office/drawing/2014/main" id="{2121E101-5405-4D29-9073-4941A3E63701}"/>
              </a:ext>
            </a:extLst>
          </p:cNvPr>
          <p:cNvSpPr>
            <a:spLocks noGrp="1"/>
          </p:cNvSpPr>
          <p:nvPr>
            <p:ph type="body" idx="1"/>
          </p:nvPr>
        </p:nvSpPr>
        <p:spPr/>
        <p:txBody>
          <a:bodyPr>
            <a:normAutofit/>
          </a:bodyPr>
          <a:lstStyle/>
          <a:p>
            <a:r>
              <a:rPr lang="en-US" sz="3200" dirty="0"/>
              <a:t>Articles About</a:t>
            </a:r>
          </a:p>
        </p:txBody>
      </p:sp>
      <p:sp>
        <p:nvSpPr>
          <p:cNvPr id="6" name="Content Placeholder 5">
            <a:extLst>
              <a:ext uri="{FF2B5EF4-FFF2-40B4-BE49-F238E27FC236}">
                <a16:creationId xmlns:a16="http://schemas.microsoft.com/office/drawing/2014/main" id="{1AFE1F2B-D95F-4260-AE97-B41C7034B56E}"/>
              </a:ext>
            </a:extLst>
          </p:cNvPr>
          <p:cNvSpPr>
            <a:spLocks noGrp="1"/>
          </p:cNvSpPr>
          <p:nvPr>
            <p:ph sz="half" idx="2"/>
          </p:nvPr>
        </p:nvSpPr>
        <p:spPr>
          <a:xfrm>
            <a:off x="1447191" y="2824269"/>
            <a:ext cx="4645152" cy="3316472"/>
          </a:xfrm>
        </p:spPr>
        <p:txBody>
          <a:bodyPr>
            <a:normAutofit fontScale="92500" lnSpcReduction="10000"/>
          </a:bodyPr>
          <a:lstStyle/>
          <a:p>
            <a:r>
              <a:rPr lang="en-US" sz="2800" dirty="0"/>
              <a:t>Depression: 54,040</a:t>
            </a:r>
          </a:p>
          <a:p>
            <a:r>
              <a:rPr lang="en-US" sz="2800" dirty="0"/>
              <a:t>Anxiety: 41,416</a:t>
            </a:r>
          </a:p>
          <a:p>
            <a:r>
              <a:rPr lang="en-US" sz="2800" dirty="0"/>
              <a:t>Anger: 5,584</a:t>
            </a:r>
          </a:p>
          <a:p>
            <a:pPr marL="0" indent="0">
              <a:buNone/>
            </a:pPr>
            <a:endParaRPr lang="en-US" b="1" dirty="0"/>
          </a:p>
          <a:p>
            <a:pPr marL="0" indent="0">
              <a:buNone/>
            </a:pPr>
            <a:r>
              <a:rPr lang="en-US" sz="2800" b="1" dirty="0"/>
              <a:t>Overall Ratio: 21/1 – Why?</a:t>
            </a:r>
          </a:p>
          <a:p>
            <a:pPr marL="0" indent="0">
              <a:buNone/>
            </a:pPr>
            <a:r>
              <a:rPr lang="en-US" sz="2800" b="1" dirty="0"/>
              <a:t>How could this be?</a:t>
            </a:r>
          </a:p>
          <a:p>
            <a:endParaRPr lang="en-US" dirty="0"/>
          </a:p>
        </p:txBody>
      </p:sp>
      <p:sp>
        <p:nvSpPr>
          <p:cNvPr id="5" name="Text Placeholder 4">
            <a:extLst>
              <a:ext uri="{FF2B5EF4-FFF2-40B4-BE49-F238E27FC236}">
                <a16:creationId xmlns:a16="http://schemas.microsoft.com/office/drawing/2014/main" id="{BCD4075E-F8BA-4B52-A1F4-086F96802469}"/>
              </a:ext>
            </a:extLst>
          </p:cNvPr>
          <p:cNvSpPr>
            <a:spLocks noGrp="1"/>
          </p:cNvSpPr>
          <p:nvPr>
            <p:ph type="body" sz="quarter" idx="3"/>
          </p:nvPr>
        </p:nvSpPr>
        <p:spPr/>
        <p:txBody>
          <a:bodyPr>
            <a:normAutofit/>
          </a:bodyPr>
          <a:lstStyle/>
          <a:p>
            <a:r>
              <a:rPr lang="en-US" sz="3200" dirty="0"/>
              <a:t>Articles About</a:t>
            </a:r>
          </a:p>
        </p:txBody>
      </p:sp>
      <p:sp>
        <p:nvSpPr>
          <p:cNvPr id="7" name="Content Placeholder 6">
            <a:extLst>
              <a:ext uri="{FF2B5EF4-FFF2-40B4-BE49-F238E27FC236}">
                <a16:creationId xmlns:a16="http://schemas.microsoft.com/office/drawing/2014/main" id="{CD092912-ECA1-4721-8CBA-6489A1354948}"/>
              </a:ext>
            </a:extLst>
          </p:cNvPr>
          <p:cNvSpPr>
            <a:spLocks noGrp="1"/>
          </p:cNvSpPr>
          <p:nvPr>
            <p:ph sz="quarter" idx="4"/>
          </p:nvPr>
        </p:nvSpPr>
        <p:spPr>
          <a:xfrm>
            <a:off x="6412362" y="2821491"/>
            <a:ext cx="4645152" cy="3232346"/>
          </a:xfrm>
        </p:spPr>
        <p:txBody>
          <a:bodyPr>
            <a:normAutofit fontScale="92500" lnSpcReduction="10000"/>
          </a:bodyPr>
          <a:lstStyle/>
          <a:p>
            <a:r>
              <a:rPr lang="en-US" sz="2800" dirty="0"/>
              <a:t>Life Satisfaction: 2,582</a:t>
            </a:r>
          </a:p>
          <a:p>
            <a:r>
              <a:rPr lang="en-US" sz="2800" dirty="0"/>
              <a:t>Happiness: 1,710</a:t>
            </a:r>
          </a:p>
          <a:p>
            <a:r>
              <a:rPr lang="en-US" sz="2800" dirty="0"/>
              <a:t>Joy: 415</a:t>
            </a:r>
          </a:p>
          <a:p>
            <a:endParaRPr lang="en-US" dirty="0"/>
          </a:p>
          <a:p>
            <a:endParaRPr lang="en-US" dirty="0"/>
          </a:p>
        </p:txBody>
      </p:sp>
    </p:spTree>
    <p:extLst>
      <p:ext uri="{BB962C8B-B14F-4D97-AF65-F5344CB8AC3E}">
        <p14:creationId xmlns:p14="http://schemas.microsoft.com/office/powerpoint/2010/main" val="9199504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C5A09-8397-4B22-A933-684A541F9132}"/>
              </a:ext>
            </a:extLst>
          </p:cNvPr>
          <p:cNvSpPr>
            <a:spLocks noGrp="1"/>
          </p:cNvSpPr>
          <p:nvPr>
            <p:ph type="title"/>
          </p:nvPr>
        </p:nvSpPr>
        <p:spPr>
          <a:xfrm>
            <a:off x="142613" y="268449"/>
            <a:ext cx="11685864" cy="1585306"/>
          </a:xfrm>
        </p:spPr>
        <p:txBody>
          <a:bodyPr>
            <a:normAutofit/>
          </a:bodyPr>
          <a:lstStyle/>
          <a:p>
            <a:pPr algn="ctr"/>
            <a:r>
              <a:rPr lang="en-US" dirty="0"/>
              <a:t>Words (were originally magic)! </a:t>
            </a:r>
            <a:br>
              <a:rPr lang="en-US" dirty="0"/>
            </a:br>
            <a:br>
              <a:rPr lang="en-US" dirty="0"/>
            </a:br>
            <a:r>
              <a:rPr lang="en-US" dirty="0"/>
              <a:t>Why the preoccupation with suffering and misery? </a:t>
            </a:r>
          </a:p>
        </p:txBody>
      </p:sp>
      <p:sp>
        <p:nvSpPr>
          <p:cNvPr id="3" name="Content Placeholder 2">
            <a:extLst>
              <a:ext uri="{FF2B5EF4-FFF2-40B4-BE49-F238E27FC236}">
                <a16:creationId xmlns:a16="http://schemas.microsoft.com/office/drawing/2014/main" id="{01A09BE9-D57B-48A0-A7EB-7FA9DA9BEBB4}"/>
              </a:ext>
            </a:extLst>
          </p:cNvPr>
          <p:cNvSpPr>
            <a:spLocks noGrp="1"/>
          </p:cNvSpPr>
          <p:nvPr>
            <p:ph idx="1"/>
          </p:nvPr>
        </p:nvSpPr>
        <p:spPr>
          <a:xfrm>
            <a:off x="142613" y="2015732"/>
            <a:ext cx="11685864" cy="4037749"/>
          </a:xfrm>
        </p:spPr>
        <p:txBody>
          <a:bodyPr>
            <a:noAutofit/>
          </a:bodyPr>
          <a:lstStyle/>
          <a:p>
            <a:r>
              <a:rPr lang="en-US" sz="3200" dirty="0"/>
              <a:t>Constructed privilege and oppression precedes us</a:t>
            </a:r>
          </a:p>
          <a:p>
            <a:pPr lvl="1"/>
            <a:r>
              <a:rPr lang="en-US" sz="3000" dirty="0"/>
              <a:t>"It is not I who make a meaning for myself, but it is the meaning that was already there, pre-existing, waiting for me ... waiting for that turn of history ... I am a potentiality of something" (from, </a:t>
            </a:r>
            <a:r>
              <a:rPr lang="en-US" sz="3000" i="1" dirty="0"/>
              <a:t>Black Skin, White Masks</a:t>
            </a:r>
            <a:r>
              <a:rPr lang="en-US" sz="3000" dirty="0"/>
              <a:t>, Frantz Fanon, 1952/1967, p. 135)</a:t>
            </a:r>
          </a:p>
          <a:p>
            <a:endParaRPr lang="en-US" sz="1400" dirty="0"/>
          </a:p>
        </p:txBody>
      </p:sp>
    </p:spTree>
    <p:extLst>
      <p:ext uri="{BB962C8B-B14F-4D97-AF65-F5344CB8AC3E}">
        <p14:creationId xmlns:p14="http://schemas.microsoft.com/office/powerpoint/2010/main" val="33947229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C5A09-8397-4B22-A933-684A541F9132}"/>
              </a:ext>
            </a:extLst>
          </p:cNvPr>
          <p:cNvSpPr>
            <a:spLocks noGrp="1"/>
          </p:cNvSpPr>
          <p:nvPr>
            <p:ph type="title"/>
          </p:nvPr>
        </p:nvSpPr>
        <p:spPr>
          <a:xfrm>
            <a:off x="142613" y="268449"/>
            <a:ext cx="11685864" cy="1585306"/>
          </a:xfrm>
        </p:spPr>
        <p:txBody>
          <a:bodyPr>
            <a:normAutofit/>
          </a:bodyPr>
          <a:lstStyle/>
          <a:p>
            <a:pPr algn="ctr"/>
            <a:r>
              <a:rPr lang="en-US" dirty="0"/>
              <a:t>Words (were originally magic)! </a:t>
            </a:r>
            <a:br>
              <a:rPr lang="en-US" dirty="0"/>
            </a:br>
            <a:br>
              <a:rPr lang="en-US" dirty="0"/>
            </a:br>
            <a:r>
              <a:rPr lang="en-US" dirty="0"/>
              <a:t>Why the preoccupation with suffering and misery? </a:t>
            </a:r>
          </a:p>
        </p:txBody>
      </p:sp>
      <p:sp>
        <p:nvSpPr>
          <p:cNvPr id="3" name="Content Placeholder 2">
            <a:extLst>
              <a:ext uri="{FF2B5EF4-FFF2-40B4-BE49-F238E27FC236}">
                <a16:creationId xmlns:a16="http://schemas.microsoft.com/office/drawing/2014/main" id="{01A09BE9-D57B-48A0-A7EB-7FA9DA9BEBB4}"/>
              </a:ext>
            </a:extLst>
          </p:cNvPr>
          <p:cNvSpPr>
            <a:spLocks noGrp="1"/>
          </p:cNvSpPr>
          <p:nvPr>
            <p:ph idx="1"/>
          </p:nvPr>
        </p:nvSpPr>
        <p:spPr>
          <a:xfrm>
            <a:off x="142613" y="2015732"/>
            <a:ext cx="11685864" cy="4037749"/>
          </a:xfrm>
        </p:spPr>
        <p:txBody>
          <a:bodyPr>
            <a:noAutofit/>
          </a:bodyPr>
          <a:lstStyle/>
          <a:p>
            <a:r>
              <a:rPr lang="en-US" sz="3200" dirty="0"/>
              <a:t>Reality and mortality impinge on living</a:t>
            </a:r>
          </a:p>
          <a:p>
            <a:r>
              <a:rPr lang="en-US" sz="2400" dirty="0"/>
              <a:t>“We are in a world from which there is no escape. None of us will get out alive. Once this fact is recognized and accepted, there is no reason to be afraid of life or death, what I call existential twins. You cannot have one without the other. That is why I often talk about existential courage. It takes courage to live. Death is a given, since people die whether they want to or not” </a:t>
            </a:r>
            <a:r>
              <a:rPr lang="en-US" sz="2400" dirty="0" err="1"/>
              <a:t>Clemmont</a:t>
            </a:r>
            <a:r>
              <a:rPr lang="en-US" sz="2400" dirty="0"/>
              <a:t> </a:t>
            </a:r>
            <a:r>
              <a:rPr lang="en-US" sz="2400" dirty="0" err="1"/>
              <a:t>Vontress</a:t>
            </a:r>
            <a:r>
              <a:rPr lang="en-US" sz="2400" dirty="0"/>
              <a:t> (2014) </a:t>
            </a:r>
          </a:p>
        </p:txBody>
      </p:sp>
    </p:spTree>
    <p:extLst>
      <p:ext uri="{BB962C8B-B14F-4D97-AF65-F5344CB8AC3E}">
        <p14:creationId xmlns:p14="http://schemas.microsoft.com/office/powerpoint/2010/main" val="40097440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520CE-295D-469D-969C-7697E30BB2D5}"/>
              </a:ext>
            </a:extLst>
          </p:cNvPr>
          <p:cNvSpPr>
            <a:spLocks noGrp="1"/>
          </p:cNvSpPr>
          <p:nvPr>
            <p:ph type="title"/>
          </p:nvPr>
        </p:nvSpPr>
        <p:spPr>
          <a:xfrm>
            <a:off x="696287" y="804163"/>
            <a:ext cx="10358566" cy="1056319"/>
          </a:xfrm>
        </p:spPr>
        <p:txBody>
          <a:bodyPr/>
          <a:lstStyle/>
          <a:p>
            <a:r>
              <a:rPr lang="en-US" dirty="0"/>
              <a:t>our brains seem built to ruminate on negatives</a:t>
            </a:r>
          </a:p>
        </p:txBody>
      </p:sp>
      <p:sp>
        <p:nvSpPr>
          <p:cNvPr id="3" name="Text Placeholder 2">
            <a:extLst>
              <a:ext uri="{FF2B5EF4-FFF2-40B4-BE49-F238E27FC236}">
                <a16:creationId xmlns:a16="http://schemas.microsoft.com/office/drawing/2014/main" id="{1AA98236-74FD-40DC-AB5A-AF93268E1420}"/>
              </a:ext>
            </a:extLst>
          </p:cNvPr>
          <p:cNvSpPr>
            <a:spLocks noGrp="1"/>
          </p:cNvSpPr>
          <p:nvPr>
            <p:ph type="body" idx="1"/>
          </p:nvPr>
        </p:nvSpPr>
        <p:spPr>
          <a:xfrm>
            <a:off x="696287" y="2019549"/>
            <a:ext cx="3431096" cy="3106124"/>
          </a:xfrm>
        </p:spPr>
        <p:txBody>
          <a:bodyPr>
            <a:normAutofit/>
          </a:bodyPr>
          <a:lstStyle/>
          <a:p>
            <a:endParaRPr lang="en-US" sz="3200" dirty="0"/>
          </a:p>
        </p:txBody>
      </p:sp>
      <p:pic>
        <p:nvPicPr>
          <p:cNvPr id="7" name="Content Placeholder 6">
            <a:extLst>
              <a:ext uri="{FF2B5EF4-FFF2-40B4-BE49-F238E27FC236}">
                <a16:creationId xmlns:a16="http://schemas.microsoft.com/office/drawing/2014/main" id="{FB689AF7-E2A8-45D6-BCB2-2AF1E0EB0905}"/>
              </a:ext>
            </a:extLst>
          </p:cNvPr>
          <p:cNvPicPr>
            <a:picLocks noGrp="1" noChangeAspect="1"/>
          </p:cNvPicPr>
          <p:nvPr>
            <p:ph sz="half" idx="2"/>
          </p:nvPr>
        </p:nvPicPr>
        <p:blipFill>
          <a:blip r:embed="rId2"/>
          <a:stretch>
            <a:fillRect/>
          </a:stretch>
        </p:blipFill>
        <p:spPr>
          <a:xfrm>
            <a:off x="0" y="1804143"/>
            <a:ext cx="5313028" cy="5053857"/>
          </a:xfrm>
          <a:prstGeom prst="rect">
            <a:avLst/>
          </a:prstGeom>
        </p:spPr>
      </p:pic>
      <p:sp>
        <p:nvSpPr>
          <p:cNvPr id="5" name="Text Placeholder 4">
            <a:extLst>
              <a:ext uri="{FF2B5EF4-FFF2-40B4-BE49-F238E27FC236}">
                <a16:creationId xmlns:a16="http://schemas.microsoft.com/office/drawing/2014/main" id="{1BD092BB-F605-43AF-AB40-6334215DB9DA}"/>
              </a:ext>
            </a:extLst>
          </p:cNvPr>
          <p:cNvSpPr>
            <a:spLocks noGrp="1"/>
          </p:cNvSpPr>
          <p:nvPr>
            <p:ph type="body" sz="quarter" idx="3"/>
          </p:nvPr>
        </p:nvSpPr>
        <p:spPr/>
        <p:txBody>
          <a:bodyPr>
            <a:normAutofit/>
          </a:bodyPr>
          <a:lstStyle/>
          <a:p>
            <a:endParaRPr lang="en-US"/>
          </a:p>
        </p:txBody>
      </p:sp>
      <p:sp>
        <p:nvSpPr>
          <p:cNvPr id="6" name="Content Placeholder 5">
            <a:extLst>
              <a:ext uri="{FF2B5EF4-FFF2-40B4-BE49-F238E27FC236}">
                <a16:creationId xmlns:a16="http://schemas.microsoft.com/office/drawing/2014/main" id="{5EB6CB00-2E74-4508-8BDA-49FFD7B79288}"/>
              </a:ext>
            </a:extLst>
          </p:cNvPr>
          <p:cNvSpPr>
            <a:spLocks noGrp="1"/>
          </p:cNvSpPr>
          <p:nvPr>
            <p:ph sz="quarter" idx="4"/>
          </p:nvPr>
        </p:nvSpPr>
        <p:spPr/>
        <p:txBody>
          <a:bodyPr>
            <a:normAutofit/>
          </a:bodyPr>
          <a:lstStyle/>
          <a:p>
            <a:pPr marL="0" lvl="0" indent="0">
              <a:lnSpc>
                <a:spcPct val="100000"/>
              </a:lnSpc>
              <a:buClr>
                <a:srgbClr val="B71E42"/>
              </a:buClr>
              <a:buNone/>
            </a:pPr>
            <a:r>
              <a:rPr lang="en-US" sz="3200" cap="all" dirty="0">
                <a:solidFill>
                  <a:srgbClr val="B71E42"/>
                </a:solidFill>
              </a:rPr>
              <a:t>And our well-constructed cultural obsession with happiness makes it worse</a:t>
            </a:r>
          </a:p>
          <a:p>
            <a:endParaRPr lang="en-US" dirty="0"/>
          </a:p>
        </p:txBody>
      </p:sp>
    </p:spTree>
    <p:extLst>
      <p:ext uri="{BB962C8B-B14F-4D97-AF65-F5344CB8AC3E}">
        <p14:creationId xmlns:p14="http://schemas.microsoft.com/office/powerpoint/2010/main" val="988353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10F82-1231-434C-AED5-7CBD62AB7FDF}"/>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68389B51-23AB-4CBC-B3B2-F1B458843E31}"/>
              </a:ext>
            </a:extLst>
          </p:cNvPr>
          <p:cNvPicPr>
            <a:picLocks noGrp="1" noChangeAspect="1"/>
          </p:cNvPicPr>
          <p:nvPr>
            <p:ph idx="1"/>
          </p:nvPr>
        </p:nvPicPr>
        <p:blipFill>
          <a:blip r:embed="rId2"/>
          <a:stretch>
            <a:fillRect/>
          </a:stretch>
        </p:blipFill>
        <p:spPr>
          <a:xfrm>
            <a:off x="0" y="0"/>
            <a:ext cx="4463838" cy="2337088"/>
          </a:xfrm>
          <a:prstGeom prst="rect">
            <a:avLst/>
          </a:prstGeom>
        </p:spPr>
      </p:pic>
      <p:pic>
        <p:nvPicPr>
          <p:cNvPr id="5" name="Picture 4">
            <a:extLst>
              <a:ext uri="{FF2B5EF4-FFF2-40B4-BE49-F238E27FC236}">
                <a16:creationId xmlns:a16="http://schemas.microsoft.com/office/drawing/2014/main" id="{92895C13-8334-45A3-BF2C-04BDD72A659A}"/>
              </a:ext>
            </a:extLst>
          </p:cNvPr>
          <p:cNvPicPr>
            <a:picLocks noChangeAspect="1"/>
          </p:cNvPicPr>
          <p:nvPr/>
        </p:nvPicPr>
        <p:blipFill>
          <a:blip r:embed="rId3"/>
          <a:stretch>
            <a:fillRect/>
          </a:stretch>
        </p:blipFill>
        <p:spPr>
          <a:xfrm>
            <a:off x="9233242" y="0"/>
            <a:ext cx="2957119" cy="2957119"/>
          </a:xfrm>
          <a:prstGeom prst="rect">
            <a:avLst/>
          </a:prstGeom>
        </p:spPr>
      </p:pic>
      <p:pic>
        <p:nvPicPr>
          <p:cNvPr id="6" name="Picture 5">
            <a:extLst>
              <a:ext uri="{FF2B5EF4-FFF2-40B4-BE49-F238E27FC236}">
                <a16:creationId xmlns:a16="http://schemas.microsoft.com/office/drawing/2014/main" id="{C1380804-75FE-42F3-84D4-342F92C65114}"/>
              </a:ext>
            </a:extLst>
          </p:cNvPr>
          <p:cNvPicPr>
            <a:picLocks noChangeAspect="1"/>
          </p:cNvPicPr>
          <p:nvPr/>
        </p:nvPicPr>
        <p:blipFill>
          <a:blip r:embed="rId4"/>
          <a:stretch>
            <a:fillRect/>
          </a:stretch>
        </p:blipFill>
        <p:spPr>
          <a:xfrm>
            <a:off x="4463838" y="-1"/>
            <a:ext cx="2829708" cy="2337087"/>
          </a:xfrm>
          <a:prstGeom prst="rect">
            <a:avLst/>
          </a:prstGeom>
        </p:spPr>
      </p:pic>
      <p:pic>
        <p:nvPicPr>
          <p:cNvPr id="8" name="Picture 7">
            <a:extLst>
              <a:ext uri="{FF2B5EF4-FFF2-40B4-BE49-F238E27FC236}">
                <a16:creationId xmlns:a16="http://schemas.microsoft.com/office/drawing/2014/main" id="{FD5D6BDE-39D7-40BB-932F-7E879C96C8C0}"/>
              </a:ext>
            </a:extLst>
          </p:cNvPr>
          <p:cNvPicPr>
            <a:picLocks noChangeAspect="1"/>
          </p:cNvPicPr>
          <p:nvPr/>
        </p:nvPicPr>
        <p:blipFill>
          <a:blip r:embed="rId5"/>
          <a:stretch>
            <a:fillRect/>
          </a:stretch>
        </p:blipFill>
        <p:spPr>
          <a:xfrm>
            <a:off x="6832175" y="0"/>
            <a:ext cx="2402967" cy="1627464"/>
          </a:xfrm>
          <a:prstGeom prst="rect">
            <a:avLst/>
          </a:prstGeom>
        </p:spPr>
      </p:pic>
      <p:pic>
        <p:nvPicPr>
          <p:cNvPr id="10" name="Picture 9">
            <a:extLst>
              <a:ext uri="{FF2B5EF4-FFF2-40B4-BE49-F238E27FC236}">
                <a16:creationId xmlns:a16="http://schemas.microsoft.com/office/drawing/2014/main" id="{511E3596-C8E9-438B-A639-9FA0B6435FBF}"/>
              </a:ext>
            </a:extLst>
          </p:cNvPr>
          <p:cNvPicPr>
            <a:picLocks noChangeAspect="1"/>
          </p:cNvPicPr>
          <p:nvPr/>
        </p:nvPicPr>
        <p:blipFill>
          <a:blip r:embed="rId6"/>
          <a:stretch>
            <a:fillRect/>
          </a:stretch>
        </p:blipFill>
        <p:spPr>
          <a:xfrm>
            <a:off x="7217926" y="1627464"/>
            <a:ext cx="2090936" cy="2927310"/>
          </a:xfrm>
          <a:prstGeom prst="rect">
            <a:avLst/>
          </a:prstGeom>
        </p:spPr>
      </p:pic>
      <p:pic>
        <p:nvPicPr>
          <p:cNvPr id="11" name="Picture 10">
            <a:extLst>
              <a:ext uri="{FF2B5EF4-FFF2-40B4-BE49-F238E27FC236}">
                <a16:creationId xmlns:a16="http://schemas.microsoft.com/office/drawing/2014/main" id="{46932184-B153-4F22-9BF4-0328B23F546E}"/>
              </a:ext>
            </a:extLst>
          </p:cNvPr>
          <p:cNvPicPr>
            <a:picLocks noChangeAspect="1"/>
          </p:cNvPicPr>
          <p:nvPr/>
        </p:nvPicPr>
        <p:blipFill>
          <a:blip r:embed="rId7"/>
          <a:stretch>
            <a:fillRect/>
          </a:stretch>
        </p:blipFill>
        <p:spPr>
          <a:xfrm>
            <a:off x="8086987" y="4554774"/>
            <a:ext cx="4105013" cy="2298807"/>
          </a:xfrm>
          <a:prstGeom prst="rect">
            <a:avLst/>
          </a:prstGeom>
        </p:spPr>
      </p:pic>
      <p:pic>
        <p:nvPicPr>
          <p:cNvPr id="12" name="Picture 11">
            <a:extLst>
              <a:ext uri="{FF2B5EF4-FFF2-40B4-BE49-F238E27FC236}">
                <a16:creationId xmlns:a16="http://schemas.microsoft.com/office/drawing/2014/main" id="{854B95D5-4CA2-4479-BF88-B2E0681F1E16}"/>
              </a:ext>
            </a:extLst>
          </p:cNvPr>
          <p:cNvPicPr>
            <a:picLocks noChangeAspect="1"/>
          </p:cNvPicPr>
          <p:nvPr/>
        </p:nvPicPr>
        <p:blipFill>
          <a:blip r:embed="rId8"/>
          <a:stretch>
            <a:fillRect/>
          </a:stretch>
        </p:blipFill>
        <p:spPr>
          <a:xfrm>
            <a:off x="-1" y="2197812"/>
            <a:ext cx="3513305" cy="2189630"/>
          </a:xfrm>
          <a:prstGeom prst="rect">
            <a:avLst/>
          </a:prstGeom>
        </p:spPr>
      </p:pic>
      <p:pic>
        <p:nvPicPr>
          <p:cNvPr id="13" name="Picture 12">
            <a:extLst>
              <a:ext uri="{FF2B5EF4-FFF2-40B4-BE49-F238E27FC236}">
                <a16:creationId xmlns:a16="http://schemas.microsoft.com/office/drawing/2014/main" id="{159F749A-417E-42D2-A7B7-5E362FF48068}"/>
              </a:ext>
            </a:extLst>
          </p:cNvPr>
          <p:cNvPicPr>
            <a:picLocks noChangeAspect="1"/>
          </p:cNvPicPr>
          <p:nvPr/>
        </p:nvPicPr>
        <p:blipFill>
          <a:blip r:embed="rId9"/>
          <a:stretch>
            <a:fillRect/>
          </a:stretch>
        </p:blipFill>
        <p:spPr>
          <a:xfrm>
            <a:off x="6253216" y="4028292"/>
            <a:ext cx="2829708" cy="2829708"/>
          </a:xfrm>
          <a:prstGeom prst="rect">
            <a:avLst/>
          </a:prstGeom>
        </p:spPr>
      </p:pic>
      <p:pic>
        <p:nvPicPr>
          <p:cNvPr id="14" name="Picture 13">
            <a:extLst>
              <a:ext uri="{FF2B5EF4-FFF2-40B4-BE49-F238E27FC236}">
                <a16:creationId xmlns:a16="http://schemas.microsoft.com/office/drawing/2014/main" id="{8A5DC2BB-3C8A-464A-B03B-BD8FE90AFAC4}"/>
              </a:ext>
            </a:extLst>
          </p:cNvPr>
          <p:cNvPicPr>
            <a:picLocks noChangeAspect="1"/>
          </p:cNvPicPr>
          <p:nvPr/>
        </p:nvPicPr>
        <p:blipFill>
          <a:blip r:embed="rId10"/>
          <a:stretch>
            <a:fillRect/>
          </a:stretch>
        </p:blipFill>
        <p:spPr>
          <a:xfrm>
            <a:off x="-2" y="4210050"/>
            <a:ext cx="1724025" cy="2647950"/>
          </a:xfrm>
          <a:prstGeom prst="rect">
            <a:avLst/>
          </a:prstGeom>
        </p:spPr>
      </p:pic>
      <p:pic>
        <p:nvPicPr>
          <p:cNvPr id="15" name="Picture 14">
            <a:extLst>
              <a:ext uri="{FF2B5EF4-FFF2-40B4-BE49-F238E27FC236}">
                <a16:creationId xmlns:a16="http://schemas.microsoft.com/office/drawing/2014/main" id="{528ECF89-0A57-49B0-857A-A1542D2F1B73}"/>
              </a:ext>
            </a:extLst>
          </p:cNvPr>
          <p:cNvPicPr>
            <a:picLocks noChangeAspect="1"/>
          </p:cNvPicPr>
          <p:nvPr/>
        </p:nvPicPr>
        <p:blipFill>
          <a:blip r:embed="rId11"/>
          <a:stretch>
            <a:fillRect/>
          </a:stretch>
        </p:blipFill>
        <p:spPr>
          <a:xfrm>
            <a:off x="3472761" y="2068722"/>
            <a:ext cx="2778792" cy="3378139"/>
          </a:xfrm>
          <a:prstGeom prst="rect">
            <a:avLst/>
          </a:prstGeom>
        </p:spPr>
      </p:pic>
      <p:pic>
        <p:nvPicPr>
          <p:cNvPr id="16" name="Picture 15">
            <a:extLst>
              <a:ext uri="{FF2B5EF4-FFF2-40B4-BE49-F238E27FC236}">
                <a16:creationId xmlns:a16="http://schemas.microsoft.com/office/drawing/2014/main" id="{C76F65B6-AD17-4459-AAAA-C1742C81A7F2}"/>
              </a:ext>
            </a:extLst>
          </p:cNvPr>
          <p:cNvPicPr>
            <a:picLocks noChangeAspect="1"/>
          </p:cNvPicPr>
          <p:nvPr/>
        </p:nvPicPr>
        <p:blipFill>
          <a:blip r:embed="rId12"/>
          <a:stretch>
            <a:fillRect/>
          </a:stretch>
        </p:blipFill>
        <p:spPr>
          <a:xfrm>
            <a:off x="1717389" y="5091456"/>
            <a:ext cx="2590800" cy="1762125"/>
          </a:xfrm>
          <a:prstGeom prst="rect">
            <a:avLst/>
          </a:prstGeom>
        </p:spPr>
      </p:pic>
      <p:pic>
        <p:nvPicPr>
          <p:cNvPr id="17" name="Picture 16">
            <a:extLst>
              <a:ext uri="{FF2B5EF4-FFF2-40B4-BE49-F238E27FC236}">
                <a16:creationId xmlns:a16="http://schemas.microsoft.com/office/drawing/2014/main" id="{E1EC6AA3-829C-4EA0-BA10-303535ED4537}"/>
              </a:ext>
            </a:extLst>
          </p:cNvPr>
          <p:cNvPicPr>
            <a:picLocks noChangeAspect="1"/>
          </p:cNvPicPr>
          <p:nvPr/>
        </p:nvPicPr>
        <p:blipFill>
          <a:blip r:embed="rId13"/>
          <a:stretch>
            <a:fillRect/>
          </a:stretch>
        </p:blipFill>
        <p:spPr>
          <a:xfrm>
            <a:off x="10553851" y="2885813"/>
            <a:ext cx="1638149" cy="2557333"/>
          </a:xfrm>
          <a:prstGeom prst="rect">
            <a:avLst/>
          </a:prstGeom>
        </p:spPr>
      </p:pic>
      <p:pic>
        <p:nvPicPr>
          <p:cNvPr id="18" name="Picture 17">
            <a:extLst>
              <a:ext uri="{FF2B5EF4-FFF2-40B4-BE49-F238E27FC236}">
                <a16:creationId xmlns:a16="http://schemas.microsoft.com/office/drawing/2014/main" id="{31C25D65-BC10-4729-B7EF-B9286AE93072}"/>
              </a:ext>
            </a:extLst>
          </p:cNvPr>
          <p:cNvPicPr>
            <a:picLocks noChangeAspect="1"/>
          </p:cNvPicPr>
          <p:nvPr/>
        </p:nvPicPr>
        <p:blipFill>
          <a:blip r:embed="rId14"/>
          <a:stretch>
            <a:fillRect/>
          </a:stretch>
        </p:blipFill>
        <p:spPr>
          <a:xfrm>
            <a:off x="4068663" y="5268286"/>
            <a:ext cx="2347006" cy="1561826"/>
          </a:xfrm>
          <a:prstGeom prst="rect">
            <a:avLst/>
          </a:prstGeom>
        </p:spPr>
      </p:pic>
      <p:pic>
        <p:nvPicPr>
          <p:cNvPr id="19" name="Picture 18">
            <a:extLst>
              <a:ext uri="{FF2B5EF4-FFF2-40B4-BE49-F238E27FC236}">
                <a16:creationId xmlns:a16="http://schemas.microsoft.com/office/drawing/2014/main" id="{1E3A11D4-3642-4AA6-878C-4916D317EB5F}"/>
              </a:ext>
            </a:extLst>
          </p:cNvPr>
          <p:cNvPicPr>
            <a:picLocks noChangeAspect="1"/>
          </p:cNvPicPr>
          <p:nvPr/>
        </p:nvPicPr>
        <p:blipFill>
          <a:blip r:embed="rId15"/>
          <a:stretch>
            <a:fillRect/>
          </a:stretch>
        </p:blipFill>
        <p:spPr>
          <a:xfrm>
            <a:off x="6145159" y="2851162"/>
            <a:ext cx="1182385" cy="1177130"/>
          </a:xfrm>
          <a:prstGeom prst="rect">
            <a:avLst/>
          </a:prstGeom>
        </p:spPr>
      </p:pic>
      <p:pic>
        <p:nvPicPr>
          <p:cNvPr id="20" name="Picture 19">
            <a:extLst>
              <a:ext uri="{FF2B5EF4-FFF2-40B4-BE49-F238E27FC236}">
                <a16:creationId xmlns:a16="http://schemas.microsoft.com/office/drawing/2014/main" id="{D511393F-A991-4299-BF70-E5D18A1CE1D3}"/>
              </a:ext>
            </a:extLst>
          </p:cNvPr>
          <p:cNvPicPr>
            <a:picLocks noChangeAspect="1"/>
          </p:cNvPicPr>
          <p:nvPr/>
        </p:nvPicPr>
        <p:blipFill>
          <a:blip r:embed="rId16"/>
          <a:stretch>
            <a:fillRect/>
          </a:stretch>
        </p:blipFill>
        <p:spPr>
          <a:xfrm>
            <a:off x="6251553" y="1826027"/>
            <a:ext cx="989750" cy="1177130"/>
          </a:xfrm>
          <a:prstGeom prst="rect">
            <a:avLst/>
          </a:prstGeom>
        </p:spPr>
      </p:pic>
      <p:pic>
        <p:nvPicPr>
          <p:cNvPr id="21" name="Picture 20">
            <a:extLst>
              <a:ext uri="{FF2B5EF4-FFF2-40B4-BE49-F238E27FC236}">
                <a16:creationId xmlns:a16="http://schemas.microsoft.com/office/drawing/2014/main" id="{CE13FCC7-9AE4-4C6A-8A55-A145B0ED36A7}"/>
              </a:ext>
            </a:extLst>
          </p:cNvPr>
          <p:cNvPicPr>
            <a:picLocks noChangeAspect="1"/>
          </p:cNvPicPr>
          <p:nvPr/>
        </p:nvPicPr>
        <p:blipFill>
          <a:blip r:embed="rId17"/>
          <a:stretch>
            <a:fillRect/>
          </a:stretch>
        </p:blipFill>
        <p:spPr>
          <a:xfrm>
            <a:off x="1549269" y="4262046"/>
            <a:ext cx="2095500" cy="1181100"/>
          </a:xfrm>
          <a:prstGeom prst="rect">
            <a:avLst/>
          </a:prstGeom>
        </p:spPr>
      </p:pic>
      <p:pic>
        <p:nvPicPr>
          <p:cNvPr id="22" name="Picture 21">
            <a:extLst>
              <a:ext uri="{FF2B5EF4-FFF2-40B4-BE49-F238E27FC236}">
                <a16:creationId xmlns:a16="http://schemas.microsoft.com/office/drawing/2014/main" id="{8D52166D-F775-4B16-82A8-EE0196323970}"/>
              </a:ext>
            </a:extLst>
          </p:cNvPr>
          <p:cNvPicPr>
            <a:picLocks noChangeAspect="1"/>
          </p:cNvPicPr>
          <p:nvPr/>
        </p:nvPicPr>
        <p:blipFill>
          <a:blip r:embed="rId18"/>
          <a:stretch>
            <a:fillRect/>
          </a:stretch>
        </p:blipFill>
        <p:spPr>
          <a:xfrm>
            <a:off x="9029018" y="2906036"/>
            <a:ext cx="1648445" cy="1648445"/>
          </a:xfrm>
          <a:prstGeom prst="rect">
            <a:avLst/>
          </a:prstGeom>
        </p:spPr>
      </p:pic>
    </p:spTree>
    <p:extLst>
      <p:ext uri="{BB962C8B-B14F-4D97-AF65-F5344CB8AC3E}">
        <p14:creationId xmlns:p14="http://schemas.microsoft.com/office/powerpoint/2010/main" val="8977076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0AD48-BE94-49D1-A479-88810E3814DD}"/>
              </a:ext>
            </a:extLst>
          </p:cNvPr>
          <p:cNvSpPr>
            <a:spLocks noGrp="1"/>
          </p:cNvSpPr>
          <p:nvPr>
            <p:ph type="title"/>
          </p:nvPr>
        </p:nvSpPr>
        <p:spPr/>
        <p:txBody>
          <a:bodyPr>
            <a:normAutofit/>
          </a:bodyPr>
          <a:lstStyle/>
          <a:p>
            <a:pPr algn="ctr"/>
            <a:r>
              <a:rPr lang="en-US" sz="4800" dirty="0"/>
              <a:t>The Dialectics</a:t>
            </a:r>
          </a:p>
        </p:txBody>
      </p:sp>
      <p:sp>
        <p:nvSpPr>
          <p:cNvPr id="4" name="Text Placeholder 3">
            <a:extLst>
              <a:ext uri="{FF2B5EF4-FFF2-40B4-BE49-F238E27FC236}">
                <a16:creationId xmlns:a16="http://schemas.microsoft.com/office/drawing/2014/main" id="{D72C1CC4-6513-467A-98F6-54C72FE02D11}"/>
              </a:ext>
            </a:extLst>
          </p:cNvPr>
          <p:cNvSpPr>
            <a:spLocks noGrp="1"/>
          </p:cNvSpPr>
          <p:nvPr>
            <p:ph type="body" idx="1"/>
          </p:nvPr>
        </p:nvSpPr>
        <p:spPr>
          <a:xfrm>
            <a:off x="755009" y="2019549"/>
            <a:ext cx="5337334" cy="801943"/>
          </a:xfrm>
        </p:spPr>
        <p:txBody>
          <a:bodyPr>
            <a:normAutofit/>
          </a:bodyPr>
          <a:lstStyle/>
          <a:p>
            <a:r>
              <a:rPr lang="en-US" sz="3600" dirty="0"/>
              <a:t>Suffering</a:t>
            </a:r>
          </a:p>
        </p:txBody>
      </p:sp>
      <p:sp>
        <p:nvSpPr>
          <p:cNvPr id="3" name="Content Placeholder 2">
            <a:extLst>
              <a:ext uri="{FF2B5EF4-FFF2-40B4-BE49-F238E27FC236}">
                <a16:creationId xmlns:a16="http://schemas.microsoft.com/office/drawing/2014/main" id="{3198180D-906B-4552-9014-6C3EA5F725EE}"/>
              </a:ext>
            </a:extLst>
          </p:cNvPr>
          <p:cNvSpPr>
            <a:spLocks noGrp="1"/>
          </p:cNvSpPr>
          <p:nvPr>
            <p:ph sz="half" idx="2"/>
          </p:nvPr>
        </p:nvSpPr>
        <p:spPr>
          <a:xfrm>
            <a:off x="486561" y="2824269"/>
            <a:ext cx="4395832" cy="2644457"/>
          </a:xfrm>
        </p:spPr>
        <p:txBody>
          <a:bodyPr>
            <a:noAutofit/>
          </a:bodyPr>
          <a:lstStyle/>
          <a:p>
            <a:r>
              <a:rPr lang="en-US" sz="2800" dirty="0"/>
              <a:t>Death (and COVID)</a:t>
            </a:r>
          </a:p>
          <a:p>
            <a:r>
              <a:rPr lang="en-US" sz="2800" dirty="0"/>
              <a:t>Isolation (and COVID)</a:t>
            </a:r>
          </a:p>
          <a:p>
            <a:r>
              <a:rPr lang="en-US" sz="2800" dirty="0"/>
              <a:t>Meaninglessness</a:t>
            </a:r>
          </a:p>
          <a:p>
            <a:r>
              <a:rPr lang="en-US" sz="2800" dirty="0"/>
              <a:t>Freedom (and its burdens)</a:t>
            </a:r>
          </a:p>
        </p:txBody>
      </p:sp>
      <p:sp>
        <p:nvSpPr>
          <p:cNvPr id="5" name="Text Placeholder 4">
            <a:extLst>
              <a:ext uri="{FF2B5EF4-FFF2-40B4-BE49-F238E27FC236}">
                <a16:creationId xmlns:a16="http://schemas.microsoft.com/office/drawing/2014/main" id="{F90CD1E3-995C-4BF1-8E85-2FCFB1D900F3}"/>
              </a:ext>
            </a:extLst>
          </p:cNvPr>
          <p:cNvSpPr>
            <a:spLocks noGrp="1"/>
          </p:cNvSpPr>
          <p:nvPr>
            <p:ph type="body" sz="quarter" idx="3"/>
          </p:nvPr>
        </p:nvSpPr>
        <p:spPr>
          <a:xfrm>
            <a:off x="5419288" y="2023003"/>
            <a:ext cx="5638226" cy="802237"/>
          </a:xfrm>
        </p:spPr>
        <p:txBody>
          <a:bodyPr>
            <a:normAutofit/>
          </a:bodyPr>
          <a:lstStyle/>
          <a:p>
            <a:r>
              <a:rPr lang="en-US" sz="3600" dirty="0"/>
              <a:t>Happiness</a:t>
            </a:r>
          </a:p>
        </p:txBody>
      </p:sp>
      <p:sp>
        <p:nvSpPr>
          <p:cNvPr id="6" name="Content Placeholder 5">
            <a:extLst>
              <a:ext uri="{FF2B5EF4-FFF2-40B4-BE49-F238E27FC236}">
                <a16:creationId xmlns:a16="http://schemas.microsoft.com/office/drawing/2014/main" id="{EAA1C7B3-7C09-4321-87E0-D9BA7EF14C70}"/>
              </a:ext>
            </a:extLst>
          </p:cNvPr>
          <p:cNvSpPr>
            <a:spLocks noGrp="1"/>
          </p:cNvSpPr>
          <p:nvPr>
            <p:ph sz="quarter" idx="4"/>
          </p:nvPr>
        </p:nvSpPr>
        <p:spPr>
          <a:xfrm>
            <a:off x="5150841" y="2821491"/>
            <a:ext cx="6476299" cy="2637371"/>
          </a:xfrm>
        </p:spPr>
        <p:txBody>
          <a:bodyPr>
            <a:noAutofit/>
          </a:bodyPr>
          <a:lstStyle/>
          <a:p>
            <a:r>
              <a:rPr lang="en-US" sz="2800" dirty="0"/>
              <a:t>Gratitude</a:t>
            </a:r>
          </a:p>
          <a:p>
            <a:r>
              <a:rPr lang="en-US" sz="2800" dirty="0"/>
              <a:t>Other people matter: Acts of Kindness</a:t>
            </a:r>
          </a:p>
          <a:p>
            <a:r>
              <a:rPr lang="en-US" sz="2800" dirty="0"/>
              <a:t>Acts of Meaning or Inspiration</a:t>
            </a:r>
          </a:p>
          <a:p>
            <a:r>
              <a:rPr lang="en-US" sz="2800" dirty="0"/>
              <a:t>Three Good Things – Mental choosing</a:t>
            </a:r>
          </a:p>
        </p:txBody>
      </p:sp>
    </p:spTree>
    <p:extLst>
      <p:ext uri="{BB962C8B-B14F-4D97-AF65-F5344CB8AC3E}">
        <p14:creationId xmlns:p14="http://schemas.microsoft.com/office/powerpoint/2010/main" val="9413076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0AD48-BE94-49D1-A479-88810E3814DD}"/>
              </a:ext>
            </a:extLst>
          </p:cNvPr>
          <p:cNvSpPr>
            <a:spLocks noGrp="1"/>
          </p:cNvSpPr>
          <p:nvPr>
            <p:ph type="title"/>
          </p:nvPr>
        </p:nvSpPr>
        <p:spPr/>
        <p:txBody>
          <a:bodyPr>
            <a:normAutofit/>
          </a:bodyPr>
          <a:lstStyle/>
          <a:p>
            <a:r>
              <a:rPr lang="en-US" sz="4800" dirty="0"/>
              <a:t>The Hope Dialectic</a:t>
            </a:r>
          </a:p>
        </p:txBody>
      </p:sp>
      <p:sp>
        <p:nvSpPr>
          <p:cNvPr id="4" name="Text Placeholder 3">
            <a:extLst>
              <a:ext uri="{FF2B5EF4-FFF2-40B4-BE49-F238E27FC236}">
                <a16:creationId xmlns:a16="http://schemas.microsoft.com/office/drawing/2014/main" id="{D72C1CC4-6513-467A-98F6-54C72FE02D11}"/>
              </a:ext>
            </a:extLst>
          </p:cNvPr>
          <p:cNvSpPr>
            <a:spLocks noGrp="1"/>
          </p:cNvSpPr>
          <p:nvPr>
            <p:ph type="body" idx="1"/>
          </p:nvPr>
        </p:nvSpPr>
        <p:spPr/>
        <p:txBody>
          <a:bodyPr>
            <a:normAutofit fontScale="92500"/>
          </a:bodyPr>
          <a:lstStyle/>
          <a:p>
            <a:r>
              <a:rPr lang="en-US" sz="3600" dirty="0"/>
              <a:t>We focus on hope</a:t>
            </a:r>
          </a:p>
        </p:txBody>
      </p:sp>
      <p:sp>
        <p:nvSpPr>
          <p:cNvPr id="3" name="Content Placeholder 2">
            <a:extLst>
              <a:ext uri="{FF2B5EF4-FFF2-40B4-BE49-F238E27FC236}">
                <a16:creationId xmlns:a16="http://schemas.microsoft.com/office/drawing/2014/main" id="{3198180D-906B-4552-9014-6C3EA5F725EE}"/>
              </a:ext>
            </a:extLst>
          </p:cNvPr>
          <p:cNvSpPr>
            <a:spLocks noGrp="1"/>
          </p:cNvSpPr>
          <p:nvPr>
            <p:ph sz="half" idx="2"/>
          </p:nvPr>
        </p:nvSpPr>
        <p:spPr>
          <a:xfrm>
            <a:off x="276837" y="2824269"/>
            <a:ext cx="5815506" cy="2644457"/>
          </a:xfrm>
        </p:spPr>
        <p:txBody>
          <a:bodyPr>
            <a:noAutofit/>
          </a:bodyPr>
          <a:lstStyle/>
          <a:p>
            <a:r>
              <a:rPr lang="en-US" sz="2800" dirty="0"/>
              <a:t>What gives you hope?</a:t>
            </a:r>
          </a:p>
          <a:p>
            <a:r>
              <a:rPr lang="en-US" sz="2800" dirty="0"/>
              <a:t>What do you look forward to doing?</a:t>
            </a:r>
          </a:p>
          <a:p>
            <a:r>
              <a:rPr lang="en-US" sz="2800" dirty="0"/>
              <a:t>Who makes your life feel meaningful?</a:t>
            </a:r>
          </a:p>
          <a:p>
            <a:r>
              <a:rPr lang="en-US" sz="2800" dirty="0"/>
              <a:t>When are you happiest?</a:t>
            </a:r>
          </a:p>
        </p:txBody>
      </p:sp>
      <p:sp>
        <p:nvSpPr>
          <p:cNvPr id="5" name="Text Placeholder 4">
            <a:extLst>
              <a:ext uri="{FF2B5EF4-FFF2-40B4-BE49-F238E27FC236}">
                <a16:creationId xmlns:a16="http://schemas.microsoft.com/office/drawing/2014/main" id="{F90CD1E3-995C-4BF1-8E85-2FCFB1D900F3}"/>
              </a:ext>
            </a:extLst>
          </p:cNvPr>
          <p:cNvSpPr>
            <a:spLocks noGrp="1"/>
          </p:cNvSpPr>
          <p:nvPr>
            <p:ph type="body" sz="quarter" idx="3"/>
          </p:nvPr>
        </p:nvSpPr>
        <p:spPr/>
        <p:txBody>
          <a:bodyPr>
            <a:normAutofit fontScale="92500"/>
          </a:bodyPr>
          <a:lstStyle/>
          <a:p>
            <a:r>
              <a:rPr lang="en-US" sz="3600" dirty="0"/>
              <a:t>We get hopelessness</a:t>
            </a:r>
          </a:p>
        </p:txBody>
      </p:sp>
      <p:sp>
        <p:nvSpPr>
          <p:cNvPr id="6" name="Content Placeholder 5">
            <a:extLst>
              <a:ext uri="{FF2B5EF4-FFF2-40B4-BE49-F238E27FC236}">
                <a16:creationId xmlns:a16="http://schemas.microsoft.com/office/drawing/2014/main" id="{EAA1C7B3-7C09-4321-87E0-D9BA7EF14C70}"/>
              </a:ext>
            </a:extLst>
          </p:cNvPr>
          <p:cNvSpPr>
            <a:spLocks noGrp="1"/>
          </p:cNvSpPr>
          <p:nvPr>
            <p:ph sz="quarter" idx="4"/>
          </p:nvPr>
        </p:nvSpPr>
        <p:spPr>
          <a:xfrm>
            <a:off x="6412362" y="2821491"/>
            <a:ext cx="4645152" cy="3232346"/>
          </a:xfrm>
        </p:spPr>
        <p:txBody>
          <a:bodyPr>
            <a:noAutofit/>
          </a:bodyPr>
          <a:lstStyle/>
          <a:p>
            <a:r>
              <a:rPr lang="en-US" sz="2800" dirty="0"/>
              <a:t>I’ve tried everything</a:t>
            </a:r>
          </a:p>
          <a:p>
            <a:r>
              <a:rPr lang="en-US" sz="2800" dirty="0"/>
              <a:t>Nothing</a:t>
            </a:r>
          </a:p>
          <a:p>
            <a:r>
              <a:rPr lang="en-US" sz="2800" dirty="0"/>
              <a:t>I am a failure . . . defective . . . unlovable . . . and irrelevant</a:t>
            </a:r>
          </a:p>
          <a:p>
            <a:r>
              <a:rPr lang="en-US" sz="2800" dirty="0"/>
              <a:t>This is stupid</a:t>
            </a:r>
          </a:p>
          <a:p>
            <a:endParaRPr lang="en-US" sz="2800" dirty="0"/>
          </a:p>
        </p:txBody>
      </p:sp>
    </p:spTree>
    <p:extLst>
      <p:ext uri="{BB962C8B-B14F-4D97-AF65-F5344CB8AC3E}">
        <p14:creationId xmlns:p14="http://schemas.microsoft.com/office/powerpoint/2010/main" val="32837480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3731C-4642-4528-8EB5-52915D59F045}"/>
              </a:ext>
            </a:extLst>
          </p:cNvPr>
          <p:cNvSpPr>
            <a:spLocks noGrp="1"/>
          </p:cNvSpPr>
          <p:nvPr>
            <p:ph type="title"/>
          </p:nvPr>
        </p:nvSpPr>
        <p:spPr/>
        <p:txBody>
          <a:bodyPr>
            <a:normAutofit/>
          </a:bodyPr>
          <a:lstStyle/>
          <a:p>
            <a:pPr algn="ctr"/>
            <a:r>
              <a:rPr lang="en-US" sz="4000" dirty="0"/>
              <a:t>The Chase Video Clip</a:t>
            </a:r>
          </a:p>
        </p:txBody>
      </p:sp>
      <p:sp>
        <p:nvSpPr>
          <p:cNvPr id="3" name="Text Placeholder 2">
            <a:extLst>
              <a:ext uri="{FF2B5EF4-FFF2-40B4-BE49-F238E27FC236}">
                <a16:creationId xmlns:a16="http://schemas.microsoft.com/office/drawing/2014/main" id="{EE72DB3D-C294-4C76-9122-832DCF99D4A8}"/>
              </a:ext>
            </a:extLst>
          </p:cNvPr>
          <p:cNvSpPr>
            <a:spLocks noGrp="1"/>
          </p:cNvSpPr>
          <p:nvPr>
            <p:ph type="body" idx="1"/>
          </p:nvPr>
        </p:nvSpPr>
        <p:spPr>
          <a:xfrm>
            <a:off x="1447191" y="2019549"/>
            <a:ext cx="4645152" cy="1056319"/>
          </a:xfrm>
        </p:spPr>
        <p:txBody>
          <a:bodyPr>
            <a:noAutofit/>
          </a:bodyPr>
          <a:lstStyle/>
          <a:p>
            <a:r>
              <a:rPr lang="en-US" sz="2800" dirty="0"/>
              <a:t>Who’s the most validating?</a:t>
            </a:r>
          </a:p>
        </p:txBody>
      </p:sp>
      <p:sp>
        <p:nvSpPr>
          <p:cNvPr id="5" name="Content Placeholder 4">
            <a:extLst>
              <a:ext uri="{FF2B5EF4-FFF2-40B4-BE49-F238E27FC236}">
                <a16:creationId xmlns:a16="http://schemas.microsoft.com/office/drawing/2014/main" id="{4C06FB43-4554-4AEF-AC5B-0F692A7CEE8A}"/>
              </a:ext>
            </a:extLst>
          </p:cNvPr>
          <p:cNvSpPr>
            <a:spLocks noGrp="1"/>
          </p:cNvSpPr>
          <p:nvPr>
            <p:ph sz="half" idx="2"/>
          </p:nvPr>
        </p:nvSpPr>
        <p:spPr/>
        <p:txBody>
          <a:bodyPr>
            <a:normAutofit/>
          </a:bodyPr>
          <a:lstStyle/>
          <a:p>
            <a:pPr marL="0" indent="0">
              <a:buNone/>
            </a:pPr>
            <a:endParaRPr lang="en-US" sz="2800" dirty="0"/>
          </a:p>
          <a:p>
            <a:pPr marL="0" indent="0">
              <a:buNone/>
            </a:pPr>
            <a:r>
              <a:rPr lang="en-US" sz="2800" dirty="0"/>
              <a:t>1:16:30 – 1:20:00</a:t>
            </a:r>
          </a:p>
        </p:txBody>
      </p:sp>
      <p:sp>
        <p:nvSpPr>
          <p:cNvPr id="7" name="Text Placeholder 6">
            <a:extLst>
              <a:ext uri="{FF2B5EF4-FFF2-40B4-BE49-F238E27FC236}">
                <a16:creationId xmlns:a16="http://schemas.microsoft.com/office/drawing/2014/main" id="{5F718E2A-963A-42D5-A786-FF66BC6D7627}"/>
              </a:ext>
            </a:extLst>
          </p:cNvPr>
          <p:cNvSpPr>
            <a:spLocks noGrp="1"/>
          </p:cNvSpPr>
          <p:nvPr>
            <p:ph type="body" sz="quarter" idx="3"/>
          </p:nvPr>
        </p:nvSpPr>
        <p:spPr/>
        <p:txBody>
          <a:bodyPr>
            <a:normAutofit/>
          </a:bodyPr>
          <a:lstStyle/>
          <a:p>
            <a:r>
              <a:rPr lang="en-US" sz="2800" dirty="0"/>
              <a:t>Who’s the most toxic?</a:t>
            </a:r>
          </a:p>
        </p:txBody>
      </p:sp>
      <p:sp>
        <p:nvSpPr>
          <p:cNvPr id="8" name="Content Placeholder 7">
            <a:extLst>
              <a:ext uri="{FF2B5EF4-FFF2-40B4-BE49-F238E27FC236}">
                <a16:creationId xmlns:a16="http://schemas.microsoft.com/office/drawing/2014/main" id="{DAFF5E92-CA2E-4E73-9DDA-A56421720D37}"/>
              </a:ext>
            </a:extLst>
          </p:cNvPr>
          <p:cNvSpPr>
            <a:spLocks noGrp="1"/>
          </p:cNvSpPr>
          <p:nvPr>
            <p:ph sz="quarter" idx="4"/>
          </p:nvPr>
        </p:nvSpPr>
        <p:spPr/>
        <p:txBody>
          <a:bodyPr>
            <a:normAutofit/>
          </a:bodyPr>
          <a:lstStyle/>
          <a:p>
            <a:pPr marL="0" indent="0">
              <a:buNone/>
            </a:pPr>
            <a:endParaRPr lang="en-US" sz="2800" dirty="0"/>
          </a:p>
          <a:p>
            <a:pPr marL="0" indent="0">
              <a:buNone/>
            </a:pPr>
            <a:r>
              <a:rPr lang="en-US" sz="2800" dirty="0"/>
              <a:t>1:21:45 – 1:24:14</a:t>
            </a:r>
          </a:p>
        </p:txBody>
      </p:sp>
      <p:pic>
        <p:nvPicPr>
          <p:cNvPr id="6" name="Picture 5">
            <a:extLst>
              <a:ext uri="{FF2B5EF4-FFF2-40B4-BE49-F238E27FC236}">
                <a16:creationId xmlns:a16="http://schemas.microsoft.com/office/drawing/2014/main" id="{94071E61-C110-4D42-AB0B-4E9E05BE877F}"/>
              </a:ext>
            </a:extLst>
          </p:cNvPr>
          <p:cNvPicPr>
            <a:picLocks noChangeAspect="1"/>
          </p:cNvPicPr>
          <p:nvPr/>
        </p:nvPicPr>
        <p:blipFill>
          <a:blip r:embed="rId2"/>
          <a:stretch>
            <a:fillRect/>
          </a:stretch>
        </p:blipFill>
        <p:spPr>
          <a:xfrm>
            <a:off x="8154187" y="4173117"/>
            <a:ext cx="4037814" cy="2684884"/>
          </a:xfrm>
          <a:prstGeom prst="rect">
            <a:avLst/>
          </a:prstGeom>
        </p:spPr>
      </p:pic>
    </p:spTree>
    <p:extLst>
      <p:ext uri="{BB962C8B-B14F-4D97-AF65-F5344CB8AC3E}">
        <p14:creationId xmlns:p14="http://schemas.microsoft.com/office/powerpoint/2010/main" val="21775637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0AD48-BE94-49D1-A479-88810E3814DD}"/>
              </a:ext>
            </a:extLst>
          </p:cNvPr>
          <p:cNvSpPr>
            <a:spLocks noGrp="1"/>
          </p:cNvSpPr>
          <p:nvPr>
            <p:ph type="title"/>
          </p:nvPr>
        </p:nvSpPr>
        <p:spPr/>
        <p:txBody>
          <a:bodyPr>
            <a:normAutofit/>
          </a:bodyPr>
          <a:lstStyle/>
          <a:p>
            <a:r>
              <a:rPr lang="en-US" sz="4800" dirty="0"/>
              <a:t>Dealing with irritability</a:t>
            </a:r>
          </a:p>
        </p:txBody>
      </p:sp>
      <p:sp>
        <p:nvSpPr>
          <p:cNvPr id="4" name="Text Placeholder 3">
            <a:extLst>
              <a:ext uri="{FF2B5EF4-FFF2-40B4-BE49-F238E27FC236}">
                <a16:creationId xmlns:a16="http://schemas.microsoft.com/office/drawing/2014/main" id="{D72C1CC4-6513-467A-98F6-54C72FE02D11}"/>
              </a:ext>
            </a:extLst>
          </p:cNvPr>
          <p:cNvSpPr>
            <a:spLocks noGrp="1"/>
          </p:cNvSpPr>
          <p:nvPr>
            <p:ph type="body" idx="1"/>
          </p:nvPr>
        </p:nvSpPr>
        <p:spPr/>
        <p:txBody>
          <a:bodyPr>
            <a:normAutofit/>
          </a:bodyPr>
          <a:lstStyle/>
          <a:p>
            <a:r>
              <a:rPr lang="en-US" sz="3600" dirty="0"/>
              <a:t>Being irritable</a:t>
            </a:r>
          </a:p>
        </p:txBody>
      </p:sp>
      <p:sp>
        <p:nvSpPr>
          <p:cNvPr id="3" name="Content Placeholder 2">
            <a:extLst>
              <a:ext uri="{FF2B5EF4-FFF2-40B4-BE49-F238E27FC236}">
                <a16:creationId xmlns:a16="http://schemas.microsoft.com/office/drawing/2014/main" id="{3198180D-906B-4552-9014-6C3EA5F725EE}"/>
              </a:ext>
            </a:extLst>
          </p:cNvPr>
          <p:cNvSpPr>
            <a:spLocks noGrp="1"/>
          </p:cNvSpPr>
          <p:nvPr>
            <p:ph sz="half" idx="2"/>
          </p:nvPr>
        </p:nvSpPr>
        <p:spPr/>
        <p:txBody>
          <a:bodyPr>
            <a:noAutofit/>
          </a:bodyPr>
          <a:lstStyle/>
          <a:p>
            <a:r>
              <a:rPr lang="en-US" sz="2800" dirty="0"/>
              <a:t>Resonate with, validate, accept, and sometimes even amplify the irritability</a:t>
            </a:r>
          </a:p>
        </p:txBody>
      </p:sp>
      <p:sp>
        <p:nvSpPr>
          <p:cNvPr id="5" name="Text Placeholder 4">
            <a:extLst>
              <a:ext uri="{FF2B5EF4-FFF2-40B4-BE49-F238E27FC236}">
                <a16:creationId xmlns:a16="http://schemas.microsoft.com/office/drawing/2014/main" id="{F90CD1E3-995C-4BF1-8E85-2FCFB1D900F3}"/>
              </a:ext>
            </a:extLst>
          </p:cNvPr>
          <p:cNvSpPr>
            <a:spLocks noGrp="1"/>
          </p:cNvSpPr>
          <p:nvPr>
            <p:ph type="body" sz="quarter" idx="3"/>
          </p:nvPr>
        </p:nvSpPr>
        <p:spPr/>
        <p:txBody>
          <a:bodyPr>
            <a:normAutofit/>
          </a:bodyPr>
          <a:lstStyle/>
          <a:p>
            <a:r>
              <a:rPr lang="en-US" sz="3600" dirty="0"/>
              <a:t>Being pleasant</a:t>
            </a:r>
          </a:p>
        </p:txBody>
      </p:sp>
      <p:sp>
        <p:nvSpPr>
          <p:cNvPr id="6" name="Content Placeholder 5">
            <a:extLst>
              <a:ext uri="{FF2B5EF4-FFF2-40B4-BE49-F238E27FC236}">
                <a16:creationId xmlns:a16="http://schemas.microsoft.com/office/drawing/2014/main" id="{EAA1C7B3-7C09-4321-87E0-D9BA7EF14C70}"/>
              </a:ext>
            </a:extLst>
          </p:cNvPr>
          <p:cNvSpPr>
            <a:spLocks noGrp="1"/>
          </p:cNvSpPr>
          <p:nvPr>
            <p:ph sz="quarter" idx="4"/>
          </p:nvPr>
        </p:nvSpPr>
        <p:spPr>
          <a:xfrm>
            <a:off x="6099659" y="2821491"/>
            <a:ext cx="4957855" cy="3232346"/>
          </a:xfrm>
        </p:spPr>
        <p:txBody>
          <a:bodyPr>
            <a:normAutofit/>
          </a:bodyPr>
          <a:lstStyle/>
          <a:p>
            <a:r>
              <a:rPr lang="en-US" sz="2400" dirty="0"/>
              <a:t>Watch for the emergence of pleasantness, nurture it, and sometimes, create space for (practicing) it (e.g., let’s take 5 min to focus in on how you can express yourself toward others in ways that are kind, pleasant, and pleasing)</a:t>
            </a:r>
          </a:p>
        </p:txBody>
      </p:sp>
      <p:pic>
        <p:nvPicPr>
          <p:cNvPr id="7" name="Picture 6">
            <a:extLst>
              <a:ext uri="{FF2B5EF4-FFF2-40B4-BE49-F238E27FC236}">
                <a16:creationId xmlns:a16="http://schemas.microsoft.com/office/drawing/2014/main" id="{EF331D58-1D6C-473F-974F-77746A1C53DC}"/>
              </a:ext>
            </a:extLst>
          </p:cNvPr>
          <p:cNvPicPr>
            <a:picLocks noChangeAspect="1"/>
          </p:cNvPicPr>
          <p:nvPr/>
        </p:nvPicPr>
        <p:blipFill>
          <a:blip r:embed="rId2"/>
          <a:stretch>
            <a:fillRect/>
          </a:stretch>
        </p:blipFill>
        <p:spPr>
          <a:xfrm>
            <a:off x="-1" y="4641289"/>
            <a:ext cx="3271101" cy="2216711"/>
          </a:xfrm>
          <a:prstGeom prst="rect">
            <a:avLst/>
          </a:prstGeom>
        </p:spPr>
      </p:pic>
    </p:spTree>
    <p:extLst>
      <p:ext uri="{BB962C8B-B14F-4D97-AF65-F5344CB8AC3E}">
        <p14:creationId xmlns:p14="http://schemas.microsoft.com/office/powerpoint/2010/main" val="34829260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5C912-BA19-448C-B07B-4EECE52B4BE9}"/>
              </a:ext>
            </a:extLst>
          </p:cNvPr>
          <p:cNvSpPr>
            <a:spLocks noGrp="1"/>
          </p:cNvSpPr>
          <p:nvPr>
            <p:ph type="title"/>
          </p:nvPr>
        </p:nvSpPr>
        <p:spPr/>
        <p:txBody>
          <a:bodyPr>
            <a:normAutofit/>
          </a:bodyPr>
          <a:lstStyle/>
          <a:p>
            <a:r>
              <a:rPr lang="en-US" sz="4800" dirty="0"/>
              <a:t>Embracing Happiness</a:t>
            </a:r>
          </a:p>
        </p:txBody>
      </p:sp>
      <p:sp>
        <p:nvSpPr>
          <p:cNvPr id="3" name="Content Placeholder 2">
            <a:extLst>
              <a:ext uri="{FF2B5EF4-FFF2-40B4-BE49-F238E27FC236}">
                <a16:creationId xmlns:a16="http://schemas.microsoft.com/office/drawing/2014/main" id="{DA54B7AD-0100-415B-AFF2-544FB20122A1}"/>
              </a:ext>
            </a:extLst>
          </p:cNvPr>
          <p:cNvSpPr>
            <a:spLocks noGrp="1"/>
          </p:cNvSpPr>
          <p:nvPr>
            <p:ph idx="1"/>
          </p:nvPr>
        </p:nvSpPr>
        <p:spPr>
          <a:xfrm>
            <a:off x="1451579" y="2015732"/>
            <a:ext cx="9603275" cy="3993182"/>
          </a:xfrm>
        </p:spPr>
        <p:txBody>
          <a:bodyPr>
            <a:noAutofit/>
          </a:bodyPr>
          <a:lstStyle/>
          <a:p>
            <a:r>
              <a:rPr lang="en-US" sz="3200" dirty="0"/>
              <a:t>Starting shallow – With behaviors </a:t>
            </a:r>
          </a:p>
          <a:p>
            <a:r>
              <a:rPr lang="en-US" sz="3200" dirty="0"/>
              <a:t>Happy distractions</a:t>
            </a:r>
            <a:r>
              <a:rPr lang="en-US" sz="3200" dirty="0">
                <a:sym typeface="Wingdings" panose="05000000000000000000" pitchFamily="2" charset="2"/>
              </a:rPr>
              <a:t>, power poses, and movement!</a:t>
            </a:r>
            <a:endParaRPr lang="en-US" sz="3200" dirty="0"/>
          </a:p>
        </p:txBody>
      </p:sp>
      <p:pic>
        <p:nvPicPr>
          <p:cNvPr id="4" name="Picture 3">
            <a:extLst>
              <a:ext uri="{FF2B5EF4-FFF2-40B4-BE49-F238E27FC236}">
                <a16:creationId xmlns:a16="http://schemas.microsoft.com/office/drawing/2014/main" id="{75B85F5D-C022-4DBF-A224-172F514BA1FE}"/>
              </a:ext>
            </a:extLst>
          </p:cNvPr>
          <p:cNvPicPr>
            <a:picLocks noChangeAspect="1"/>
          </p:cNvPicPr>
          <p:nvPr/>
        </p:nvPicPr>
        <p:blipFill>
          <a:blip r:embed="rId2"/>
          <a:stretch>
            <a:fillRect/>
          </a:stretch>
        </p:blipFill>
        <p:spPr>
          <a:xfrm>
            <a:off x="8345091" y="3962149"/>
            <a:ext cx="3846909" cy="2895851"/>
          </a:xfrm>
          <a:prstGeom prst="rect">
            <a:avLst/>
          </a:prstGeom>
        </p:spPr>
      </p:pic>
      <p:pic>
        <p:nvPicPr>
          <p:cNvPr id="5" name="Picture 4">
            <a:extLst>
              <a:ext uri="{FF2B5EF4-FFF2-40B4-BE49-F238E27FC236}">
                <a16:creationId xmlns:a16="http://schemas.microsoft.com/office/drawing/2014/main" id="{29C5E20F-ABB0-4A14-AE1F-FF2CEAE1C200}"/>
              </a:ext>
            </a:extLst>
          </p:cNvPr>
          <p:cNvPicPr>
            <a:picLocks noChangeAspect="1"/>
          </p:cNvPicPr>
          <p:nvPr/>
        </p:nvPicPr>
        <p:blipFill>
          <a:blip r:embed="rId3"/>
          <a:stretch>
            <a:fillRect/>
          </a:stretch>
        </p:blipFill>
        <p:spPr>
          <a:xfrm>
            <a:off x="0" y="4297458"/>
            <a:ext cx="4151736" cy="2560542"/>
          </a:xfrm>
          <a:prstGeom prst="rect">
            <a:avLst/>
          </a:prstGeom>
        </p:spPr>
      </p:pic>
      <p:pic>
        <p:nvPicPr>
          <p:cNvPr id="6" name="Picture 5">
            <a:extLst>
              <a:ext uri="{FF2B5EF4-FFF2-40B4-BE49-F238E27FC236}">
                <a16:creationId xmlns:a16="http://schemas.microsoft.com/office/drawing/2014/main" id="{7C55650D-2E5C-49DE-ABE9-916B7E90832E}"/>
              </a:ext>
            </a:extLst>
          </p:cNvPr>
          <p:cNvPicPr>
            <a:picLocks noChangeAspect="1"/>
          </p:cNvPicPr>
          <p:nvPr/>
        </p:nvPicPr>
        <p:blipFill>
          <a:blip r:embed="rId4"/>
          <a:stretch>
            <a:fillRect/>
          </a:stretch>
        </p:blipFill>
        <p:spPr>
          <a:xfrm>
            <a:off x="4156538" y="4501228"/>
            <a:ext cx="4193355" cy="2356772"/>
          </a:xfrm>
          <a:prstGeom prst="rect">
            <a:avLst/>
          </a:prstGeom>
        </p:spPr>
      </p:pic>
    </p:spTree>
    <p:extLst>
      <p:ext uri="{BB962C8B-B14F-4D97-AF65-F5344CB8AC3E}">
        <p14:creationId xmlns:p14="http://schemas.microsoft.com/office/powerpoint/2010/main" val="6230738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5C912-BA19-448C-B07B-4EECE52B4BE9}"/>
              </a:ext>
            </a:extLst>
          </p:cNvPr>
          <p:cNvSpPr>
            <a:spLocks noGrp="1"/>
          </p:cNvSpPr>
          <p:nvPr>
            <p:ph type="title"/>
          </p:nvPr>
        </p:nvSpPr>
        <p:spPr/>
        <p:txBody>
          <a:bodyPr>
            <a:normAutofit/>
          </a:bodyPr>
          <a:lstStyle/>
          <a:p>
            <a:r>
              <a:rPr lang="en-US" sz="4800" dirty="0"/>
              <a:t>Embracing Happiness – 2 </a:t>
            </a:r>
          </a:p>
        </p:txBody>
      </p:sp>
      <p:sp>
        <p:nvSpPr>
          <p:cNvPr id="3" name="Content Placeholder 2">
            <a:extLst>
              <a:ext uri="{FF2B5EF4-FFF2-40B4-BE49-F238E27FC236}">
                <a16:creationId xmlns:a16="http://schemas.microsoft.com/office/drawing/2014/main" id="{DA54B7AD-0100-415B-AFF2-544FB20122A1}"/>
              </a:ext>
            </a:extLst>
          </p:cNvPr>
          <p:cNvSpPr>
            <a:spLocks noGrp="1"/>
          </p:cNvSpPr>
          <p:nvPr>
            <p:ph idx="1"/>
          </p:nvPr>
        </p:nvSpPr>
        <p:spPr>
          <a:xfrm>
            <a:off x="1451579" y="2015732"/>
            <a:ext cx="9603275" cy="3993182"/>
          </a:xfrm>
        </p:spPr>
        <p:txBody>
          <a:bodyPr>
            <a:noAutofit/>
          </a:bodyPr>
          <a:lstStyle/>
          <a:p>
            <a:r>
              <a:rPr lang="en-US" sz="3200" dirty="0"/>
              <a:t>Focusing on cognition . . .  and non-binaries </a:t>
            </a:r>
          </a:p>
          <a:p>
            <a:endParaRPr lang="en-US" sz="3200" dirty="0"/>
          </a:p>
          <a:p>
            <a:r>
              <a:rPr lang="en-US" sz="3200" b="1" dirty="0">
                <a:solidFill>
                  <a:srgbClr val="0070C0"/>
                </a:solidFill>
              </a:rPr>
              <a:t>Witness something inspiring</a:t>
            </a:r>
          </a:p>
        </p:txBody>
      </p:sp>
      <p:pic>
        <p:nvPicPr>
          <p:cNvPr id="4" name="Picture 3">
            <a:extLst>
              <a:ext uri="{FF2B5EF4-FFF2-40B4-BE49-F238E27FC236}">
                <a16:creationId xmlns:a16="http://schemas.microsoft.com/office/drawing/2014/main" id="{E75BFF33-3C0A-42D6-B564-F9ADA9136D1C}"/>
              </a:ext>
            </a:extLst>
          </p:cNvPr>
          <p:cNvPicPr>
            <a:picLocks noChangeAspect="1"/>
          </p:cNvPicPr>
          <p:nvPr/>
        </p:nvPicPr>
        <p:blipFill>
          <a:blip r:embed="rId2"/>
          <a:stretch>
            <a:fillRect/>
          </a:stretch>
        </p:blipFill>
        <p:spPr>
          <a:xfrm>
            <a:off x="7729341" y="4523030"/>
            <a:ext cx="4462659" cy="2334970"/>
          </a:xfrm>
          <a:prstGeom prst="rect">
            <a:avLst/>
          </a:prstGeom>
        </p:spPr>
      </p:pic>
    </p:spTree>
    <p:extLst>
      <p:ext uri="{BB962C8B-B14F-4D97-AF65-F5344CB8AC3E}">
        <p14:creationId xmlns:p14="http://schemas.microsoft.com/office/powerpoint/2010/main" val="22315955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0EEB0-2486-4315-B837-B982C7FD64AE}"/>
              </a:ext>
            </a:extLst>
          </p:cNvPr>
          <p:cNvSpPr>
            <a:spLocks noGrp="1"/>
          </p:cNvSpPr>
          <p:nvPr>
            <p:ph type="title"/>
          </p:nvPr>
        </p:nvSpPr>
        <p:spPr>
          <a:xfrm>
            <a:off x="782425" y="419451"/>
            <a:ext cx="10272429" cy="1434304"/>
          </a:xfrm>
        </p:spPr>
        <p:txBody>
          <a:bodyPr/>
          <a:lstStyle/>
          <a:p>
            <a:r>
              <a:rPr lang="en-US" b="1" dirty="0">
                <a:solidFill>
                  <a:schemeClr val="accent1">
                    <a:lumMod val="60000"/>
                    <a:lumOff val="40000"/>
                  </a:schemeClr>
                </a:solidFill>
              </a:rPr>
              <a:t>Your Assignment</a:t>
            </a:r>
            <a:br>
              <a:rPr lang="en-US" b="1" dirty="0">
                <a:solidFill>
                  <a:schemeClr val="accent1">
                    <a:lumMod val="60000"/>
                    <a:lumOff val="40000"/>
                  </a:schemeClr>
                </a:solidFill>
              </a:rPr>
            </a:br>
            <a:br>
              <a:rPr lang="en-US" b="1" dirty="0">
                <a:solidFill>
                  <a:schemeClr val="accent1">
                    <a:lumMod val="60000"/>
                    <a:lumOff val="40000"/>
                  </a:schemeClr>
                </a:solidFill>
              </a:rPr>
            </a:br>
            <a:r>
              <a:rPr lang="en-US" b="1" dirty="0">
                <a:solidFill>
                  <a:schemeClr val="accent1">
                    <a:lumMod val="60000"/>
                    <a:lumOff val="40000"/>
                  </a:schemeClr>
                </a:solidFill>
              </a:rPr>
              <a:t>Now . . . </a:t>
            </a:r>
          </a:p>
        </p:txBody>
      </p:sp>
      <p:pic>
        <p:nvPicPr>
          <p:cNvPr id="5" name="Content Placeholder 4">
            <a:extLst>
              <a:ext uri="{FF2B5EF4-FFF2-40B4-BE49-F238E27FC236}">
                <a16:creationId xmlns:a16="http://schemas.microsoft.com/office/drawing/2014/main" id="{21DD6E0B-36D2-42C7-B9F4-6BE9179B0A70}"/>
              </a:ext>
            </a:extLst>
          </p:cNvPr>
          <p:cNvPicPr>
            <a:picLocks noGrp="1" noChangeAspect="1"/>
          </p:cNvPicPr>
          <p:nvPr>
            <p:ph idx="1"/>
          </p:nvPr>
        </p:nvPicPr>
        <p:blipFill>
          <a:blip r:embed="rId2"/>
          <a:stretch>
            <a:fillRect/>
          </a:stretch>
        </p:blipFill>
        <p:spPr>
          <a:xfrm>
            <a:off x="5721293" y="2485"/>
            <a:ext cx="6470708" cy="6855515"/>
          </a:xfrm>
        </p:spPr>
      </p:pic>
    </p:spTree>
    <p:extLst>
      <p:ext uri="{BB962C8B-B14F-4D97-AF65-F5344CB8AC3E}">
        <p14:creationId xmlns:p14="http://schemas.microsoft.com/office/powerpoint/2010/main" val="28952702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5C912-BA19-448C-B07B-4EECE52B4BE9}"/>
              </a:ext>
            </a:extLst>
          </p:cNvPr>
          <p:cNvSpPr>
            <a:spLocks noGrp="1"/>
          </p:cNvSpPr>
          <p:nvPr>
            <p:ph type="title"/>
          </p:nvPr>
        </p:nvSpPr>
        <p:spPr/>
        <p:txBody>
          <a:bodyPr>
            <a:normAutofit/>
          </a:bodyPr>
          <a:lstStyle/>
          <a:p>
            <a:r>
              <a:rPr lang="en-US" sz="4800" dirty="0"/>
              <a:t>Embracing Happiness – 3 </a:t>
            </a:r>
          </a:p>
        </p:txBody>
      </p:sp>
      <p:sp>
        <p:nvSpPr>
          <p:cNvPr id="5" name="Text Placeholder 4">
            <a:extLst>
              <a:ext uri="{FF2B5EF4-FFF2-40B4-BE49-F238E27FC236}">
                <a16:creationId xmlns:a16="http://schemas.microsoft.com/office/drawing/2014/main" id="{1DB0FE0B-6901-40D8-ADCC-9B66FD04E740}"/>
              </a:ext>
            </a:extLst>
          </p:cNvPr>
          <p:cNvSpPr>
            <a:spLocks noGrp="1"/>
          </p:cNvSpPr>
          <p:nvPr>
            <p:ph type="body" idx="1"/>
          </p:nvPr>
        </p:nvSpPr>
        <p:spPr>
          <a:xfrm>
            <a:off x="645952" y="2019549"/>
            <a:ext cx="5446391" cy="801943"/>
          </a:xfrm>
        </p:spPr>
        <p:txBody>
          <a:bodyPr/>
          <a:lstStyle/>
          <a:p>
            <a:r>
              <a:rPr lang="en-US" sz="3600" dirty="0"/>
              <a:t>Staying Cognitive</a:t>
            </a:r>
          </a:p>
        </p:txBody>
      </p:sp>
      <p:sp>
        <p:nvSpPr>
          <p:cNvPr id="3" name="Content Placeholder 2">
            <a:extLst>
              <a:ext uri="{FF2B5EF4-FFF2-40B4-BE49-F238E27FC236}">
                <a16:creationId xmlns:a16="http://schemas.microsoft.com/office/drawing/2014/main" id="{DA54B7AD-0100-415B-AFF2-544FB20122A1}"/>
              </a:ext>
            </a:extLst>
          </p:cNvPr>
          <p:cNvSpPr>
            <a:spLocks noGrp="1"/>
          </p:cNvSpPr>
          <p:nvPr>
            <p:ph sz="half" idx="2"/>
          </p:nvPr>
        </p:nvSpPr>
        <p:spPr>
          <a:xfrm>
            <a:off x="260059" y="2824269"/>
            <a:ext cx="5603846" cy="3333250"/>
          </a:xfrm>
        </p:spPr>
        <p:txBody>
          <a:bodyPr>
            <a:noAutofit/>
          </a:bodyPr>
          <a:lstStyle/>
          <a:p>
            <a:r>
              <a:rPr lang="en-US" sz="3200" dirty="0"/>
              <a:t>Do you ponder your existential happiness?</a:t>
            </a:r>
          </a:p>
          <a:p>
            <a:r>
              <a:rPr lang="en-US" sz="3200" dirty="0"/>
              <a:t>Or do you ruminate on past problems and future stressors?</a:t>
            </a:r>
          </a:p>
          <a:p>
            <a:r>
              <a:rPr lang="en-US" sz="3200" dirty="0"/>
              <a:t>Or something else?</a:t>
            </a:r>
          </a:p>
          <a:p>
            <a:endParaRPr lang="en-US" sz="3200" dirty="0"/>
          </a:p>
          <a:p>
            <a:endParaRPr lang="en-US" sz="3200" dirty="0"/>
          </a:p>
        </p:txBody>
      </p:sp>
      <p:pic>
        <p:nvPicPr>
          <p:cNvPr id="8" name="Picture 7">
            <a:extLst>
              <a:ext uri="{FF2B5EF4-FFF2-40B4-BE49-F238E27FC236}">
                <a16:creationId xmlns:a16="http://schemas.microsoft.com/office/drawing/2014/main" id="{3677592A-4B9A-43D8-B039-9B4B58D2E843}"/>
              </a:ext>
            </a:extLst>
          </p:cNvPr>
          <p:cNvPicPr>
            <a:picLocks noChangeAspect="1"/>
          </p:cNvPicPr>
          <p:nvPr/>
        </p:nvPicPr>
        <p:blipFill>
          <a:blip r:embed="rId2"/>
          <a:stretch>
            <a:fillRect/>
          </a:stretch>
        </p:blipFill>
        <p:spPr>
          <a:xfrm>
            <a:off x="5936962" y="2346569"/>
            <a:ext cx="6255038" cy="4511431"/>
          </a:xfrm>
          <a:prstGeom prst="rect">
            <a:avLst/>
          </a:prstGeom>
        </p:spPr>
      </p:pic>
      <p:sp>
        <p:nvSpPr>
          <p:cNvPr id="6" name="Text Placeholder 5">
            <a:extLst>
              <a:ext uri="{FF2B5EF4-FFF2-40B4-BE49-F238E27FC236}">
                <a16:creationId xmlns:a16="http://schemas.microsoft.com/office/drawing/2014/main" id="{776E22D3-EC65-4297-8041-4FBFFBA43893}"/>
              </a:ext>
            </a:extLst>
          </p:cNvPr>
          <p:cNvSpPr>
            <a:spLocks noGrp="1"/>
          </p:cNvSpPr>
          <p:nvPr>
            <p:ph type="body" sz="quarter" idx="3"/>
          </p:nvPr>
        </p:nvSpPr>
        <p:spPr/>
        <p:txBody>
          <a:bodyPr/>
          <a:lstStyle/>
          <a:p>
            <a:endParaRPr lang="en-US" dirty="0"/>
          </a:p>
        </p:txBody>
      </p:sp>
      <p:sp>
        <p:nvSpPr>
          <p:cNvPr id="7" name="Content Placeholder 6">
            <a:extLst>
              <a:ext uri="{FF2B5EF4-FFF2-40B4-BE49-F238E27FC236}">
                <a16:creationId xmlns:a16="http://schemas.microsoft.com/office/drawing/2014/main" id="{4F59D33F-85F6-4922-B04F-887AC9D9A7D9}"/>
              </a:ext>
            </a:extLst>
          </p:cNvPr>
          <p:cNvSpPr>
            <a:spLocks noGrp="1"/>
          </p:cNvSpPr>
          <p:nvPr>
            <p:ph sz="quarter" idx="4"/>
          </p:nvPr>
        </p:nvSpPr>
        <p:spPr/>
        <p:txBody>
          <a:bodyPr/>
          <a:lstStyle/>
          <a:p>
            <a:endParaRPr lang="en-US" dirty="0"/>
          </a:p>
        </p:txBody>
      </p:sp>
    </p:spTree>
    <p:extLst>
      <p:ext uri="{BB962C8B-B14F-4D97-AF65-F5344CB8AC3E}">
        <p14:creationId xmlns:p14="http://schemas.microsoft.com/office/powerpoint/2010/main" val="14669642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5C912-BA19-448C-B07B-4EECE52B4BE9}"/>
              </a:ext>
            </a:extLst>
          </p:cNvPr>
          <p:cNvSpPr>
            <a:spLocks noGrp="1"/>
          </p:cNvSpPr>
          <p:nvPr>
            <p:ph type="title"/>
          </p:nvPr>
        </p:nvSpPr>
        <p:spPr/>
        <p:txBody>
          <a:bodyPr>
            <a:normAutofit/>
          </a:bodyPr>
          <a:lstStyle/>
          <a:p>
            <a:r>
              <a:rPr lang="en-US" sz="4800" dirty="0"/>
              <a:t>Embracing Happiness – 3 </a:t>
            </a:r>
          </a:p>
        </p:txBody>
      </p:sp>
      <p:sp>
        <p:nvSpPr>
          <p:cNvPr id="3" name="Content Placeholder 2">
            <a:extLst>
              <a:ext uri="{FF2B5EF4-FFF2-40B4-BE49-F238E27FC236}">
                <a16:creationId xmlns:a16="http://schemas.microsoft.com/office/drawing/2014/main" id="{DA54B7AD-0100-415B-AFF2-544FB20122A1}"/>
              </a:ext>
            </a:extLst>
          </p:cNvPr>
          <p:cNvSpPr>
            <a:spLocks noGrp="1"/>
          </p:cNvSpPr>
          <p:nvPr>
            <p:ph idx="1"/>
          </p:nvPr>
        </p:nvSpPr>
        <p:spPr>
          <a:xfrm>
            <a:off x="461395" y="2015732"/>
            <a:ext cx="10593460" cy="3993182"/>
          </a:xfrm>
        </p:spPr>
        <p:txBody>
          <a:bodyPr>
            <a:noAutofit/>
          </a:bodyPr>
          <a:lstStyle/>
          <a:p>
            <a:r>
              <a:rPr lang="en-US" sz="3200" b="1" dirty="0">
                <a:solidFill>
                  <a:schemeClr val="accent1">
                    <a:lumMod val="60000"/>
                    <a:lumOff val="40000"/>
                  </a:schemeClr>
                </a:solidFill>
              </a:rPr>
              <a:t>Three Good Things</a:t>
            </a:r>
            <a:r>
              <a:rPr lang="en-US" sz="3200" dirty="0"/>
              <a:t>: Seligman’s signature technique</a:t>
            </a:r>
          </a:p>
          <a:p>
            <a:pPr lvl="1"/>
            <a:r>
              <a:rPr lang="en-US" sz="2800" dirty="0"/>
              <a:t>Before you go to sleep (or right now) </a:t>
            </a:r>
          </a:p>
          <a:p>
            <a:pPr lvl="1"/>
            <a:r>
              <a:rPr lang="en-US" sz="2800" dirty="0"/>
              <a:t>Write down (or think about) three good things that happened during the day (or last 24 hours)</a:t>
            </a:r>
          </a:p>
          <a:p>
            <a:pPr lvl="1"/>
            <a:r>
              <a:rPr lang="en-US" sz="2800" dirty="0"/>
              <a:t>Then track down in your mind “Why” those things happened</a:t>
            </a:r>
          </a:p>
          <a:p>
            <a:pPr lvl="1"/>
            <a:r>
              <a:rPr lang="en-US" sz="2800" dirty="0"/>
              <a:t>Seligman: After a week, you’ll want to keep doing it (JSF: Maybe)</a:t>
            </a:r>
          </a:p>
        </p:txBody>
      </p:sp>
    </p:spTree>
    <p:extLst>
      <p:ext uri="{BB962C8B-B14F-4D97-AF65-F5344CB8AC3E}">
        <p14:creationId xmlns:p14="http://schemas.microsoft.com/office/powerpoint/2010/main" val="23034927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Demonstration</a:t>
            </a:r>
          </a:p>
        </p:txBody>
      </p:sp>
      <p:sp>
        <p:nvSpPr>
          <p:cNvPr id="3" name="Content Placeholder 2"/>
          <p:cNvSpPr>
            <a:spLocks noGrp="1"/>
          </p:cNvSpPr>
          <p:nvPr>
            <p:ph idx="1"/>
          </p:nvPr>
        </p:nvSpPr>
        <p:spPr>
          <a:xfrm>
            <a:off x="1451579" y="1767840"/>
            <a:ext cx="9881948" cy="4372901"/>
          </a:xfrm>
        </p:spPr>
        <p:txBody>
          <a:bodyPr>
            <a:noAutofit/>
          </a:bodyPr>
          <a:lstStyle/>
          <a:p>
            <a:r>
              <a:rPr lang="en-US" sz="3200" dirty="0"/>
              <a:t>A Volunteer – Three Good Things</a:t>
            </a:r>
          </a:p>
          <a:p>
            <a:r>
              <a:rPr lang="en-US" sz="2800" dirty="0"/>
              <a:t>Report </a:t>
            </a:r>
            <a:r>
              <a:rPr lang="en-US" sz="2800" dirty="0">
                <a:solidFill>
                  <a:prstClr val="black"/>
                </a:solidFill>
              </a:rPr>
              <a:t>three good things that happened during the day (or last 24 hours) . . . As you think of these three things, notice your thoughts and feelings</a:t>
            </a:r>
          </a:p>
          <a:p>
            <a:pPr lvl="1"/>
            <a:r>
              <a:rPr lang="en-US" sz="2800" dirty="0"/>
              <a:t>What happens when. . . Spoiling</a:t>
            </a:r>
          </a:p>
          <a:p>
            <a:pPr lvl="1"/>
            <a:r>
              <a:rPr lang="en-US" sz="2800" dirty="0"/>
              <a:t>Not remarkable [coffee; dog walk; talked to old friend]</a:t>
            </a:r>
          </a:p>
          <a:p>
            <a:pPr lvl="1"/>
            <a:r>
              <a:rPr lang="en-US" sz="2800" dirty="0"/>
              <a:t>What it took (why): Self-awareness, initiative, set aside time</a:t>
            </a:r>
          </a:p>
        </p:txBody>
      </p:sp>
      <p:pic>
        <p:nvPicPr>
          <p:cNvPr id="4" name="Picture 3"/>
          <p:cNvPicPr>
            <a:picLocks noChangeAspect="1"/>
          </p:cNvPicPr>
          <p:nvPr/>
        </p:nvPicPr>
        <p:blipFill>
          <a:blip r:embed="rId2"/>
          <a:stretch>
            <a:fillRect/>
          </a:stretch>
        </p:blipFill>
        <p:spPr>
          <a:xfrm>
            <a:off x="8992998" y="0"/>
            <a:ext cx="3199002" cy="1685019"/>
          </a:xfrm>
          <a:prstGeom prst="rect">
            <a:avLst/>
          </a:prstGeom>
        </p:spPr>
      </p:pic>
    </p:spTree>
    <p:extLst>
      <p:ext uri="{BB962C8B-B14F-4D97-AF65-F5344CB8AC3E}">
        <p14:creationId xmlns:p14="http://schemas.microsoft.com/office/powerpoint/2010/main" val="23847941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5C912-BA19-448C-B07B-4EECE52B4BE9}"/>
              </a:ext>
            </a:extLst>
          </p:cNvPr>
          <p:cNvSpPr>
            <a:spLocks noGrp="1"/>
          </p:cNvSpPr>
          <p:nvPr>
            <p:ph type="title"/>
          </p:nvPr>
        </p:nvSpPr>
        <p:spPr/>
        <p:txBody>
          <a:bodyPr>
            <a:normAutofit/>
          </a:bodyPr>
          <a:lstStyle/>
          <a:p>
            <a:r>
              <a:rPr lang="en-US" sz="4800" dirty="0"/>
              <a:t>Embracing Happiness – 4 </a:t>
            </a:r>
          </a:p>
        </p:txBody>
      </p:sp>
      <p:sp>
        <p:nvSpPr>
          <p:cNvPr id="3" name="Content Placeholder 2">
            <a:extLst>
              <a:ext uri="{FF2B5EF4-FFF2-40B4-BE49-F238E27FC236}">
                <a16:creationId xmlns:a16="http://schemas.microsoft.com/office/drawing/2014/main" id="{DA54B7AD-0100-415B-AFF2-544FB20122A1}"/>
              </a:ext>
            </a:extLst>
          </p:cNvPr>
          <p:cNvSpPr>
            <a:spLocks noGrp="1"/>
          </p:cNvSpPr>
          <p:nvPr>
            <p:ph idx="1"/>
          </p:nvPr>
        </p:nvSpPr>
        <p:spPr>
          <a:xfrm>
            <a:off x="696287" y="2015732"/>
            <a:ext cx="10358568" cy="3993182"/>
          </a:xfrm>
        </p:spPr>
        <p:txBody>
          <a:bodyPr>
            <a:noAutofit/>
          </a:bodyPr>
          <a:lstStyle/>
          <a:p>
            <a:r>
              <a:rPr lang="en-US" sz="3200" dirty="0"/>
              <a:t>The Attention Tug-of-War</a:t>
            </a:r>
          </a:p>
          <a:p>
            <a:pPr marL="0" indent="0">
              <a:buNone/>
            </a:pPr>
            <a:endParaRPr lang="en-US" sz="3200" dirty="0"/>
          </a:p>
        </p:txBody>
      </p:sp>
      <p:pic>
        <p:nvPicPr>
          <p:cNvPr id="4" name="Content Placeholder 3">
            <a:extLst>
              <a:ext uri="{FF2B5EF4-FFF2-40B4-BE49-F238E27FC236}">
                <a16:creationId xmlns:a16="http://schemas.microsoft.com/office/drawing/2014/main" id="{0B12A932-FD90-4F3D-80B9-3330435ED38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41945" y="3070371"/>
            <a:ext cx="12233945" cy="4331914"/>
          </a:xfrm>
          <a:prstGeom prst="rect">
            <a:avLst/>
          </a:prstGeom>
        </p:spPr>
      </p:pic>
    </p:spTree>
    <p:extLst>
      <p:ext uri="{BB962C8B-B14F-4D97-AF65-F5344CB8AC3E}">
        <p14:creationId xmlns:p14="http://schemas.microsoft.com/office/powerpoint/2010/main" val="28071064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1286691" y="453005"/>
            <a:ext cx="9927772" cy="1400749"/>
          </a:xfrm>
        </p:spPr>
        <p:txBody>
          <a:bodyPr>
            <a:noAutofit/>
          </a:bodyPr>
          <a:lstStyle/>
          <a:p>
            <a:pPr algn="ctr"/>
            <a:br>
              <a:rPr lang="en-US" sz="4000" b="1" dirty="0">
                <a:solidFill>
                  <a:srgbClr val="00B050"/>
                </a:solidFill>
              </a:rPr>
            </a:br>
            <a:r>
              <a:rPr lang="en-US" altLang="en-US" sz="4000" dirty="0"/>
              <a:t>Attention Training and Control</a:t>
            </a:r>
          </a:p>
        </p:txBody>
      </p:sp>
      <p:sp>
        <p:nvSpPr>
          <p:cNvPr id="2" name="Content Placeholder 1"/>
          <p:cNvSpPr>
            <a:spLocks noGrp="1"/>
          </p:cNvSpPr>
          <p:nvPr>
            <p:ph idx="1"/>
          </p:nvPr>
        </p:nvSpPr>
        <p:spPr>
          <a:xfrm>
            <a:off x="1451579" y="2015732"/>
            <a:ext cx="9603275" cy="4117279"/>
          </a:xfrm>
        </p:spPr>
        <p:txBody>
          <a:bodyPr>
            <a:normAutofit fontScale="92500" lnSpcReduction="20000"/>
          </a:bodyPr>
          <a:lstStyle/>
          <a:p>
            <a:pPr lvl="0">
              <a:buClr>
                <a:srgbClr val="B71E42"/>
              </a:buClr>
            </a:pPr>
            <a:r>
              <a:rPr lang="en-US" sz="3200" dirty="0">
                <a:solidFill>
                  <a:prstClr val="black"/>
                </a:solidFill>
              </a:rPr>
              <a:t>Attention control (aka mindfulness) ALWAYS FAILS; this failure is another natural obstacle to </a:t>
            </a:r>
            <a:r>
              <a:rPr lang="en-US" sz="3200" dirty="0" err="1">
                <a:solidFill>
                  <a:prstClr val="black"/>
                </a:solidFill>
              </a:rPr>
              <a:t>eudaimonic</a:t>
            </a:r>
            <a:r>
              <a:rPr lang="en-US" sz="3200" dirty="0">
                <a:solidFill>
                  <a:prstClr val="black"/>
                </a:solidFill>
              </a:rPr>
              <a:t> happiness</a:t>
            </a:r>
          </a:p>
          <a:p>
            <a:pPr lvl="0">
              <a:buClr>
                <a:srgbClr val="B71E42"/>
              </a:buClr>
            </a:pPr>
            <a:endParaRPr lang="en-US" sz="3200" dirty="0">
              <a:solidFill>
                <a:prstClr val="black"/>
              </a:solidFill>
            </a:endParaRPr>
          </a:p>
          <a:p>
            <a:pPr lvl="0">
              <a:buClr>
                <a:srgbClr val="B71E42"/>
              </a:buClr>
            </a:pPr>
            <a:r>
              <a:rPr lang="en-US" sz="3200" dirty="0">
                <a:solidFill>
                  <a:prstClr val="black"/>
                </a:solidFill>
              </a:rPr>
              <a:t>But Harvard study (n = 2,000+) paying attention to what you’re doing increases happiness ratings (JKZ)</a:t>
            </a:r>
          </a:p>
          <a:p>
            <a:pPr lvl="0">
              <a:buClr>
                <a:srgbClr val="B71E42"/>
              </a:buClr>
            </a:pPr>
            <a:endParaRPr lang="en-US" sz="3200" dirty="0">
              <a:solidFill>
                <a:prstClr val="black"/>
              </a:solidFill>
            </a:endParaRPr>
          </a:p>
          <a:p>
            <a:pPr lvl="0">
              <a:buClr>
                <a:srgbClr val="B71E42"/>
              </a:buClr>
            </a:pPr>
            <a:r>
              <a:rPr lang="en-US" sz="3200" dirty="0">
                <a:solidFill>
                  <a:prstClr val="black"/>
                </a:solidFill>
              </a:rPr>
              <a:t>The amazing brain – Now </a:t>
            </a:r>
          </a:p>
          <a:p>
            <a:pPr lvl="0">
              <a:buClr>
                <a:srgbClr val="B71E42"/>
              </a:buClr>
            </a:pPr>
            <a:endParaRPr lang="en-US" sz="3200" dirty="0">
              <a:solidFill>
                <a:prstClr val="black"/>
              </a:solidFill>
            </a:endParaRPr>
          </a:p>
          <a:p>
            <a:endParaRPr lang="en-US" dirty="0"/>
          </a:p>
        </p:txBody>
      </p:sp>
    </p:spTree>
    <p:extLst>
      <p:ext uri="{BB962C8B-B14F-4D97-AF65-F5344CB8AC3E}">
        <p14:creationId xmlns:p14="http://schemas.microsoft.com/office/powerpoint/2010/main" val="33702343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t>Pretend Activity</a:t>
            </a:r>
          </a:p>
        </p:txBody>
      </p:sp>
      <p:sp>
        <p:nvSpPr>
          <p:cNvPr id="3" name="Content Placeholder 2"/>
          <p:cNvSpPr>
            <a:spLocks noGrp="1"/>
          </p:cNvSpPr>
          <p:nvPr>
            <p:ph idx="1"/>
          </p:nvPr>
        </p:nvSpPr>
        <p:spPr>
          <a:xfrm>
            <a:off x="1451579" y="1767840"/>
            <a:ext cx="9603275" cy="4345577"/>
          </a:xfrm>
        </p:spPr>
        <p:txBody>
          <a:bodyPr>
            <a:noAutofit/>
          </a:bodyPr>
          <a:lstStyle/>
          <a:p>
            <a:r>
              <a:rPr lang="en-US" sz="3200" dirty="0"/>
              <a:t>Everyone</a:t>
            </a:r>
          </a:p>
          <a:p>
            <a:r>
              <a:rPr lang="en-US" sz="3200" dirty="0"/>
              <a:t>Two minutes</a:t>
            </a:r>
          </a:p>
          <a:p>
            <a:r>
              <a:rPr lang="en-US" sz="3200" dirty="0"/>
              <a:t>Begin at 1 and mentally count your “out” breaths</a:t>
            </a:r>
          </a:p>
          <a:p>
            <a:r>
              <a:rPr lang="en-US" sz="3200" dirty="0"/>
              <a:t>If you lose track, start back at 1</a:t>
            </a:r>
          </a:p>
          <a:p>
            <a:r>
              <a:rPr lang="en-US" sz="3200" dirty="0"/>
              <a:t>Be mindfully non-judgmental of losing track and/or make it spiritual</a:t>
            </a:r>
            <a:endParaRPr lang="en-US" sz="2800" dirty="0"/>
          </a:p>
        </p:txBody>
      </p:sp>
    </p:spTree>
    <p:extLst>
      <p:ext uri="{BB962C8B-B14F-4D97-AF65-F5344CB8AC3E}">
        <p14:creationId xmlns:p14="http://schemas.microsoft.com/office/powerpoint/2010/main" val="38549601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6353" y="804519"/>
            <a:ext cx="10753202" cy="1049235"/>
          </a:xfrm>
        </p:spPr>
        <p:txBody>
          <a:bodyPr>
            <a:normAutofit fontScale="90000"/>
          </a:bodyPr>
          <a:lstStyle/>
          <a:p>
            <a:r>
              <a:rPr lang="en-US" sz="4800" dirty="0"/>
              <a:t>Mindfulness Knowledge and Tricks</a:t>
            </a:r>
          </a:p>
        </p:txBody>
      </p:sp>
      <p:sp>
        <p:nvSpPr>
          <p:cNvPr id="3" name="Content Placeholder 2"/>
          <p:cNvSpPr>
            <a:spLocks noGrp="1"/>
          </p:cNvSpPr>
          <p:nvPr>
            <p:ph idx="1"/>
          </p:nvPr>
        </p:nvSpPr>
        <p:spPr>
          <a:xfrm>
            <a:off x="766353" y="1767840"/>
            <a:ext cx="11213125" cy="4384766"/>
          </a:xfrm>
        </p:spPr>
        <p:txBody>
          <a:bodyPr>
            <a:noAutofit/>
          </a:bodyPr>
          <a:lstStyle/>
          <a:p>
            <a:r>
              <a:rPr lang="en-US" sz="3200" dirty="0"/>
              <a:t>The mind is a yapping dog – Give it a bone – Mantra </a:t>
            </a:r>
          </a:p>
          <a:p>
            <a:r>
              <a:rPr lang="en-US" sz="3200" dirty="0"/>
              <a:t>Balance how much you care about being mindful with NOT CARING AT ALL about being mindful</a:t>
            </a:r>
          </a:p>
          <a:p>
            <a:r>
              <a:rPr lang="en-US" sz="3200" dirty="0"/>
              <a:t>Extend your outbreath (</a:t>
            </a:r>
            <a:r>
              <a:rPr lang="en-US" sz="3200" b="1" dirty="0"/>
              <a:t>or use a soothing object</a:t>
            </a:r>
            <a:r>
              <a:rPr lang="en-US" sz="3200" dirty="0"/>
              <a:t>) to engage the parasympathetic nervous system (and be less mentally jumpy)</a:t>
            </a:r>
          </a:p>
          <a:p>
            <a:r>
              <a:rPr lang="en-US" sz="3200" dirty="0"/>
              <a:t>Practice. But remember, practice DOES NOT make perfect</a:t>
            </a:r>
          </a:p>
        </p:txBody>
      </p:sp>
    </p:spTree>
    <p:extLst>
      <p:ext uri="{BB962C8B-B14F-4D97-AF65-F5344CB8AC3E}">
        <p14:creationId xmlns:p14="http://schemas.microsoft.com/office/powerpoint/2010/main" val="8407287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The Big Take-Home Message</a:t>
            </a:r>
          </a:p>
        </p:txBody>
      </p:sp>
      <p:sp>
        <p:nvSpPr>
          <p:cNvPr id="3" name="Content Placeholder 2"/>
          <p:cNvSpPr>
            <a:spLocks noGrp="1"/>
          </p:cNvSpPr>
          <p:nvPr>
            <p:ph idx="1"/>
          </p:nvPr>
        </p:nvSpPr>
        <p:spPr>
          <a:xfrm>
            <a:off x="766353" y="1767840"/>
            <a:ext cx="11213125" cy="4384766"/>
          </a:xfrm>
        </p:spPr>
        <p:txBody>
          <a:bodyPr>
            <a:noAutofit/>
          </a:bodyPr>
          <a:lstStyle/>
          <a:p>
            <a:r>
              <a:rPr lang="en-US" sz="2800" dirty="0"/>
              <a:t>Mindfulness is about accepting failure . . . </a:t>
            </a:r>
          </a:p>
          <a:p>
            <a:r>
              <a:rPr lang="en-US" sz="2800" dirty="0"/>
              <a:t>We always fail to achieve perfect mindfulness</a:t>
            </a:r>
          </a:p>
          <a:p>
            <a:r>
              <a:rPr lang="en-US" sz="2800" dirty="0"/>
              <a:t>We accept that and value the process</a:t>
            </a:r>
          </a:p>
          <a:p>
            <a:r>
              <a:rPr lang="en-US" sz="2800" dirty="0"/>
              <a:t>It’s NOT about ACHIEVING mindfulness or relaxation</a:t>
            </a:r>
          </a:p>
          <a:p>
            <a:r>
              <a:rPr lang="en-US" sz="2800" dirty="0"/>
              <a:t>It’s about the EXPERIENCE of the process of taking time to not try too hard to achieve mindfulness</a:t>
            </a:r>
          </a:p>
        </p:txBody>
      </p:sp>
      <p:pic>
        <p:nvPicPr>
          <p:cNvPr id="4" name="Picture 3">
            <a:extLst>
              <a:ext uri="{FF2B5EF4-FFF2-40B4-BE49-F238E27FC236}">
                <a16:creationId xmlns:a16="http://schemas.microsoft.com/office/drawing/2014/main" id="{C5A22413-DD8A-43DC-9B6A-3F91D845DF58}"/>
              </a:ext>
            </a:extLst>
          </p:cNvPr>
          <p:cNvPicPr>
            <a:picLocks noChangeAspect="1"/>
          </p:cNvPicPr>
          <p:nvPr/>
        </p:nvPicPr>
        <p:blipFill>
          <a:blip r:embed="rId2"/>
          <a:stretch>
            <a:fillRect/>
          </a:stretch>
        </p:blipFill>
        <p:spPr>
          <a:xfrm>
            <a:off x="10048875" y="0"/>
            <a:ext cx="2143125" cy="2143125"/>
          </a:xfrm>
          <a:prstGeom prst="rect">
            <a:avLst/>
          </a:prstGeom>
        </p:spPr>
      </p:pic>
    </p:spTree>
    <p:extLst>
      <p:ext uri="{BB962C8B-B14F-4D97-AF65-F5344CB8AC3E}">
        <p14:creationId xmlns:p14="http://schemas.microsoft.com/office/powerpoint/2010/main" val="9331285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5C912-BA19-448C-B07B-4EECE52B4BE9}"/>
              </a:ext>
            </a:extLst>
          </p:cNvPr>
          <p:cNvSpPr>
            <a:spLocks noGrp="1"/>
          </p:cNvSpPr>
          <p:nvPr>
            <p:ph type="title"/>
          </p:nvPr>
        </p:nvSpPr>
        <p:spPr/>
        <p:txBody>
          <a:bodyPr>
            <a:normAutofit/>
          </a:bodyPr>
          <a:lstStyle/>
          <a:p>
            <a:r>
              <a:rPr lang="en-US" sz="4800" dirty="0"/>
              <a:t>Embracing Happiness – 5 </a:t>
            </a:r>
          </a:p>
        </p:txBody>
      </p:sp>
      <p:sp>
        <p:nvSpPr>
          <p:cNvPr id="3" name="Content Placeholder 2">
            <a:extLst>
              <a:ext uri="{FF2B5EF4-FFF2-40B4-BE49-F238E27FC236}">
                <a16:creationId xmlns:a16="http://schemas.microsoft.com/office/drawing/2014/main" id="{DA54B7AD-0100-415B-AFF2-544FB20122A1}"/>
              </a:ext>
            </a:extLst>
          </p:cNvPr>
          <p:cNvSpPr>
            <a:spLocks noGrp="1"/>
          </p:cNvSpPr>
          <p:nvPr>
            <p:ph idx="1"/>
          </p:nvPr>
        </p:nvSpPr>
        <p:spPr>
          <a:xfrm>
            <a:off x="1451579" y="2015732"/>
            <a:ext cx="9603275" cy="3993182"/>
          </a:xfrm>
        </p:spPr>
        <p:txBody>
          <a:bodyPr>
            <a:noAutofit/>
          </a:bodyPr>
          <a:lstStyle/>
          <a:p>
            <a:pPr marL="0" indent="0">
              <a:buNone/>
            </a:pPr>
            <a:r>
              <a:rPr lang="en-US" sz="3600" b="1" dirty="0">
                <a:solidFill>
                  <a:schemeClr val="accent1">
                    <a:lumMod val="60000"/>
                    <a:lumOff val="40000"/>
                  </a:schemeClr>
                </a:solidFill>
              </a:rPr>
              <a:t>Back to Gratitude</a:t>
            </a:r>
          </a:p>
          <a:p>
            <a:endParaRPr lang="en-US" sz="3200" dirty="0"/>
          </a:p>
          <a:p>
            <a:r>
              <a:rPr lang="en-US" sz="3200" dirty="0"/>
              <a:t>Like existentialism, we can do spiritual or secular gratitude</a:t>
            </a:r>
          </a:p>
        </p:txBody>
      </p:sp>
      <p:pic>
        <p:nvPicPr>
          <p:cNvPr id="4" name="Picture 3">
            <a:extLst>
              <a:ext uri="{FF2B5EF4-FFF2-40B4-BE49-F238E27FC236}">
                <a16:creationId xmlns:a16="http://schemas.microsoft.com/office/drawing/2014/main" id="{7859BD15-7A94-4CD4-89A0-371FDF2C912A}"/>
              </a:ext>
            </a:extLst>
          </p:cNvPr>
          <p:cNvPicPr>
            <a:picLocks noChangeAspect="1"/>
          </p:cNvPicPr>
          <p:nvPr/>
        </p:nvPicPr>
        <p:blipFill>
          <a:blip r:embed="rId2"/>
          <a:stretch>
            <a:fillRect/>
          </a:stretch>
        </p:blipFill>
        <p:spPr>
          <a:xfrm>
            <a:off x="9178834" y="4324584"/>
            <a:ext cx="3013166" cy="2533416"/>
          </a:xfrm>
          <a:prstGeom prst="rect">
            <a:avLst/>
          </a:prstGeom>
        </p:spPr>
      </p:pic>
    </p:spTree>
    <p:extLst>
      <p:ext uri="{BB962C8B-B14F-4D97-AF65-F5344CB8AC3E}">
        <p14:creationId xmlns:p14="http://schemas.microsoft.com/office/powerpoint/2010/main" val="35514317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a:t>Adverts for gratitude</a:t>
            </a:r>
          </a:p>
        </p:txBody>
      </p:sp>
      <p:sp>
        <p:nvSpPr>
          <p:cNvPr id="3" name="Content Placeholder 2"/>
          <p:cNvSpPr>
            <a:spLocks noGrp="1"/>
          </p:cNvSpPr>
          <p:nvPr>
            <p:ph idx="1"/>
          </p:nvPr>
        </p:nvSpPr>
        <p:spPr>
          <a:xfrm>
            <a:off x="1451579" y="2015732"/>
            <a:ext cx="10024141" cy="4123811"/>
          </a:xfrm>
        </p:spPr>
        <p:txBody>
          <a:bodyPr>
            <a:noAutofit/>
          </a:bodyPr>
          <a:lstStyle/>
          <a:p>
            <a:r>
              <a:rPr lang="en-US" sz="3200" dirty="0"/>
              <a:t>Do you want to increase optimism, improve life satisfaction, be healthier, and exercise more?</a:t>
            </a:r>
          </a:p>
          <a:p>
            <a:endParaRPr lang="en-US" sz="3200" dirty="0"/>
          </a:p>
          <a:p>
            <a:r>
              <a:rPr lang="en-US" sz="3200" dirty="0"/>
              <a:t>Weave intentional gratitude into your life</a:t>
            </a:r>
            <a:endParaRPr lang="en-US" sz="3000" dirty="0"/>
          </a:p>
        </p:txBody>
      </p:sp>
      <p:pic>
        <p:nvPicPr>
          <p:cNvPr id="4" name="Picture 3"/>
          <p:cNvPicPr>
            <a:picLocks noChangeAspect="1"/>
          </p:cNvPicPr>
          <p:nvPr/>
        </p:nvPicPr>
        <p:blipFill>
          <a:blip r:embed="rId2"/>
          <a:stretch>
            <a:fillRect/>
          </a:stretch>
        </p:blipFill>
        <p:spPr>
          <a:xfrm>
            <a:off x="9178834" y="4324584"/>
            <a:ext cx="3013166" cy="2533416"/>
          </a:xfrm>
          <a:prstGeom prst="rect">
            <a:avLst/>
          </a:prstGeom>
        </p:spPr>
      </p:pic>
    </p:spTree>
    <p:extLst>
      <p:ext uri="{BB962C8B-B14F-4D97-AF65-F5344CB8AC3E}">
        <p14:creationId xmlns:p14="http://schemas.microsoft.com/office/powerpoint/2010/main" val="23895061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a:t>Gratitude Homework  </a:t>
            </a:r>
            <a:endParaRPr lang="en-US" sz="4400" b="1" dirty="0">
              <a:solidFill>
                <a:srgbClr val="0070C0"/>
              </a:solidFill>
            </a:endParaRPr>
          </a:p>
        </p:txBody>
      </p:sp>
      <p:sp>
        <p:nvSpPr>
          <p:cNvPr id="3" name="Content Placeholder 2"/>
          <p:cNvSpPr>
            <a:spLocks noGrp="1"/>
          </p:cNvSpPr>
          <p:nvPr>
            <p:ph idx="1"/>
          </p:nvPr>
        </p:nvSpPr>
        <p:spPr>
          <a:xfrm>
            <a:off x="1271451" y="1853754"/>
            <a:ext cx="9783403" cy="4477377"/>
          </a:xfrm>
        </p:spPr>
        <p:txBody>
          <a:bodyPr>
            <a:normAutofit/>
          </a:bodyPr>
          <a:lstStyle/>
          <a:p>
            <a:pPr>
              <a:spcBef>
                <a:spcPts val="1800"/>
              </a:spcBef>
            </a:pPr>
            <a:r>
              <a:rPr lang="en-US" sz="3200" dirty="0"/>
              <a:t>Toward whom do you want to express gratitude?</a:t>
            </a:r>
          </a:p>
          <a:p>
            <a:pPr>
              <a:spcBef>
                <a:spcPts val="1800"/>
              </a:spcBef>
            </a:pPr>
            <a:r>
              <a:rPr lang="en-US" altLang="en-US" sz="3200" dirty="0"/>
              <a:t>Write a </a:t>
            </a:r>
            <a:r>
              <a:rPr lang="en-US" altLang="en-US" sz="3200" b="1" dirty="0">
                <a:solidFill>
                  <a:srgbClr val="0070C0"/>
                </a:solidFill>
              </a:rPr>
              <a:t>postcard or letter or email or text or IM</a:t>
            </a:r>
            <a:r>
              <a:rPr lang="en-US" altLang="en-US" sz="3200" dirty="0"/>
              <a:t> of gratitude to a person you value</a:t>
            </a:r>
          </a:p>
          <a:p>
            <a:pPr>
              <a:spcBef>
                <a:spcPts val="1800"/>
              </a:spcBef>
            </a:pPr>
            <a:r>
              <a:rPr lang="en-US" altLang="en-US" sz="3200" dirty="0"/>
              <a:t>Even better: Tell the person directly</a:t>
            </a:r>
          </a:p>
          <a:p>
            <a:pPr>
              <a:spcBef>
                <a:spcPts val="1800"/>
              </a:spcBef>
            </a:pPr>
            <a:r>
              <a:rPr lang="en-US" altLang="en-US" sz="3200" dirty="0"/>
              <a:t>Results?? Not about the response.</a:t>
            </a:r>
          </a:p>
        </p:txBody>
      </p:sp>
    </p:spTree>
    <p:extLst>
      <p:ext uri="{BB962C8B-B14F-4D97-AF65-F5344CB8AC3E}">
        <p14:creationId xmlns:p14="http://schemas.microsoft.com/office/powerpoint/2010/main" val="3036510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5C912-BA19-448C-B07B-4EECE52B4BE9}"/>
              </a:ext>
            </a:extLst>
          </p:cNvPr>
          <p:cNvSpPr>
            <a:spLocks noGrp="1"/>
          </p:cNvSpPr>
          <p:nvPr>
            <p:ph type="title"/>
          </p:nvPr>
        </p:nvSpPr>
        <p:spPr/>
        <p:txBody>
          <a:bodyPr>
            <a:normAutofit/>
          </a:bodyPr>
          <a:lstStyle/>
          <a:p>
            <a:r>
              <a:rPr lang="en-US" sz="4800" dirty="0"/>
              <a:t>In the End . . .  </a:t>
            </a:r>
          </a:p>
        </p:txBody>
      </p:sp>
      <p:sp>
        <p:nvSpPr>
          <p:cNvPr id="3" name="Content Placeholder 2">
            <a:extLst>
              <a:ext uri="{FF2B5EF4-FFF2-40B4-BE49-F238E27FC236}">
                <a16:creationId xmlns:a16="http://schemas.microsoft.com/office/drawing/2014/main" id="{DA54B7AD-0100-415B-AFF2-544FB20122A1}"/>
              </a:ext>
            </a:extLst>
          </p:cNvPr>
          <p:cNvSpPr>
            <a:spLocks noGrp="1"/>
          </p:cNvSpPr>
          <p:nvPr>
            <p:ph idx="1"/>
          </p:nvPr>
        </p:nvSpPr>
        <p:spPr>
          <a:xfrm>
            <a:off x="0" y="2015732"/>
            <a:ext cx="11504023" cy="3993182"/>
          </a:xfrm>
        </p:spPr>
        <p:txBody>
          <a:bodyPr>
            <a:noAutofit/>
          </a:bodyPr>
          <a:lstStyle/>
          <a:p>
            <a:pPr marL="0" indent="0">
              <a:buNone/>
            </a:pPr>
            <a:r>
              <a:rPr lang="en-US" sz="3000" dirty="0"/>
              <a:t>We’re talking about </a:t>
            </a:r>
            <a:r>
              <a:rPr lang="en-US" sz="3000" b="1" dirty="0" err="1"/>
              <a:t>eudaimonic</a:t>
            </a:r>
            <a:r>
              <a:rPr lang="en-US" sz="3000" b="1" dirty="0"/>
              <a:t> happiness </a:t>
            </a:r>
            <a:r>
              <a:rPr lang="en-US" sz="3000" dirty="0"/>
              <a:t>that involves living well physically, psychologically, socially, spiritually, emotionally, and more. The secret to happiness is no secret . . . </a:t>
            </a:r>
          </a:p>
          <a:p>
            <a:pPr marL="0" indent="0">
              <a:buNone/>
            </a:pPr>
            <a:endParaRPr lang="en-US" sz="3000" dirty="0"/>
          </a:p>
          <a:p>
            <a:pPr marL="0" indent="0">
              <a:buNone/>
            </a:pPr>
            <a:endParaRPr lang="en-US" sz="3000" dirty="0"/>
          </a:p>
          <a:p>
            <a:pPr marL="0" indent="0">
              <a:buNone/>
            </a:pPr>
            <a:r>
              <a:rPr lang="en-US" sz="3000" dirty="0" err="1"/>
              <a:t>Eudaimonic</a:t>
            </a:r>
            <a:r>
              <a:rPr lang="en-US" sz="3000" dirty="0"/>
              <a:t> happiness requires effort</a:t>
            </a:r>
          </a:p>
          <a:p>
            <a:pPr marL="0" indent="0">
              <a:buNone/>
            </a:pPr>
            <a:endParaRPr lang="en-US" dirty="0"/>
          </a:p>
          <a:p>
            <a:pPr marL="0" indent="0">
              <a:buNone/>
            </a:pPr>
            <a:endParaRPr lang="en-US" sz="3000" dirty="0"/>
          </a:p>
        </p:txBody>
      </p:sp>
      <p:pic>
        <p:nvPicPr>
          <p:cNvPr id="4" name="Picture 3"/>
          <p:cNvPicPr>
            <a:picLocks noChangeAspect="1"/>
          </p:cNvPicPr>
          <p:nvPr/>
        </p:nvPicPr>
        <p:blipFill>
          <a:blip r:embed="rId2"/>
          <a:stretch>
            <a:fillRect/>
          </a:stretch>
        </p:blipFill>
        <p:spPr>
          <a:xfrm>
            <a:off x="6017623" y="3523631"/>
            <a:ext cx="6174377" cy="3334369"/>
          </a:xfrm>
          <a:prstGeom prst="rect">
            <a:avLst/>
          </a:prstGeom>
        </p:spPr>
      </p:pic>
    </p:spTree>
    <p:extLst>
      <p:ext uri="{BB962C8B-B14F-4D97-AF65-F5344CB8AC3E}">
        <p14:creationId xmlns:p14="http://schemas.microsoft.com/office/powerpoint/2010/main" val="42424243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1FF9F-4411-4650-8EF9-1CC3E90BFCD8}"/>
              </a:ext>
            </a:extLst>
          </p:cNvPr>
          <p:cNvSpPr>
            <a:spLocks noGrp="1"/>
          </p:cNvSpPr>
          <p:nvPr>
            <p:ph type="title"/>
          </p:nvPr>
        </p:nvSpPr>
        <p:spPr/>
        <p:txBody>
          <a:bodyPr>
            <a:normAutofit/>
          </a:bodyPr>
          <a:lstStyle/>
          <a:p>
            <a:pPr algn="ctr"/>
            <a:r>
              <a:rPr lang="en-US" sz="4000" dirty="0"/>
              <a:t>One Last Positive Distraction</a:t>
            </a:r>
          </a:p>
        </p:txBody>
      </p:sp>
      <p:sp>
        <p:nvSpPr>
          <p:cNvPr id="3" name="Content Placeholder 2">
            <a:extLst>
              <a:ext uri="{FF2B5EF4-FFF2-40B4-BE49-F238E27FC236}">
                <a16:creationId xmlns:a16="http://schemas.microsoft.com/office/drawing/2014/main" id="{1C31B7BC-6AFE-40DD-918C-248FE6E75C50}"/>
              </a:ext>
            </a:extLst>
          </p:cNvPr>
          <p:cNvSpPr>
            <a:spLocks noGrp="1"/>
          </p:cNvSpPr>
          <p:nvPr>
            <p:ph idx="1"/>
          </p:nvPr>
        </p:nvSpPr>
        <p:spPr>
          <a:xfrm>
            <a:off x="1338605" y="1853754"/>
            <a:ext cx="9716249" cy="4224829"/>
          </a:xfrm>
        </p:spPr>
        <p:txBody>
          <a:bodyPr>
            <a:normAutofit/>
          </a:bodyPr>
          <a:lstStyle/>
          <a:p>
            <a:r>
              <a:rPr lang="en-US" sz="2800" dirty="0"/>
              <a:t>Life is hard</a:t>
            </a:r>
          </a:p>
          <a:p>
            <a:r>
              <a:rPr lang="en-US" sz="2800" dirty="0"/>
              <a:t>We all experience common unhappiness and wonder about ourselves</a:t>
            </a:r>
          </a:p>
          <a:p>
            <a:r>
              <a:rPr lang="en-US" sz="2800" dirty="0"/>
              <a:t>Emotions are a pain</a:t>
            </a:r>
            <a:r>
              <a:rPr lang="en-US" sz="2800" dirty="0">
                <a:sym typeface="Wingdings" panose="05000000000000000000" pitchFamily="2" charset="2"/>
              </a:rPr>
              <a:t></a:t>
            </a:r>
          </a:p>
          <a:p>
            <a:r>
              <a:rPr lang="en-US" sz="2800" dirty="0">
                <a:sym typeface="Wingdings" panose="05000000000000000000" pitchFamily="2" charset="2"/>
              </a:rPr>
              <a:t>Sometimes, we need distractions</a:t>
            </a:r>
          </a:p>
          <a:p>
            <a:pPr lvl="1"/>
            <a:r>
              <a:rPr lang="en-US" sz="2600" dirty="0">
                <a:sym typeface="Wingdings" panose="05000000000000000000" pitchFamily="2" charset="2"/>
              </a:rPr>
              <a:t>What songs help you feel your feelings?</a:t>
            </a:r>
          </a:p>
          <a:p>
            <a:pPr lvl="1"/>
            <a:r>
              <a:rPr lang="en-US" sz="2600" dirty="0">
                <a:sym typeface="Wingdings" panose="05000000000000000000" pitchFamily="2" charset="2"/>
              </a:rPr>
              <a:t>What songs help boost your mood? [JSF and 9</a:t>
            </a:r>
            <a:r>
              <a:rPr lang="en-US" sz="2600" baseline="30000" dirty="0">
                <a:sym typeface="Wingdings" panose="05000000000000000000" pitchFamily="2" charset="2"/>
              </a:rPr>
              <a:t>th</a:t>
            </a:r>
            <a:r>
              <a:rPr lang="en-US" sz="2600" dirty="0">
                <a:sym typeface="Wingdings" panose="05000000000000000000" pitchFamily="2" charset="2"/>
              </a:rPr>
              <a:t> grade basketball]</a:t>
            </a:r>
            <a:endParaRPr lang="en-US" sz="2600" dirty="0"/>
          </a:p>
        </p:txBody>
      </p:sp>
    </p:spTree>
    <p:extLst>
      <p:ext uri="{BB962C8B-B14F-4D97-AF65-F5344CB8AC3E}">
        <p14:creationId xmlns:p14="http://schemas.microsoft.com/office/powerpoint/2010/main" val="42524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0AD48-BE94-49D1-A479-88810E3814DD}"/>
              </a:ext>
            </a:extLst>
          </p:cNvPr>
          <p:cNvSpPr>
            <a:spLocks noGrp="1"/>
          </p:cNvSpPr>
          <p:nvPr>
            <p:ph type="title"/>
          </p:nvPr>
        </p:nvSpPr>
        <p:spPr/>
        <p:txBody>
          <a:bodyPr>
            <a:normAutofit/>
          </a:bodyPr>
          <a:lstStyle/>
          <a:p>
            <a:r>
              <a:rPr lang="en-US" altLang="en-US" sz="4800" dirty="0"/>
              <a:t>Stunning Conclusions</a:t>
            </a:r>
            <a:endParaRPr lang="en-US" sz="4800" dirty="0"/>
          </a:p>
        </p:txBody>
      </p:sp>
      <p:sp>
        <p:nvSpPr>
          <p:cNvPr id="3" name="Content Placeholder 2">
            <a:extLst>
              <a:ext uri="{FF2B5EF4-FFF2-40B4-BE49-F238E27FC236}">
                <a16:creationId xmlns:a16="http://schemas.microsoft.com/office/drawing/2014/main" id="{3198180D-906B-4552-9014-6C3EA5F725EE}"/>
              </a:ext>
            </a:extLst>
          </p:cNvPr>
          <p:cNvSpPr>
            <a:spLocks noGrp="1"/>
          </p:cNvSpPr>
          <p:nvPr>
            <p:ph idx="1"/>
          </p:nvPr>
        </p:nvSpPr>
        <p:spPr>
          <a:xfrm>
            <a:off x="829560" y="1853754"/>
            <a:ext cx="10680568" cy="4233537"/>
          </a:xfrm>
        </p:spPr>
        <p:txBody>
          <a:bodyPr>
            <a:noAutofit/>
          </a:bodyPr>
          <a:lstStyle/>
          <a:p>
            <a:r>
              <a:rPr lang="en-US" altLang="en-US" sz="2800" dirty="0">
                <a:solidFill>
                  <a:prstClr val="black"/>
                </a:solidFill>
              </a:rPr>
              <a:t>The brain, our culture, existentialism, the news . . . are all built to track negativity (and outrage)</a:t>
            </a:r>
          </a:p>
          <a:p>
            <a:r>
              <a:rPr lang="en-US" altLang="en-US" sz="2800" dirty="0">
                <a:solidFill>
                  <a:prstClr val="black"/>
                </a:solidFill>
              </a:rPr>
              <a:t>Remember dialectics: Side with the affect, come emotionally alongside depression, misery, and suffering AND then watch for openings to move toward wellness</a:t>
            </a:r>
          </a:p>
          <a:p>
            <a:r>
              <a:rPr lang="en-US" altLang="en-US" sz="2800" dirty="0">
                <a:solidFill>
                  <a:prstClr val="black"/>
                </a:solidFill>
              </a:rPr>
              <a:t>Well-being (</a:t>
            </a:r>
            <a:r>
              <a:rPr lang="en-US" altLang="en-US" sz="2800" dirty="0" err="1">
                <a:solidFill>
                  <a:prstClr val="black"/>
                </a:solidFill>
              </a:rPr>
              <a:t>eudaimonic</a:t>
            </a:r>
            <a:r>
              <a:rPr lang="en-US" altLang="en-US" sz="2800" dirty="0">
                <a:solidFill>
                  <a:prstClr val="black"/>
                </a:solidFill>
              </a:rPr>
              <a:t> happiness) requires at least awareness, intention, effort, reminders, and persistence</a:t>
            </a:r>
            <a:endParaRPr lang="en-US" sz="2800" dirty="0"/>
          </a:p>
        </p:txBody>
      </p:sp>
    </p:spTree>
    <p:extLst>
      <p:ext uri="{BB962C8B-B14F-4D97-AF65-F5344CB8AC3E}">
        <p14:creationId xmlns:p14="http://schemas.microsoft.com/office/powerpoint/2010/main" val="40588947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E55B1-04F7-4089-9903-25E94A3ADC8B}"/>
              </a:ext>
            </a:extLst>
          </p:cNvPr>
          <p:cNvSpPr>
            <a:spLocks noGrp="1"/>
          </p:cNvSpPr>
          <p:nvPr>
            <p:ph type="title"/>
          </p:nvPr>
        </p:nvSpPr>
        <p:spPr/>
        <p:txBody>
          <a:bodyPr>
            <a:normAutofit/>
          </a:bodyPr>
          <a:lstStyle/>
          <a:p>
            <a:r>
              <a:rPr lang="en-US" sz="4800" dirty="0"/>
              <a:t>Resources</a:t>
            </a:r>
          </a:p>
        </p:txBody>
      </p:sp>
      <p:sp>
        <p:nvSpPr>
          <p:cNvPr id="3" name="Content Placeholder 2">
            <a:extLst>
              <a:ext uri="{FF2B5EF4-FFF2-40B4-BE49-F238E27FC236}">
                <a16:creationId xmlns:a16="http://schemas.microsoft.com/office/drawing/2014/main" id="{4444CCAE-F191-49EC-9FF8-758313D96F56}"/>
              </a:ext>
            </a:extLst>
          </p:cNvPr>
          <p:cNvSpPr>
            <a:spLocks noGrp="1"/>
          </p:cNvSpPr>
          <p:nvPr>
            <p:ph idx="1"/>
          </p:nvPr>
        </p:nvSpPr>
        <p:spPr>
          <a:xfrm>
            <a:off x="1149293" y="2015732"/>
            <a:ext cx="9905562" cy="4037749"/>
          </a:xfrm>
        </p:spPr>
        <p:txBody>
          <a:bodyPr>
            <a:normAutofit fontScale="92500"/>
          </a:bodyPr>
          <a:lstStyle/>
          <a:p>
            <a:r>
              <a:rPr lang="en-US" sz="2800" dirty="0"/>
              <a:t>For more homework ideas, just do an internet search: </a:t>
            </a:r>
            <a:r>
              <a:rPr lang="en-US" sz="2800" dirty="0">
                <a:solidFill>
                  <a:schemeClr val="accent2">
                    <a:lumMod val="75000"/>
                  </a:schemeClr>
                </a:solidFill>
              </a:rPr>
              <a:t>Sommers-Flanagan + Happiness Homework</a:t>
            </a:r>
          </a:p>
          <a:p>
            <a:r>
              <a:rPr lang="en-US" sz="2800" dirty="0"/>
              <a:t>University of Pennsylvania Positive Psychology Center: </a:t>
            </a:r>
            <a:r>
              <a:rPr lang="en-US" sz="2800" dirty="0">
                <a:solidFill>
                  <a:schemeClr val="accent2">
                    <a:lumMod val="75000"/>
                  </a:schemeClr>
                </a:solidFill>
                <a:hlinkClick r:id="rId2"/>
              </a:rPr>
              <a:t>https://ppc.sas.upenn.edu/</a:t>
            </a:r>
            <a:r>
              <a:rPr lang="en-US" sz="2800" dirty="0">
                <a:solidFill>
                  <a:schemeClr val="accent2">
                    <a:lumMod val="75000"/>
                  </a:schemeClr>
                </a:solidFill>
              </a:rPr>
              <a:t> </a:t>
            </a:r>
          </a:p>
          <a:p>
            <a:r>
              <a:rPr lang="en-US" sz="2800" dirty="0"/>
              <a:t>Greater Good Magazine: </a:t>
            </a:r>
            <a:r>
              <a:rPr lang="en-US" sz="2800" dirty="0">
                <a:hlinkClick r:id="rId3"/>
              </a:rPr>
              <a:t>https://greatergood.berkeley.edu/</a:t>
            </a:r>
            <a:r>
              <a:rPr lang="en-US" sz="2800" dirty="0"/>
              <a:t> </a:t>
            </a:r>
          </a:p>
          <a:p>
            <a:r>
              <a:rPr lang="en-US" sz="2800" dirty="0"/>
              <a:t>Positive Psychology: </a:t>
            </a:r>
            <a:r>
              <a:rPr lang="en-US" sz="2800" dirty="0">
                <a:hlinkClick r:id="rId4"/>
              </a:rPr>
              <a:t>https://positivepsychology.com/</a:t>
            </a:r>
            <a:endParaRPr lang="en-US" sz="2800" dirty="0"/>
          </a:p>
          <a:p>
            <a:r>
              <a:rPr lang="en-US" sz="2800" dirty="0"/>
              <a:t>The Montana Happiness Project: </a:t>
            </a:r>
            <a:r>
              <a:rPr lang="en-US" sz="2800" dirty="0">
                <a:hlinkClick r:id="rId5"/>
              </a:rPr>
              <a:t>https://montanahappinessproject.com/</a:t>
            </a:r>
            <a:r>
              <a:rPr lang="en-US" sz="2800" dirty="0"/>
              <a:t> </a:t>
            </a:r>
          </a:p>
        </p:txBody>
      </p:sp>
    </p:spTree>
    <p:extLst>
      <p:ext uri="{BB962C8B-B14F-4D97-AF65-F5344CB8AC3E}">
        <p14:creationId xmlns:p14="http://schemas.microsoft.com/office/powerpoint/2010/main" val="1021843263"/>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2551</TotalTime>
  <Words>1389</Words>
  <Application>Microsoft Office PowerPoint</Application>
  <PresentationFormat>Widescreen</PresentationFormat>
  <Paragraphs>159</Paragraphs>
  <Slides>31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Calibri</vt:lpstr>
      <vt:lpstr>Gill Sans MT</vt:lpstr>
      <vt:lpstr>Wingdings</vt:lpstr>
      <vt:lpstr>Gallery</vt:lpstr>
      <vt:lpstr>  The Way of the Humanist  </vt:lpstr>
      <vt:lpstr>Gratitude</vt:lpstr>
      <vt:lpstr>In the Beginning</vt:lpstr>
      <vt:lpstr>In the Beginning - 2</vt:lpstr>
      <vt:lpstr>Myers 1967-2000 Study</vt:lpstr>
      <vt:lpstr>Words (were originally magic)!   Why the preoccupation with suffering and misery? </vt:lpstr>
      <vt:lpstr>Words (were originally magic)!   Why the preoccupation with suffering and misery? </vt:lpstr>
      <vt:lpstr>our brains seem built to ruminate on negatives</vt:lpstr>
      <vt:lpstr>PowerPoint Presentation</vt:lpstr>
      <vt:lpstr>The Dialectics</vt:lpstr>
      <vt:lpstr>The Hope Dialectic</vt:lpstr>
      <vt:lpstr>The Chase Video Clip</vt:lpstr>
      <vt:lpstr>Dealing with irritability</vt:lpstr>
      <vt:lpstr>Embracing Happiness</vt:lpstr>
      <vt:lpstr>Embracing Happiness – 2 </vt:lpstr>
      <vt:lpstr>Your Assignment  Now . . . </vt:lpstr>
      <vt:lpstr>Embracing Happiness – 3 </vt:lpstr>
      <vt:lpstr>Embracing Happiness – 3 </vt:lpstr>
      <vt:lpstr>Demonstration</vt:lpstr>
      <vt:lpstr>Embracing Happiness – 4 </vt:lpstr>
      <vt:lpstr> Attention Training and Control</vt:lpstr>
      <vt:lpstr>Pretend Activity</vt:lpstr>
      <vt:lpstr>Mindfulness Knowledge and Tricks</vt:lpstr>
      <vt:lpstr>The Big Take-Home Message</vt:lpstr>
      <vt:lpstr>Embracing Happiness – 5 </vt:lpstr>
      <vt:lpstr>Adverts for gratitude</vt:lpstr>
      <vt:lpstr>Gratitude Homework  </vt:lpstr>
      <vt:lpstr>In the End . . .  </vt:lpstr>
      <vt:lpstr>One Last Positive Distraction</vt:lpstr>
      <vt:lpstr>Stunning Conclusions</vt:lpstr>
      <vt:lpstr>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World of Behavioral Health</dc:title>
  <dc:creator>Molloy, Molly</dc:creator>
  <cp:lastModifiedBy>Sommers-Flanagan, John</cp:lastModifiedBy>
  <cp:revision>94</cp:revision>
  <dcterms:created xsi:type="dcterms:W3CDTF">2020-07-24T22:22:05Z</dcterms:created>
  <dcterms:modified xsi:type="dcterms:W3CDTF">2022-04-11T18:32:34Z</dcterms:modified>
</cp:coreProperties>
</file>