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71" r:id="rId3"/>
    <p:sldId id="257" r:id="rId4"/>
    <p:sldId id="258" r:id="rId5"/>
    <p:sldId id="259" r:id="rId6"/>
    <p:sldId id="307" r:id="rId7"/>
    <p:sldId id="306" r:id="rId8"/>
    <p:sldId id="308" r:id="rId9"/>
    <p:sldId id="277" r:id="rId10"/>
    <p:sldId id="312" r:id="rId11"/>
    <p:sldId id="300" r:id="rId12"/>
    <p:sldId id="305" r:id="rId13"/>
    <p:sldId id="314" r:id="rId14"/>
    <p:sldId id="309" r:id="rId15"/>
    <p:sldId id="301" r:id="rId16"/>
    <p:sldId id="302" r:id="rId17"/>
    <p:sldId id="303" r:id="rId18"/>
    <p:sldId id="310" r:id="rId19"/>
    <p:sldId id="304" r:id="rId20"/>
    <p:sldId id="276" r:id="rId21"/>
    <p:sldId id="313" r:id="rId22"/>
    <p:sldId id="29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03FA4A87-6FFA-41A3-BC85-D3B797E7F71F}" type="datetimeFigureOut">
              <a:rPr lang="en-US" smtClean="0"/>
              <a:t>4/22/2022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B743-E414-466F-A114-905C52A744C0}"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3FA4A87-6FFA-41A3-BC85-D3B797E7F71F}" type="datetimeFigureOut">
              <a:rPr lang="en-US" smtClean="0"/>
              <a:t>4/22/2022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B743-E414-466F-A114-905C52A744C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3FA4A87-6FFA-41A3-BC85-D3B797E7F71F}" type="datetimeFigureOut">
              <a:rPr lang="en-US" smtClean="0"/>
              <a:t>4/22/2022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B743-E414-466F-A114-905C52A744C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3FA4A87-6FFA-41A3-BC85-D3B797E7F71F}" type="datetimeFigureOut">
              <a:rPr lang="en-US" smtClean="0"/>
              <a:t>4/22/2022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A3B743-E414-466F-A114-905C52A744C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3FA4A87-6FFA-41A3-BC85-D3B797E7F71F}" type="datetimeFigureOut">
              <a:rPr lang="en-US" smtClean="0"/>
              <a:t>4/22/2022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A3B743-E414-466F-A114-905C52A744C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03FA4A87-6FFA-41A3-BC85-D3B797E7F71F}" type="datetimeFigureOut">
              <a:rPr lang="en-US" smtClean="0"/>
              <a:t>4/22/2022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A3B743-E414-466F-A114-905C52A744C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A4A87-6FFA-41A3-BC85-D3B797E7F71F}" type="datetimeFigureOut">
              <a:rPr lang="en-US" smtClean="0"/>
              <a:t>4/22/2022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A3B743-E414-466F-A114-905C52A744C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3FA4A87-6FFA-41A3-BC85-D3B797E7F71F}" type="datetimeFigureOut">
              <a:rPr lang="en-US" smtClean="0"/>
              <a:t>4/22/2022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A3B743-E414-466F-A114-905C52A744C0}"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03FA4A87-6FFA-41A3-BC85-D3B797E7F71F}" type="datetimeFigureOut">
              <a:rPr lang="en-US" smtClean="0"/>
              <a:t>4/22/2022</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0EA3B743-E414-466F-A114-905C52A744C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3FA4A87-6FFA-41A3-BC85-D3B797E7F71F}" type="datetimeFigureOut">
              <a:rPr lang="en-US" smtClean="0"/>
              <a:t>4/22/2022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B743-E414-466F-A114-905C52A744C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3FA4A87-6FFA-41A3-BC85-D3B797E7F71F}" type="datetimeFigureOut">
              <a:rPr lang="en-US" smtClean="0"/>
              <a:t>4/22/2022</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EA3B743-E414-466F-A114-905C52A744C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03FA4A87-6FFA-41A3-BC85-D3B797E7F71F}" type="datetimeFigureOut">
              <a:rPr lang="en-US" smtClean="0"/>
              <a:t>4/22/2022</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0EA3B743-E414-466F-A114-905C52A744C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gottman.com/blog/r-is-for-repair/"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876800"/>
            <a:ext cx="8229600" cy="1828800"/>
          </a:xfrm>
        </p:spPr>
        <p:txBody>
          <a:bodyPr>
            <a:normAutofit fontScale="90000"/>
          </a:bodyPr>
          <a:lstStyle/>
          <a:p>
            <a:pPr lvl="0">
              <a:spcBef>
                <a:spcPts val="0"/>
              </a:spcBef>
            </a:pPr>
            <a:br>
              <a:rPr lang="en-US" sz="3100" b="0" dirty="0">
                <a:solidFill>
                  <a:schemeClr val="bg1"/>
                </a:solidFill>
              </a:rPr>
            </a:br>
            <a:r>
              <a:rPr lang="en-US" sz="3100" b="0" dirty="0">
                <a:solidFill>
                  <a:srgbClr val="00B0F0"/>
                </a:solidFill>
              </a:rPr>
              <a:t>John.sf@mso.umt.edu</a:t>
            </a:r>
            <a:br>
              <a:rPr lang="en-US" sz="3100" b="0" dirty="0">
                <a:solidFill>
                  <a:srgbClr val="00B0F0"/>
                </a:solidFill>
              </a:rPr>
            </a:br>
            <a:r>
              <a:rPr lang="en-US" sz="3100" b="0" dirty="0">
                <a:solidFill>
                  <a:srgbClr val="00B0F0"/>
                </a:solidFill>
              </a:rPr>
              <a:t>Johnsommersflanagan.com</a:t>
            </a:r>
            <a:br>
              <a:rPr lang="en-US" sz="2000" b="0" dirty="0">
                <a:solidFill>
                  <a:srgbClr val="FFFFFF"/>
                </a:solidFill>
              </a:rPr>
            </a:br>
            <a:endParaRPr lang="en-US" dirty="0"/>
          </a:p>
        </p:txBody>
      </p:sp>
      <p:sp>
        <p:nvSpPr>
          <p:cNvPr id="3" name="Subtitle 2"/>
          <p:cNvSpPr>
            <a:spLocks noGrp="1"/>
          </p:cNvSpPr>
          <p:nvPr>
            <p:ph type="subTitle" idx="1"/>
          </p:nvPr>
        </p:nvSpPr>
        <p:spPr>
          <a:xfrm>
            <a:off x="685800" y="914400"/>
            <a:ext cx="8077200" cy="2743200"/>
          </a:xfrm>
        </p:spPr>
        <p:txBody>
          <a:bodyPr>
            <a:normAutofit/>
          </a:bodyPr>
          <a:lstStyle/>
          <a:p>
            <a:r>
              <a:rPr lang="en-US" sz="6000" b="1" dirty="0">
                <a:solidFill>
                  <a:srgbClr val="F0AD00">
                    <a:satMod val="150000"/>
                  </a:srgbClr>
                </a:solidFill>
              </a:rPr>
              <a:t>Love Skills . . . </a:t>
            </a:r>
          </a:p>
          <a:p>
            <a:endParaRPr lang="en-US" sz="4200" b="1" dirty="0">
              <a:solidFill>
                <a:srgbClr val="F0AD00">
                  <a:satMod val="150000"/>
                </a:srgbClr>
              </a:solidFill>
            </a:endParaRPr>
          </a:p>
          <a:p>
            <a:r>
              <a:rPr lang="en-US" sz="3200" b="1" dirty="0">
                <a:solidFill>
                  <a:srgbClr val="F0AD00">
                    <a:satMod val="150000"/>
                  </a:srgbClr>
                </a:solidFill>
              </a:rPr>
              <a:t>with John and Rita Sommers-Flanagan</a:t>
            </a:r>
          </a:p>
          <a:p>
            <a:endParaRPr lang="en-US" dirty="0"/>
          </a:p>
        </p:txBody>
      </p:sp>
    </p:spTree>
    <p:extLst>
      <p:ext uri="{BB962C8B-B14F-4D97-AF65-F5344CB8AC3E}">
        <p14:creationId xmlns:p14="http://schemas.microsoft.com/office/powerpoint/2010/main" val="1312376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Opening Story</a:t>
            </a:r>
          </a:p>
        </p:txBody>
      </p:sp>
      <p:sp>
        <p:nvSpPr>
          <p:cNvPr id="4" name="Content Placeholder 3">
            <a:extLst>
              <a:ext uri="{FF2B5EF4-FFF2-40B4-BE49-F238E27FC236}">
                <a16:creationId xmlns:a16="http://schemas.microsoft.com/office/drawing/2014/main" id="{D03BBD83-331A-4869-84C1-0F117989FF69}"/>
              </a:ext>
            </a:extLst>
          </p:cNvPr>
          <p:cNvSpPr>
            <a:spLocks noGrp="1"/>
          </p:cNvSpPr>
          <p:nvPr>
            <p:ph idx="1"/>
          </p:nvPr>
        </p:nvSpPr>
        <p:spPr/>
        <p:txBody>
          <a:bodyPr/>
          <a:lstStyle/>
          <a:p>
            <a:r>
              <a:rPr lang="en-US" dirty="0"/>
              <a:t>The Orange Street Bridge</a:t>
            </a:r>
          </a:p>
          <a:p>
            <a:endParaRPr lang="en-US" dirty="0"/>
          </a:p>
          <a:p>
            <a:r>
              <a:rPr lang="en-US" dirty="0"/>
              <a:t>36+ years later</a:t>
            </a:r>
          </a:p>
        </p:txBody>
      </p:sp>
    </p:spTree>
    <p:extLst>
      <p:ext uri="{BB962C8B-B14F-4D97-AF65-F5344CB8AC3E}">
        <p14:creationId xmlns:p14="http://schemas.microsoft.com/office/powerpoint/2010/main" val="456185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Learning Objectives</a:t>
            </a:r>
          </a:p>
        </p:txBody>
      </p:sp>
      <p:sp>
        <p:nvSpPr>
          <p:cNvPr id="3" name="Content Placeholder 2"/>
          <p:cNvSpPr>
            <a:spLocks noGrp="1"/>
          </p:cNvSpPr>
          <p:nvPr>
            <p:ph idx="1"/>
          </p:nvPr>
        </p:nvSpPr>
        <p:spPr>
          <a:xfrm>
            <a:off x="457200" y="1524000"/>
            <a:ext cx="8229600" cy="5105400"/>
          </a:xfrm>
        </p:spPr>
        <p:txBody>
          <a:bodyPr>
            <a:normAutofit lnSpcReduction="10000"/>
          </a:bodyPr>
          <a:lstStyle/>
          <a:p>
            <a:r>
              <a:rPr lang="en-US" b="1" dirty="0"/>
              <a:t>Broadly</a:t>
            </a:r>
            <a:r>
              <a:rPr lang="en-US" dirty="0"/>
              <a:t>: To discuss how it might be easier to fall in love than it is to stay in love, which is why learning a few love skills is a good idea</a:t>
            </a:r>
          </a:p>
          <a:p>
            <a:endParaRPr lang="en-US" dirty="0"/>
          </a:p>
          <a:p>
            <a:r>
              <a:rPr lang="en-US" dirty="0"/>
              <a:t>Define (sort of) romantic love</a:t>
            </a:r>
          </a:p>
          <a:p>
            <a:endParaRPr lang="en-US" dirty="0"/>
          </a:p>
          <a:p>
            <a:r>
              <a:rPr lang="en-US" dirty="0"/>
              <a:t>Identify 6 predictors of divorce (J. Gottman)</a:t>
            </a:r>
          </a:p>
          <a:p>
            <a:endParaRPr lang="en-US" dirty="0"/>
          </a:p>
          <a:p>
            <a:r>
              <a:rPr lang="en-US" dirty="0"/>
              <a:t>Describe 6 skills for fending off the predictors of divorce (J. Gottman, S. Johnson, and the Jungians)</a:t>
            </a:r>
          </a:p>
          <a:p>
            <a:pPr marL="0" indent="0">
              <a:buNone/>
            </a:pPr>
            <a:endParaRPr lang="en-US" dirty="0"/>
          </a:p>
        </p:txBody>
      </p:sp>
    </p:spTree>
    <p:extLst>
      <p:ext uri="{BB962C8B-B14F-4D97-AF65-F5344CB8AC3E}">
        <p14:creationId xmlns:p14="http://schemas.microsoft.com/office/powerpoint/2010/main" val="937462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Will Need</a:t>
            </a:r>
          </a:p>
        </p:txBody>
      </p:sp>
      <p:sp>
        <p:nvSpPr>
          <p:cNvPr id="3" name="Content Placeholder 2"/>
          <p:cNvSpPr>
            <a:spLocks noGrp="1"/>
          </p:cNvSpPr>
          <p:nvPr>
            <p:ph idx="1"/>
          </p:nvPr>
        </p:nvSpPr>
        <p:spPr/>
        <p:txBody>
          <a:bodyPr>
            <a:normAutofit/>
          </a:bodyPr>
          <a:lstStyle/>
          <a:p>
            <a:r>
              <a:rPr lang="en-US" sz="4000" dirty="0"/>
              <a:t>Engagement and Participation</a:t>
            </a:r>
          </a:p>
          <a:p>
            <a:endParaRPr lang="en-US" sz="4000" dirty="0"/>
          </a:p>
          <a:p>
            <a:r>
              <a:rPr lang="en-US" sz="4000" dirty="0"/>
              <a:t>Openness to Learning</a:t>
            </a:r>
          </a:p>
          <a:p>
            <a:endParaRPr lang="en-US" sz="4000" dirty="0"/>
          </a:p>
          <a:p>
            <a:r>
              <a:rPr lang="en-US" sz="4000" dirty="0"/>
              <a:t>Commitment to Respect for Different Perspectives</a:t>
            </a:r>
          </a:p>
        </p:txBody>
      </p:sp>
    </p:spTree>
    <p:extLst>
      <p:ext uri="{BB962C8B-B14F-4D97-AF65-F5344CB8AC3E}">
        <p14:creationId xmlns:p14="http://schemas.microsoft.com/office/powerpoint/2010/main" val="613153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Love Defined: The Book of Love </a:t>
            </a:r>
          </a:p>
        </p:txBody>
      </p:sp>
      <p:sp>
        <p:nvSpPr>
          <p:cNvPr id="3" name="Content Placeholder 2"/>
          <p:cNvSpPr>
            <a:spLocks noGrp="1"/>
          </p:cNvSpPr>
          <p:nvPr>
            <p:ph sz="half" idx="1"/>
          </p:nvPr>
        </p:nvSpPr>
        <p:spPr>
          <a:xfrm>
            <a:off x="0" y="1447800"/>
            <a:ext cx="2667000" cy="4949952"/>
          </a:xfrm>
        </p:spPr>
        <p:txBody>
          <a:bodyPr>
            <a:normAutofit/>
          </a:bodyPr>
          <a:lstStyle/>
          <a:p>
            <a:r>
              <a:rPr lang="en-US" dirty="0"/>
              <a:t>In honor of Dr. Nichols’s 2021 syllabus and song quotations, we offer this one.</a:t>
            </a:r>
          </a:p>
          <a:p>
            <a:endParaRPr lang="en-US" dirty="0"/>
          </a:p>
          <a:p>
            <a:endParaRPr lang="en-US" dirty="0"/>
          </a:p>
        </p:txBody>
      </p:sp>
      <p:sp>
        <p:nvSpPr>
          <p:cNvPr id="6" name="Content Placeholder 5">
            <a:extLst>
              <a:ext uri="{FF2B5EF4-FFF2-40B4-BE49-F238E27FC236}">
                <a16:creationId xmlns:a16="http://schemas.microsoft.com/office/drawing/2014/main" id="{E26ACD69-E646-4897-8F37-991B0954554D}"/>
              </a:ext>
            </a:extLst>
          </p:cNvPr>
          <p:cNvSpPr>
            <a:spLocks noGrp="1"/>
          </p:cNvSpPr>
          <p:nvPr>
            <p:ph sz="half" idx="2"/>
          </p:nvPr>
        </p:nvSpPr>
        <p:spPr>
          <a:xfrm>
            <a:off x="2819400" y="1447800"/>
            <a:ext cx="5867400" cy="4949952"/>
          </a:xfrm>
        </p:spPr>
        <p:txBody>
          <a:bodyPr/>
          <a:lstStyle/>
          <a:p>
            <a:r>
              <a:rPr lang="en-US" dirty="0"/>
              <a:t>“The book of love is long and boring, and written very long ago.”</a:t>
            </a:r>
          </a:p>
          <a:p>
            <a:r>
              <a:rPr lang="en-US" dirty="0" err="1"/>
              <a:t>Stephin</a:t>
            </a:r>
            <a:r>
              <a:rPr lang="en-US" dirty="0"/>
              <a:t> Merritt (Peter Gabriel)</a:t>
            </a:r>
          </a:p>
          <a:p>
            <a:endParaRPr lang="en-US" dirty="0"/>
          </a:p>
        </p:txBody>
      </p:sp>
    </p:spTree>
    <p:extLst>
      <p:ext uri="{BB962C8B-B14F-4D97-AF65-F5344CB8AC3E}">
        <p14:creationId xmlns:p14="http://schemas.microsoft.com/office/powerpoint/2010/main" val="957938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Romantic Love Includes</a:t>
            </a:r>
          </a:p>
        </p:txBody>
      </p:sp>
      <p:sp>
        <p:nvSpPr>
          <p:cNvPr id="3" name="Content Placeholder 2"/>
          <p:cNvSpPr>
            <a:spLocks noGrp="1"/>
          </p:cNvSpPr>
          <p:nvPr>
            <p:ph idx="1"/>
          </p:nvPr>
        </p:nvSpPr>
        <p:spPr/>
        <p:txBody>
          <a:bodyPr>
            <a:normAutofit fontScale="92500" lnSpcReduction="20000"/>
          </a:bodyPr>
          <a:lstStyle/>
          <a:p>
            <a:pPr>
              <a:lnSpc>
                <a:spcPct val="150000"/>
              </a:lnSpc>
            </a:pPr>
            <a:r>
              <a:rPr lang="en-US" sz="4000" dirty="0"/>
              <a:t>Passion/Eros</a:t>
            </a:r>
          </a:p>
          <a:p>
            <a:pPr>
              <a:lnSpc>
                <a:spcPct val="150000"/>
              </a:lnSpc>
            </a:pPr>
            <a:r>
              <a:rPr lang="en-US" sz="4000" dirty="0"/>
              <a:t>Compassion</a:t>
            </a:r>
          </a:p>
          <a:p>
            <a:pPr>
              <a:lnSpc>
                <a:spcPct val="150000"/>
              </a:lnSpc>
            </a:pPr>
            <a:r>
              <a:rPr lang="en-US" sz="4000" dirty="0"/>
              <a:t>Commitment</a:t>
            </a:r>
          </a:p>
          <a:p>
            <a:pPr>
              <a:lnSpc>
                <a:spcPct val="150000"/>
              </a:lnSpc>
            </a:pPr>
            <a:r>
              <a:rPr lang="en-US" sz="4000" dirty="0"/>
              <a:t>Communication</a:t>
            </a:r>
          </a:p>
          <a:p>
            <a:pPr>
              <a:lnSpc>
                <a:spcPct val="150000"/>
              </a:lnSpc>
            </a:pPr>
            <a:r>
              <a:rPr lang="en-US" sz="4000" dirty="0"/>
              <a:t>Investment</a:t>
            </a:r>
          </a:p>
          <a:p>
            <a:pPr>
              <a:lnSpc>
                <a:spcPct val="150000"/>
              </a:lnSpc>
            </a:pPr>
            <a:r>
              <a:rPr lang="en-US" sz="4000" dirty="0"/>
              <a:t>And your experiences?</a:t>
            </a:r>
          </a:p>
        </p:txBody>
      </p:sp>
    </p:spTree>
    <p:extLst>
      <p:ext uri="{BB962C8B-B14F-4D97-AF65-F5344CB8AC3E}">
        <p14:creationId xmlns:p14="http://schemas.microsoft.com/office/powerpoint/2010/main" val="4010124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Bridge Study</a:t>
            </a:r>
          </a:p>
        </p:txBody>
      </p:sp>
      <p:sp>
        <p:nvSpPr>
          <p:cNvPr id="3" name="Content Placeholder 2"/>
          <p:cNvSpPr>
            <a:spLocks noGrp="1"/>
          </p:cNvSpPr>
          <p:nvPr>
            <p:ph idx="1"/>
          </p:nvPr>
        </p:nvSpPr>
        <p:spPr>
          <a:xfrm>
            <a:off x="457200" y="1447801"/>
            <a:ext cx="8610600" cy="4953000"/>
          </a:xfrm>
        </p:spPr>
        <p:txBody>
          <a:bodyPr>
            <a:normAutofit/>
          </a:bodyPr>
          <a:lstStyle/>
          <a:p>
            <a:r>
              <a:rPr lang="en-US" sz="2800" dirty="0"/>
              <a:t>Males found female “confederates” more attractive and were more likely to call them when they met them on a suspension bridge.</a:t>
            </a:r>
          </a:p>
        </p:txBody>
      </p:sp>
      <p:pic>
        <p:nvPicPr>
          <p:cNvPr id="4" name="Picture 3">
            <a:extLst>
              <a:ext uri="{FF2B5EF4-FFF2-40B4-BE49-F238E27FC236}">
                <a16:creationId xmlns:a16="http://schemas.microsoft.com/office/drawing/2014/main" id="{08DFC668-D1B5-46B4-B70F-84367B652152}"/>
              </a:ext>
            </a:extLst>
          </p:cNvPr>
          <p:cNvPicPr>
            <a:picLocks noChangeAspect="1"/>
          </p:cNvPicPr>
          <p:nvPr/>
        </p:nvPicPr>
        <p:blipFill>
          <a:blip r:embed="rId2"/>
          <a:stretch>
            <a:fillRect/>
          </a:stretch>
        </p:blipFill>
        <p:spPr>
          <a:xfrm>
            <a:off x="2382520" y="3029380"/>
            <a:ext cx="6809822" cy="3828620"/>
          </a:xfrm>
          <a:prstGeom prst="rect">
            <a:avLst/>
          </a:prstGeom>
        </p:spPr>
      </p:pic>
    </p:spTree>
    <p:extLst>
      <p:ext uri="{BB962C8B-B14F-4D97-AF65-F5344CB8AC3E}">
        <p14:creationId xmlns:p14="http://schemas.microsoft.com/office/powerpoint/2010/main" val="282544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7587FE-194C-4BC3-BA67-63627715D8F2}"/>
              </a:ext>
            </a:extLst>
          </p:cNvPr>
          <p:cNvSpPr>
            <a:spLocks noGrp="1"/>
          </p:cNvSpPr>
          <p:nvPr>
            <p:ph type="title"/>
          </p:nvPr>
        </p:nvSpPr>
        <p:spPr/>
        <p:txBody>
          <a:bodyPr/>
          <a:lstStyle/>
          <a:p>
            <a:pPr algn="ctr"/>
            <a:r>
              <a:rPr lang="en-US" dirty="0"/>
              <a:t>Alfred Adler on Love </a:t>
            </a:r>
          </a:p>
        </p:txBody>
      </p:sp>
      <p:pic>
        <p:nvPicPr>
          <p:cNvPr id="4" name="Content Placeholder 3">
            <a:extLst>
              <a:ext uri="{FF2B5EF4-FFF2-40B4-BE49-F238E27FC236}">
                <a16:creationId xmlns:a16="http://schemas.microsoft.com/office/drawing/2014/main" id="{1EEA360A-156F-4B0E-BE40-498B059291B1}"/>
              </a:ext>
            </a:extLst>
          </p:cNvPr>
          <p:cNvPicPr>
            <a:picLocks noGrp="1" noChangeAspect="1"/>
          </p:cNvPicPr>
          <p:nvPr>
            <p:ph sz="half" idx="1"/>
          </p:nvPr>
        </p:nvPicPr>
        <p:blipFill>
          <a:blip r:embed="rId2"/>
          <a:stretch>
            <a:fillRect/>
          </a:stretch>
        </p:blipFill>
        <p:spPr>
          <a:xfrm>
            <a:off x="237331" y="2066130"/>
            <a:ext cx="4258469" cy="4258469"/>
          </a:xfrm>
          <a:prstGeom prst="rect">
            <a:avLst/>
          </a:prstGeom>
        </p:spPr>
      </p:pic>
      <p:sp>
        <p:nvSpPr>
          <p:cNvPr id="6" name="Content Placeholder 5">
            <a:extLst>
              <a:ext uri="{FF2B5EF4-FFF2-40B4-BE49-F238E27FC236}">
                <a16:creationId xmlns:a16="http://schemas.microsoft.com/office/drawing/2014/main" id="{D039656B-3EF7-4C3D-96BC-BAB308FAD96D}"/>
              </a:ext>
            </a:extLst>
          </p:cNvPr>
          <p:cNvSpPr>
            <a:spLocks noGrp="1"/>
          </p:cNvSpPr>
          <p:nvPr>
            <p:ph sz="half" idx="2"/>
          </p:nvPr>
        </p:nvSpPr>
        <p:spPr/>
        <p:txBody>
          <a:bodyPr>
            <a:normAutofit/>
          </a:bodyPr>
          <a:lstStyle/>
          <a:p>
            <a:r>
              <a:rPr lang="en-US" dirty="0"/>
              <a:t>Love often starts with physical and emotional passion . . . </a:t>
            </a:r>
          </a:p>
          <a:p>
            <a:endParaRPr lang="en-US" dirty="0"/>
          </a:p>
          <a:p>
            <a:r>
              <a:rPr lang="en-US" dirty="0"/>
              <a:t>Although the physical and emotional passion is fun and enhances relational bonding, love requires more. </a:t>
            </a:r>
          </a:p>
        </p:txBody>
      </p:sp>
    </p:spTree>
    <p:extLst>
      <p:ext uri="{BB962C8B-B14F-4D97-AF65-F5344CB8AC3E}">
        <p14:creationId xmlns:p14="http://schemas.microsoft.com/office/powerpoint/2010/main" val="2278918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Predictor #1: The Harsh Start-up</a:t>
            </a:r>
          </a:p>
        </p:txBody>
      </p:sp>
      <p:sp>
        <p:nvSpPr>
          <p:cNvPr id="3" name="Content Placeholder 2"/>
          <p:cNvSpPr>
            <a:spLocks noGrp="1"/>
          </p:cNvSpPr>
          <p:nvPr>
            <p:ph idx="1"/>
          </p:nvPr>
        </p:nvSpPr>
        <p:spPr/>
        <p:txBody>
          <a:bodyPr>
            <a:normAutofit lnSpcReduction="10000"/>
          </a:bodyPr>
          <a:lstStyle/>
          <a:p>
            <a:r>
              <a:rPr lang="en-US" dirty="0"/>
              <a:t>When partners attack each other with harsh opening statements, less good things happen</a:t>
            </a:r>
          </a:p>
          <a:p>
            <a:endParaRPr lang="en-US" dirty="0"/>
          </a:p>
          <a:p>
            <a:r>
              <a:rPr lang="en-US" dirty="0"/>
              <a:t>What’s a soft start-up?</a:t>
            </a:r>
          </a:p>
          <a:p>
            <a:endParaRPr lang="en-US" dirty="0"/>
          </a:p>
          <a:p>
            <a:pPr lvl="1"/>
            <a:r>
              <a:rPr lang="en-US" dirty="0"/>
              <a:t>I like it when you . . . </a:t>
            </a:r>
          </a:p>
          <a:p>
            <a:pPr lvl="1"/>
            <a:r>
              <a:rPr lang="en-US" dirty="0"/>
              <a:t>How can we . . . </a:t>
            </a:r>
          </a:p>
          <a:p>
            <a:pPr lvl="1"/>
            <a:r>
              <a:rPr lang="en-US" dirty="0"/>
              <a:t>What do you think would . . . </a:t>
            </a:r>
          </a:p>
          <a:p>
            <a:endParaRPr lang="en-US" dirty="0"/>
          </a:p>
          <a:p>
            <a:r>
              <a:rPr lang="en-US" dirty="0"/>
              <a:t>What would Adler say?</a:t>
            </a:r>
          </a:p>
        </p:txBody>
      </p:sp>
    </p:spTree>
    <p:extLst>
      <p:ext uri="{BB962C8B-B14F-4D97-AF65-F5344CB8AC3E}">
        <p14:creationId xmlns:p14="http://schemas.microsoft.com/office/powerpoint/2010/main" val="4010005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7587FE-194C-4BC3-BA67-63627715D8F2}"/>
              </a:ext>
            </a:extLst>
          </p:cNvPr>
          <p:cNvSpPr>
            <a:spLocks noGrp="1"/>
          </p:cNvSpPr>
          <p:nvPr>
            <p:ph type="title"/>
          </p:nvPr>
        </p:nvSpPr>
        <p:spPr/>
        <p:txBody>
          <a:bodyPr/>
          <a:lstStyle/>
          <a:p>
            <a:pPr algn="ctr"/>
            <a:r>
              <a:rPr lang="en-US" dirty="0"/>
              <a:t>More Alfred Adler on Love </a:t>
            </a:r>
          </a:p>
        </p:txBody>
      </p:sp>
      <p:sp>
        <p:nvSpPr>
          <p:cNvPr id="6" name="Content Placeholder 5">
            <a:extLst>
              <a:ext uri="{FF2B5EF4-FFF2-40B4-BE49-F238E27FC236}">
                <a16:creationId xmlns:a16="http://schemas.microsoft.com/office/drawing/2014/main" id="{D039656B-3EF7-4C3D-96BC-BAB308FAD96D}"/>
              </a:ext>
            </a:extLst>
          </p:cNvPr>
          <p:cNvSpPr>
            <a:spLocks noGrp="1"/>
          </p:cNvSpPr>
          <p:nvPr>
            <p:ph idx="1"/>
          </p:nvPr>
        </p:nvSpPr>
        <p:spPr/>
        <p:txBody>
          <a:bodyPr/>
          <a:lstStyle/>
          <a:p>
            <a:endParaRPr lang="en-US" dirty="0"/>
          </a:p>
          <a:p>
            <a:r>
              <a:rPr lang="en-US" dirty="0"/>
              <a:t>“An incalculable amount of tension and useless effort would be spared in this world if we realized that cooperation and love can never be won by force.” (A. Adler, 1931, p. 132).</a:t>
            </a:r>
          </a:p>
          <a:p>
            <a:endParaRPr lang="en-US" dirty="0"/>
          </a:p>
          <a:p>
            <a:r>
              <a:rPr lang="en-US" dirty="0"/>
              <a:t>Adler is a fan of the soft start-up.</a:t>
            </a:r>
          </a:p>
          <a:p>
            <a:endParaRPr lang="en-US" dirty="0"/>
          </a:p>
        </p:txBody>
      </p:sp>
    </p:spTree>
    <p:extLst>
      <p:ext uri="{BB962C8B-B14F-4D97-AF65-F5344CB8AC3E}">
        <p14:creationId xmlns:p14="http://schemas.microsoft.com/office/powerpoint/2010/main" val="154361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Predictor #2: The Four Horsemen</a:t>
            </a:r>
          </a:p>
        </p:txBody>
      </p:sp>
      <p:sp>
        <p:nvSpPr>
          <p:cNvPr id="3" name="Content Placeholder 2"/>
          <p:cNvSpPr>
            <a:spLocks noGrp="1"/>
          </p:cNvSpPr>
          <p:nvPr>
            <p:ph idx="1"/>
          </p:nvPr>
        </p:nvSpPr>
        <p:spPr/>
        <p:txBody>
          <a:bodyPr>
            <a:normAutofit lnSpcReduction="10000"/>
          </a:bodyPr>
          <a:lstStyle/>
          <a:p>
            <a:r>
              <a:rPr lang="en-US" b="1" dirty="0"/>
              <a:t>Criticism</a:t>
            </a:r>
            <a:r>
              <a:rPr lang="en-US" dirty="0"/>
              <a:t> – More global than a specific complaint (Why are you so forgetful? Why don’t you care about my feelings?).</a:t>
            </a:r>
          </a:p>
          <a:p>
            <a:r>
              <a:rPr lang="en-US" b="1" dirty="0"/>
              <a:t>Contempt</a:t>
            </a:r>
            <a:r>
              <a:rPr lang="en-US" dirty="0"/>
              <a:t> – Roll your eyes and curl your lip in disgust . . . And see how that works out.</a:t>
            </a:r>
          </a:p>
          <a:p>
            <a:r>
              <a:rPr lang="en-US" b="1" dirty="0"/>
              <a:t>Defensiveness</a:t>
            </a:r>
            <a:r>
              <a:rPr lang="en-US" dirty="0"/>
              <a:t> – Victimizing yourself to reverse blame. This involves NOT listening, and defending yourself or counter-attacking.</a:t>
            </a:r>
          </a:p>
          <a:p>
            <a:r>
              <a:rPr lang="en-US" b="1" dirty="0"/>
              <a:t>Stonewalling</a:t>
            </a:r>
            <a:r>
              <a:rPr lang="en-US" dirty="0"/>
              <a:t> – Shutting down, turning away, walking out.</a:t>
            </a:r>
          </a:p>
          <a:p>
            <a:endParaRPr lang="en-US" dirty="0"/>
          </a:p>
          <a:p>
            <a:endParaRPr lang="en-US" dirty="0"/>
          </a:p>
        </p:txBody>
      </p:sp>
    </p:spTree>
    <p:extLst>
      <p:ext uri="{BB962C8B-B14F-4D97-AF65-F5344CB8AC3E}">
        <p14:creationId xmlns:p14="http://schemas.microsoft.com/office/powerpoint/2010/main" val="4226455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Fixing the Four Horsemen - 1</a:t>
            </a:r>
          </a:p>
        </p:txBody>
      </p:sp>
      <p:sp>
        <p:nvSpPr>
          <p:cNvPr id="3" name="Content Placeholder 2"/>
          <p:cNvSpPr>
            <a:spLocks noGrp="1"/>
          </p:cNvSpPr>
          <p:nvPr>
            <p:ph idx="1"/>
          </p:nvPr>
        </p:nvSpPr>
        <p:spPr>
          <a:xfrm>
            <a:off x="228600" y="1775191"/>
            <a:ext cx="8763000" cy="5082809"/>
          </a:xfrm>
        </p:spPr>
        <p:txBody>
          <a:bodyPr>
            <a:normAutofit/>
          </a:bodyPr>
          <a:lstStyle/>
          <a:p>
            <a:r>
              <a:rPr lang="en-US" b="1" dirty="0"/>
              <a:t>Criticism</a:t>
            </a:r>
            <a:r>
              <a:rPr lang="en-US" dirty="0"/>
              <a:t>: Complain about specific behaviors with I statements tied to emotional bids: “I like it when you . . .” “I feel when ___, because ____.”</a:t>
            </a:r>
          </a:p>
          <a:p>
            <a:endParaRPr lang="en-US" b="1" dirty="0"/>
          </a:p>
          <a:p>
            <a:endParaRPr lang="en-US" b="1" dirty="0"/>
          </a:p>
          <a:p>
            <a:r>
              <a:rPr lang="en-US" b="1" dirty="0"/>
              <a:t>Contempt</a:t>
            </a:r>
            <a:r>
              <a:rPr lang="en-US" dirty="0"/>
              <a:t>: Deal with small things before they deepen and bitterness grows. Culture of appreciation. Gratitude for positive actions.</a:t>
            </a:r>
          </a:p>
          <a:p>
            <a:endParaRPr lang="en-US" dirty="0"/>
          </a:p>
          <a:p>
            <a:endParaRPr lang="en-US" dirty="0"/>
          </a:p>
          <a:p>
            <a:endParaRPr lang="en-US" dirty="0"/>
          </a:p>
        </p:txBody>
      </p:sp>
    </p:spTree>
    <p:extLst>
      <p:ext uri="{BB962C8B-B14F-4D97-AF65-F5344CB8AC3E}">
        <p14:creationId xmlns:p14="http://schemas.microsoft.com/office/powerpoint/2010/main" val="1184093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Fixing the Four Horsemen - 2</a:t>
            </a:r>
          </a:p>
        </p:txBody>
      </p:sp>
      <p:sp>
        <p:nvSpPr>
          <p:cNvPr id="3" name="Content Placeholder 2"/>
          <p:cNvSpPr>
            <a:spLocks noGrp="1"/>
          </p:cNvSpPr>
          <p:nvPr>
            <p:ph idx="1"/>
          </p:nvPr>
        </p:nvSpPr>
        <p:spPr>
          <a:xfrm>
            <a:off x="228600" y="1775191"/>
            <a:ext cx="8763000" cy="5082809"/>
          </a:xfrm>
        </p:spPr>
        <p:txBody>
          <a:bodyPr>
            <a:normAutofit/>
          </a:bodyPr>
          <a:lstStyle/>
          <a:p>
            <a:r>
              <a:rPr lang="en-US" b="1" dirty="0"/>
              <a:t>Defensiveness</a:t>
            </a:r>
            <a:r>
              <a:rPr lang="en-US" dirty="0"/>
              <a:t>: Listen first. Take responsibility. Accept partner’s perspective. Remember, your partner is on your team</a:t>
            </a:r>
          </a:p>
          <a:p>
            <a:endParaRPr lang="en-US" b="1" dirty="0"/>
          </a:p>
          <a:p>
            <a:endParaRPr lang="en-US" b="1" dirty="0"/>
          </a:p>
          <a:p>
            <a:r>
              <a:rPr lang="en-US" b="1" dirty="0"/>
              <a:t>Stonewalling</a:t>
            </a:r>
            <a:r>
              <a:rPr lang="en-US" dirty="0"/>
              <a:t>: Physiological self-soothing. If you need a break, call time-out; later you can return for a constructive discussion</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488655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128D6-C8D7-41EE-B2D0-53DC36EA2DFD}"/>
              </a:ext>
            </a:extLst>
          </p:cNvPr>
          <p:cNvSpPr>
            <a:spLocks noGrp="1"/>
          </p:cNvSpPr>
          <p:nvPr>
            <p:ph type="title"/>
          </p:nvPr>
        </p:nvSpPr>
        <p:spPr/>
        <p:txBody>
          <a:bodyPr/>
          <a:lstStyle/>
          <a:p>
            <a:pPr algn="ctr"/>
            <a:r>
              <a:rPr lang="en-US" dirty="0"/>
              <a:t>More Adler</a:t>
            </a:r>
          </a:p>
        </p:txBody>
      </p:sp>
      <p:sp>
        <p:nvSpPr>
          <p:cNvPr id="3" name="Content Placeholder 2">
            <a:extLst>
              <a:ext uri="{FF2B5EF4-FFF2-40B4-BE49-F238E27FC236}">
                <a16:creationId xmlns:a16="http://schemas.microsoft.com/office/drawing/2014/main" id="{038C1EB9-5F4A-427E-8800-378D086C7109}"/>
              </a:ext>
            </a:extLst>
          </p:cNvPr>
          <p:cNvSpPr>
            <a:spLocks noGrp="1"/>
          </p:cNvSpPr>
          <p:nvPr>
            <p:ph idx="1"/>
          </p:nvPr>
        </p:nvSpPr>
        <p:spPr/>
        <p:txBody>
          <a:bodyPr>
            <a:normAutofit/>
          </a:bodyPr>
          <a:lstStyle/>
          <a:p>
            <a:endParaRPr lang="en-US" sz="3200" dirty="0"/>
          </a:p>
          <a:p>
            <a:r>
              <a:rPr lang="en-US" sz="3200" dirty="0"/>
              <a:t>“When applied to love and marriage, it is to pay greater attention to the other person than to oneself, to live so as to make life for one's partner easier and more pleasant.” </a:t>
            </a:r>
          </a:p>
        </p:txBody>
      </p:sp>
    </p:spTree>
    <p:extLst>
      <p:ext uri="{BB962C8B-B14F-4D97-AF65-F5344CB8AC3E}">
        <p14:creationId xmlns:p14="http://schemas.microsoft.com/office/powerpoint/2010/main" val="780379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Predictor #3: Flooding</a:t>
            </a:r>
          </a:p>
        </p:txBody>
      </p:sp>
      <p:sp>
        <p:nvSpPr>
          <p:cNvPr id="3" name="Content Placeholder 2"/>
          <p:cNvSpPr>
            <a:spLocks noGrp="1"/>
          </p:cNvSpPr>
          <p:nvPr>
            <p:ph idx="1"/>
          </p:nvPr>
        </p:nvSpPr>
        <p:spPr/>
        <p:txBody>
          <a:bodyPr/>
          <a:lstStyle/>
          <a:p>
            <a:r>
              <a:rPr lang="en-US" b="1" dirty="0"/>
              <a:t>Flooding</a:t>
            </a:r>
            <a:r>
              <a:rPr lang="en-US" dirty="0"/>
              <a:t> happens when your partner’s negativity becomes overwhelming. You may feel desperate. You may feel very bad about yourself. You may feel the urge to strike back below the belt.</a:t>
            </a:r>
          </a:p>
          <a:p>
            <a:endParaRPr lang="en-US" dirty="0"/>
          </a:p>
          <a:p>
            <a:r>
              <a:rPr lang="en-US" b="1" dirty="0"/>
              <a:t>Solutions</a:t>
            </a:r>
            <a:r>
              <a:rPr lang="en-US" dirty="0"/>
              <a:t>: Hit pause; self-soothe; visualize your partner at his/her/their best</a:t>
            </a:r>
          </a:p>
        </p:txBody>
      </p:sp>
    </p:spTree>
    <p:extLst>
      <p:ext uri="{BB962C8B-B14F-4D97-AF65-F5344CB8AC3E}">
        <p14:creationId xmlns:p14="http://schemas.microsoft.com/office/powerpoint/2010/main" val="2610499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Predictor #4: Body Language</a:t>
            </a:r>
          </a:p>
        </p:txBody>
      </p:sp>
      <p:sp>
        <p:nvSpPr>
          <p:cNvPr id="3" name="Content Placeholder 2"/>
          <p:cNvSpPr>
            <a:spLocks noGrp="1"/>
          </p:cNvSpPr>
          <p:nvPr>
            <p:ph idx="1"/>
          </p:nvPr>
        </p:nvSpPr>
        <p:spPr/>
        <p:txBody>
          <a:bodyPr/>
          <a:lstStyle/>
          <a:p>
            <a:r>
              <a:rPr lang="en-US" dirty="0"/>
              <a:t>Turning away and fleeing the scene feels natural and protective. (100 beats/minute; no longer rational)</a:t>
            </a:r>
          </a:p>
          <a:p>
            <a:endParaRPr lang="en-US" dirty="0"/>
          </a:p>
          <a:p>
            <a:r>
              <a:rPr lang="en-US" dirty="0"/>
              <a:t>You’ll need structure, tools, and support to face a situation that has held chronic criticism and flooding.</a:t>
            </a:r>
          </a:p>
          <a:p>
            <a:endParaRPr lang="en-US" dirty="0"/>
          </a:p>
          <a:p>
            <a:r>
              <a:rPr lang="en-US" dirty="0"/>
              <a:t>Counseling may be especially helpful.</a:t>
            </a:r>
          </a:p>
        </p:txBody>
      </p:sp>
    </p:spTree>
    <p:extLst>
      <p:ext uri="{BB962C8B-B14F-4D97-AF65-F5344CB8AC3E}">
        <p14:creationId xmlns:p14="http://schemas.microsoft.com/office/powerpoint/2010/main" val="206494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Predictor #5: Failed Repair</a:t>
            </a:r>
          </a:p>
        </p:txBody>
      </p:sp>
      <p:sp>
        <p:nvSpPr>
          <p:cNvPr id="3" name="Content Placeholder 2"/>
          <p:cNvSpPr>
            <a:spLocks noGrp="1"/>
          </p:cNvSpPr>
          <p:nvPr>
            <p:ph idx="1"/>
          </p:nvPr>
        </p:nvSpPr>
        <p:spPr/>
        <p:txBody>
          <a:bodyPr>
            <a:normAutofit fontScale="92500" lnSpcReduction="10000"/>
          </a:bodyPr>
          <a:lstStyle/>
          <a:p>
            <a:r>
              <a:rPr lang="en-US" dirty="0"/>
              <a:t>When you try and fail (even through silliness) to manage conflict and negativity, then you end up feeling discouraged. (Who wants to hug?)</a:t>
            </a:r>
          </a:p>
          <a:p>
            <a:endParaRPr lang="en-US" dirty="0"/>
          </a:p>
          <a:p>
            <a:r>
              <a:rPr lang="en-US" dirty="0"/>
              <a:t>Shifting thinking is important; don’t just turn up the volume, change the channel or modality of communication; you will need small successes to gain traction. Forgiveness.</a:t>
            </a:r>
          </a:p>
          <a:p>
            <a:endParaRPr lang="en-US" dirty="0"/>
          </a:p>
          <a:p>
            <a:r>
              <a:rPr lang="en-US" dirty="0">
                <a:hlinkClick r:id="rId2"/>
              </a:rPr>
              <a:t>https://www.gottman.com/blog/r-is-for-repair/</a:t>
            </a:r>
            <a:r>
              <a:rPr lang="en-US" dirty="0"/>
              <a:t> </a:t>
            </a:r>
          </a:p>
        </p:txBody>
      </p:sp>
    </p:spTree>
    <p:extLst>
      <p:ext uri="{BB962C8B-B14F-4D97-AF65-F5344CB8AC3E}">
        <p14:creationId xmlns:p14="http://schemas.microsoft.com/office/powerpoint/2010/main" val="2282823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FB5F7-103F-45A9-9A6B-D529A76E7F03}"/>
              </a:ext>
            </a:extLst>
          </p:cNvPr>
          <p:cNvSpPr>
            <a:spLocks noGrp="1"/>
          </p:cNvSpPr>
          <p:nvPr>
            <p:ph type="title"/>
          </p:nvPr>
        </p:nvSpPr>
        <p:spPr/>
        <p:txBody>
          <a:bodyPr/>
          <a:lstStyle/>
          <a:p>
            <a:r>
              <a:rPr lang="en-US" dirty="0"/>
              <a:t>Adler on a Bad Marriage Formula</a:t>
            </a:r>
          </a:p>
        </p:txBody>
      </p:sp>
      <p:sp>
        <p:nvSpPr>
          <p:cNvPr id="4" name="Content Placeholder 3">
            <a:extLst>
              <a:ext uri="{FF2B5EF4-FFF2-40B4-BE49-F238E27FC236}">
                <a16:creationId xmlns:a16="http://schemas.microsoft.com/office/drawing/2014/main" id="{93E70055-7ACF-4234-BFC3-570E5AF118AE}"/>
              </a:ext>
            </a:extLst>
          </p:cNvPr>
          <p:cNvSpPr>
            <a:spLocks noGrp="1"/>
          </p:cNvSpPr>
          <p:nvPr>
            <p:ph idx="1"/>
          </p:nvPr>
        </p:nvSpPr>
        <p:spPr/>
        <p:txBody>
          <a:bodyPr>
            <a:normAutofit/>
          </a:bodyPr>
          <a:lstStyle/>
          <a:p>
            <a:endParaRPr lang="en-US" dirty="0"/>
          </a:p>
          <a:p>
            <a:r>
              <a:rPr lang="en-US" dirty="0"/>
              <a:t>“There are too many people in our society who take and have great expectations, and too few who give. It seems that too much of human kind is caught in a love and marriage formula that states: Because I love you, you must obey me!”</a:t>
            </a:r>
          </a:p>
          <a:p>
            <a:endParaRPr lang="en-US" dirty="0"/>
          </a:p>
        </p:txBody>
      </p:sp>
    </p:spTree>
    <p:extLst>
      <p:ext uri="{BB962C8B-B14F-4D97-AF65-F5344CB8AC3E}">
        <p14:creationId xmlns:p14="http://schemas.microsoft.com/office/powerpoint/2010/main" val="2004201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Predictor #6: Bad Memories</a:t>
            </a:r>
          </a:p>
        </p:txBody>
      </p:sp>
      <p:sp>
        <p:nvSpPr>
          <p:cNvPr id="3" name="Content Placeholder 2"/>
          <p:cNvSpPr>
            <a:spLocks noGrp="1"/>
          </p:cNvSpPr>
          <p:nvPr>
            <p:ph idx="1"/>
          </p:nvPr>
        </p:nvSpPr>
        <p:spPr>
          <a:xfrm>
            <a:off x="457200" y="1775191"/>
            <a:ext cx="8229600" cy="5082809"/>
          </a:xfrm>
        </p:spPr>
        <p:txBody>
          <a:bodyPr>
            <a:normAutofit fontScale="92500" lnSpcReduction="10000"/>
          </a:bodyPr>
          <a:lstStyle/>
          <a:p>
            <a:r>
              <a:rPr lang="en-US" dirty="0"/>
              <a:t>When there has been chronic negativity, couples often “re-write” the past.</a:t>
            </a:r>
          </a:p>
          <a:p>
            <a:endParaRPr lang="en-US" dirty="0"/>
          </a:p>
          <a:p>
            <a:r>
              <a:rPr lang="en-US" dirty="0"/>
              <a:t>Early courtship questions (aka the romantic history).</a:t>
            </a:r>
          </a:p>
          <a:p>
            <a:endParaRPr lang="en-US" dirty="0"/>
          </a:p>
          <a:p>
            <a:r>
              <a:rPr lang="en-US" dirty="0"/>
              <a:t>Mutual savoring from positive psych (</a:t>
            </a:r>
            <a:r>
              <a:rPr lang="en-US" b="1" dirty="0"/>
              <a:t>do now</a:t>
            </a:r>
            <a:r>
              <a:rPr lang="en-US" dirty="0"/>
              <a:t>)</a:t>
            </a:r>
          </a:p>
          <a:p>
            <a:endParaRPr lang="en-US" dirty="0"/>
          </a:p>
          <a:p>
            <a:r>
              <a:rPr lang="en-US" dirty="0"/>
              <a:t>Mutually enjoyable time and activities are essential to shift the mood and remember the positive. Create them!</a:t>
            </a:r>
          </a:p>
        </p:txBody>
      </p:sp>
    </p:spTree>
    <p:extLst>
      <p:ext uri="{BB962C8B-B14F-4D97-AF65-F5344CB8AC3E}">
        <p14:creationId xmlns:p14="http://schemas.microsoft.com/office/powerpoint/2010/main" val="2637313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Big(gest) Solution</a:t>
            </a:r>
          </a:p>
        </p:txBody>
      </p:sp>
      <p:sp>
        <p:nvSpPr>
          <p:cNvPr id="3" name="Content Placeholder 2"/>
          <p:cNvSpPr>
            <a:spLocks noGrp="1"/>
          </p:cNvSpPr>
          <p:nvPr>
            <p:ph idx="1"/>
          </p:nvPr>
        </p:nvSpPr>
        <p:spPr/>
        <p:txBody>
          <a:bodyPr/>
          <a:lstStyle/>
          <a:p>
            <a:r>
              <a:rPr lang="en-US" dirty="0"/>
              <a:t>Although rekindling passion is great, more important is for couples to engage in behaviors that strengthen friendship.</a:t>
            </a:r>
          </a:p>
          <a:p>
            <a:endParaRPr lang="en-US" dirty="0"/>
          </a:p>
          <a:p>
            <a:r>
              <a:rPr lang="en-US" dirty="0"/>
              <a:t>Ask: How would I (should I) treat my best friend in this situation?</a:t>
            </a:r>
          </a:p>
        </p:txBody>
      </p:sp>
    </p:spTree>
    <p:extLst>
      <p:ext uri="{BB962C8B-B14F-4D97-AF65-F5344CB8AC3E}">
        <p14:creationId xmlns:p14="http://schemas.microsoft.com/office/powerpoint/2010/main" val="4027996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FB5F7-103F-45A9-9A6B-D529A76E7F03}"/>
              </a:ext>
            </a:extLst>
          </p:cNvPr>
          <p:cNvSpPr>
            <a:spLocks noGrp="1"/>
          </p:cNvSpPr>
          <p:nvPr>
            <p:ph type="title"/>
          </p:nvPr>
        </p:nvSpPr>
        <p:spPr/>
        <p:txBody>
          <a:bodyPr/>
          <a:lstStyle/>
          <a:p>
            <a:pPr algn="ctr"/>
            <a:r>
              <a:rPr lang="en-US" dirty="0"/>
              <a:t>Adler – One Last Time </a:t>
            </a:r>
          </a:p>
        </p:txBody>
      </p:sp>
      <p:sp>
        <p:nvSpPr>
          <p:cNvPr id="3" name="Content Placeholder 2">
            <a:extLst>
              <a:ext uri="{FF2B5EF4-FFF2-40B4-BE49-F238E27FC236}">
                <a16:creationId xmlns:a16="http://schemas.microsoft.com/office/drawing/2014/main" id="{69D568FE-AD90-43CE-BFC3-4E6CB8148D3E}"/>
              </a:ext>
            </a:extLst>
          </p:cNvPr>
          <p:cNvSpPr>
            <a:spLocks noGrp="1"/>
          </p:cNvSpPr>
          <p:nvPr>
            <p:ph idx="1"/>
          </p:nvPr>
        </p:nvSpPr>
        <p:spPr/>
        <p:txBody>
          <a:bodyPr>
            <a:normAutofit/>
          </a:bodyPr>
          <a:lstStyle/>
          <a:p>
            <a:endParaRPr lang="en-US" dirty="0"/>
          </a:p>
          <a:p>
            <a:r>
              <a:rPr lang="en-US" dirty="0"/>
              <a:t>“Each partner must be more interested in the other than in himself. This is the only basis on which love and marriage can be successful.” (</a:t>
            </a:r>
            <a:r>
              <a:rPr lang="en-US" dirty="0" err="1"/>
              <a:t>Ansbacher</a:t>
            </a:r>
            <a:r>
              <a:rPr lang="en-US" dirty="0"/>
              <a:t> &amp; </a:t>
            </a:r>
            <a:r>
              <a:rPr lang="en-US" dirty="0" err="1"/>
              <a:t>Ansbacher</a:t>
            </a:r>
            <a:r>
              <a:rPr lang="en-US" dirty="0"/>
              <a:t>, 1956, p. 432)</a:t>
            </a:r>
          </a:p>
        </p:txBody>
      </p:sp>
    </p:spTree>
    <p:extLst>
      <p:ext uri="{BB962C8B-B14F-4D97-AF65-F5344CB8AC3E}">
        <p14:creationId xmlns:p14="http://schemas.microsoft.com/office/powerpoint/2010/main" val="298047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Conclusions</a:t>
            </a:r>
          </a:p>
        </p:txBody>
      </p:sp>
      <p:sp>
        <p:nvSpPr>
          <p:cNvPr id="3" name="Content Placeholder 2"/>
          <p:cNvSpPr>
            <a:spLocks noGrp="1"/>
          </p:cNvSpPr>
          <p:nvPr>
            <p:ph idx="1"/>
          </p:nvPr>
        </p:nvSpPr>
        <p:spPr/>
        <p:txBody>
          <a:bodyPr>
            <a:normAutofit/>
          </a:bodyPr>
          <a:lstStyle/>
          <a:p>
            <a:r>
              <a:rPr lang="en-US" dirty="0"/>
              <a:t>What did you find interesting about this presentation?</a:t>
            </a:r>
          </a:p>
          <a:p>
            <a:endParaRPr lang="en-US" dirty="0"/>
          </a:p>
          <a:p>
            <a:r>
              <a:rPr lang="en-US" dirty="0"/>
              <a:t>What would you like to remember??</a:t>
            </a:r>
          </a:p>
          <a:p>
            <a:endParaRPr lang="en-US" dirty="0"/>
          </a:p>
          <a:p>
            <a:pPr marL="118872" indent="0">
              <a:buNone/>
            </a:pPr>
            <a:endParaRPr lang="en-US" dirty="0"/>
          </a:p>
          <a:p>
            <a:endParaRPr lang="en-US" dirty="0"/>
          </a:p>
          <a:p>
            <a:endParaRPr lang="en-US" dirty="0"/>
          </a:p>
        </p:txBody>
      </p:sp>
    </p:spTree>
    <p:extLst>
      <p:ext uri="{BB962C8B-B14F-4D97-AF65-F5344CB8AC3E}">
        <p14:creationId xmlns:p14="http://schemas.microsoft.com/office/powerpoint/2010/main" val="30718991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2180</TotalTime>
  <Words>984</Words>
  <Application>Microsoft Office PowerPoint</Application>
  <PresentationFormat>On-screen Show (4:3)</PresentationFormat>
  <Paragraphs>115</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Corbel</vt:lpstr>
      <vt:lpstr>Wingdings</vt:lpstr>
      <vt:lpstr>Wingdings 2</vt:lpstr>
      <vt:lpstr>Wingdings 3</vt:lpstr>
      <vt:lpstr>Module</vt:lpstr>
      <vt:lpstr> John.sf@mso.umt.edu Johnsommersflanagan.com </vt:lpstr>
      <vt:lpstr>Opening Story</vt:lpstr>
      <vt:lpstr>Today’s Learning Objectives</vt:lpstr>
      <vt:lpstr>What We Will Need</vt:lpstr>
      <vt:lpstr>Love Defined: The Book of Love </vt:lpstr>
      <vt:lpstr>Romantic Love Includes</vt:lpstr>
      <vt:lpstr>The Bridge Study</vt:lpstr>
      <vt:lpstr>Alfred Adler on Love </vt:lpstr>
      <vt:lpstr>Predictor #1: The Harsh Start-up</vt:lpstr>
      <vt:lpstr>More Alfred Adler on Love </vt:lpstr>
      <vt:lpstr>Predictor #2: The Four Horsemen</vt:lpstr>
      <vt:lpstr>Fixing the Four Horsemen - 1</vt:lpstr>
      <vt:lpstr>Fixing the Four Horsemen - 2</vt:lpstr>
      <vt:lpstr>More Adler</vt:lpstr>
      <vt:lpstr>Predictor #3: Flooding</vt:lpstr>
      <vt:lpstr>Predictor #4: Body Language</vt:lpstr>
      <vt:lpstr>Predictor #5: Failed Repair</vt:lpstr>
      <vt:lpstr>Adler on a Bad Marriage Formula</vt:lpstr>
      <vt:lpstr>Predictor #6: Bad Memories</vt:lpstr>
      <vt:lpstr>The Big(gest) Solution</vt:lpstr>
      <vt:lpstr>Adler – One Last Time </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 242 – PSYX 291 – WGS 291</dc:title>
  <dc:creator>Sommers-Flanagan, John</dc:creator>
  <cp:lastModifiedBy>Sommers-Flanagan, John</cp:lastModifiedBy>
  <cp:revision>45</cp:revision>
  <dcterms:created xsi:type="dcterms:W3CDTF">2013-09-14T22:47:30Z</dcterms:created>
  <dcterms:modified xsi:type="dcterms:W3CDTF">2022-04-22T19:21:13Z</dcterms:modified>
</cp:coreProperties>
</file>