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2"/>
  </p:notesMasterIdLst>
  <p:sldIdLst>
    <p:sldId id="256" r:id="rId2"/>
    <p:sldId id="264" r:id="rId3"/>
    <p:sldId id="257" r:id="rId4"/>
    <p:sldId id="261" r:id="rId5"/>
    <p:sldId id="259" r:id="rId6"/>
    <p:sldId id="260" r:id="rId7"/>
    <p:sldId id="272" r:id="rId8"/>
    <p:sldId id="265" r:id="rId9"/>
    <p:sldId id="277" r:id="rId10"/>
    <p:sldId id="262" r:id="rId11"/>
    <p:sldId id="273" r:id="rId12"/>
    <p:sldId id="274" r:id="rId13"/>
    <p:sldId id="266" r:id="rId14"/>
    <p:sldId id="267" r:id="rId15"/>
    <p:sldId id="268" r:id="rId16"/>
    <p:sldId id="269" r:id="rId17"/>
    <p:sldId id="279" r:id="rId18"/>
    <p:sldId id="271" r:id="rId19"/>
    <p:sldId id="263" r:id="rId20"/>
    <p:sldId id="275"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195" autoAdjust="0"/>
  </p:normalViewPr>
  <p:slideViewPr>
    <p:cSldViewPr snapToGrid="0" snapToObjects="1">
      <p:cViewPr varScale="1">
        <p:scale>
          <a:sx n="60" d="100"/>
          <a:sy n="60" d="100"/>
        </p:scale>
        <p:origin x="146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8BC040-BF18-4FBF-BA41-28D71D48858E}" type="datetimeFigureOut">
              <a:rPr lang="en-US" smtClean="0"/>
              <a:t>4/11/2022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E56EEE-5253-461C-BC60-CFA7193DE264}" type="slidenum">
              <a:rPr lang="en-US" smtClean="0"/>
              <a:t>‹#›</a:t>
            </a:fld>
            <a:endParaRPr lang="en-US"/>
          </a:p>
        </p:txBody>
      </p:sp>
    </p:spTree>
    <p:extLst>
      <p:ext uri="{BB962C8B-B14F-4D97-AF65-F5344CB8AC3E}">
        <p14:creationId xmlns:p14="http://schemas.microsoft.com/office/powerpoint/2010/main" val="2117861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dirty="0">
                <a:solidFill>
                  <a:srgbClr val="212529"/>
                </a:solidFill>
                <a:effectLst/>
                <a:latin typeface="Open Sans" panose="020B0606030504020204" pitchFamily="34" charset="0"/>
              </a:rPr>
              <a:t>How was school today?</a:t>
            </a:r>
            <a:endParaRPr lang="en-US" b="0" i="0" dirty="0">
              <a:solidFill>
                <a:srgbClr val="212529"/>
              </a:solidFill>
              <a:effectLst/>
              <a:latin typeface="Open Sans" panose="020B0606030504020204" pitchFamily="34" charset="0"/>
            </a:endParaRPr>
          </a:p>
          <a:p>
            <a:pPr algn="l"/>
            <a:r>
              <a:rPr lang="en-US" b="1" i="0" dirty="0">
                <a:solidFill>
                  <a:srgbClr val="212529"/>
                </a:solidFill>
                <a:effectLst/>
                <a:latin typeface="Open Sans" panose="020B0606030504020204" pitchFamily="34" charset="0"/>
              </a:rPr>
              <a:t>Good.</a:t>
            </a:r>
            <a:endParaRPr lang="en-US" b="0" i="0" dirty="0">
              <a:solidFill>
                <a:srgbClr val="212529"/>
              </a:solidFill>
              <a:effectLst/>
              <a:latin typeface="Open Sans" panose="020B0606030504020204" pitchFamily="34" charset="0"/>
            </a:endParaRPr>
          </a:p>
          <a:p>
            <a:pPr algn="l"/>
            <a:r>
              <a:rPr lang="en-US" b="1" i="0" dirty="0">
                <a:solidFill>
                  <a:srgbClr val="212529"/>
                </a:solidFill>
                <a:effectLst/>
                <a:latin typeface="Open Sans" panose="020B0606030504020204" pitchFamily="34" charset="0"/>
              </a:rPr>
              <a:t>What did you do?</a:t>
            </a:r>
            <a:endParaRPr lang="en-US" b="0" i="0" dirty="0">
              <a:solidFill>
                <a:srgbClr val="212529"/>
              </a:solidFill>
              <a:effectLst/>
              <a:latin typeface="Open Sans" panose="020B0606030504020204" pitchFamily="34" charset="0"/>
            </a:endParaRPr>
          </a:p>
          <a:p>
            <a:pPr algn="l"/>
            <a:r>
              <a:rPr lang="en-US" b="1" i="0" dirty="0">
                <a:solidFill>
                  <a:srgbClr val="212529"/>
                </a:solidFill>
                <a:effectLst/>
                <a:latin typeface="Open Sans" panose="020B0606030504020204" pitchFamily="34" charset="0"/>
              </a:rPr>
              <a:t>Not much.</a:t>
            </a:r>
            <a:endParaRPr lang="en-US" b="0" i="0" dirty="0">
              <a:solidFill>
                <a:srgbClr val="212529"/>
              </a:solidFill>
              <a:effectLst/>
              <a:latin typeface="Open Sans" panose="020B0606030504020204" pitchFamily="34" charset="0"/>
            </a:endParaRPr>
          </a:p>
          <a:p>
            <a:pPr algn="l"/>
            <a:r>
              <a:rPr lang="en-US" b="0" i="0" dirty="0">
                <a:solidFill>
                  <a:srgbClr val="212529"/>
                </a:solidFill>
                <a:effectLst/>
                <a:latin typeface="Open Sans" panose="020B0606030504020204" pitchFamily="34" charset="0"/>
              </a:rPr>
              <a:t>Sound familiar?</a:t>
            </a:r>
          </a:p>
          <a:p>
            <a:endParaRPr lang="en-US" dirty="0"/>
          </a:p>
        </p:txBody>
      </p:sp>
      <p:sp>
        <p:nvSpPr>
          <p:cNvPr id="4" name="Slide Number Placeholder 3"/>
          <p:cNvSpPr>
            <a:spLocks noGrp="1"/>
          </p:cNvSpPr>
          <p:nvPr>
            <p:ph type="sldNum" sz="quarter" idx="5"/>
          </p:nvPr>
        </p:nvSpPr>
        <p:spPr/>
        <p:txBody>
          <a:bodyPr/>
          <a:lstStyle/>
          <a:p>
            <a:fld id="{8BE56EEE-5253-461C-BC60-CFA7193DE264}" type="slidenum">
              <a:rPr lang="en-US" smtClean="0"/>
              <a:t>6</a:t>
            </a:fld>
            <a:endParaRPr lang="en-US"/>
          </a:p>
        </p:txBody>
      </p:sp>
    </p:spTree>
    <p:extLst>
      <p:ext uri="{BB962C8B-B14F-4D97-AF65-F5344CB8AC3E}">
        <p14:creationId xmlns:p14="http://schemas.microsoft.com/office/powerpoint/2010/main" val="3392392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describe how they see themselves and how they believe other people see them. You can customize the prompts on the template to target individual clients’ treatment</a:t>
            </a:r>
            <a:r>
              <a:rPr lang="en-US" sz="1800" spc="-25" dirty="0">
                <a:solidFill>
                  <a:srgbClr val="4A4A4A"/>
                </a:solidFill>
                <a:effectLst/>
                <a:latin typeface="Times New Roman" panose="02020603050405020304" pitchFamily="18" charset="0"/>
                <a:ea typeface="Calibri" panose="020F0502020204030204" pitchFamily="34" charset="0"/>
                <a:cs typeface="Times New Roman" panose="02020603050405020304" pitchFamily="18" charset="0"/>
              </a:rPr>
              <a:t> goals.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technique provides a venue for the adolescent to engage with the counselor and share the adolescent’s perceptions of self, fears about how others may see the adolescent, and dreams or hope about who the adolescent wants to be potentially without as much discomfort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8BE56EEE-5253-461C-BC60-CFA7193DE264}" type="slidenum">
              <a:rPr lang="en-US" smtClean="0"/>
              <a:t>10</a:t>
            </a:fld>
            <a:endParaRPr lang="en-US"/>
          </a:p>
        </p:txBody>
      </p:sp>
    </p:spTree>
    <p:extLst>
      <p:ext uri="{BB962C8B-B14F-4D97-AF65-F5344CB8AC3E}">
        <p14:creationId xmlns:p14="http://schemas.microsoft.com/office/powerpoint/2010/main" val="1853858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describe how they see themselves and how they believe other people see them. You can customize the prompts on the template to target individual clients’ treatment</a:t>
            </a:r>
            <a:r>
              <a:rPr lang="en-US" sz="1800" spc="-25" dirty="0">
                <a:solidFill>
                  <a:srgbClr val="4A4A4A"/>
                </a:solidFill>
                <a:effectLst/>
                <a:latin typeface="Times New Roman" panose="02020603050405020304" pitchFamily="18" charset="0"/>
                <a:ea typeface="Calibri" panose="020F0502020204030204" pitchFamily="34" charset="0"/>
                <a:cs typeface="Times New Roman" panose="02020603050405020304" pitchFamily="18" charset="0"/>
              </a:rPr>
              <a:t> goals.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technique provides a venue for the adolescent to engage with the counselor and share the adolescent’s perceptions of self, fears about how others may see the adolescent, and dreams or hope about who the adolescent wants to be potentially without as much discomfort.</a:t>
            </a:r>
          </a:p>
          <a:p>
            <a:pPr algn="l">
              <a:buFont typeface="Arial" panose="020B0604020202020204" pitchFamily="34" charset="0"/>
              <a:buChar char="•"/>
            </a:pPr>
            <a:r>
              <a:rPr lang="en-US" sz="2800" b="0" i="0" dirty="0">
                <a:solidFill>
                  <a:srgbClr val="6D686C"/>
                </a:solidFill>
                <a:effectLst/>
                <a:latin typeface="Lato" panose="020F0502020204030203" pitchFamily="34" charset="0"/>
              </a:rPr>
              <a:t>Can social media have positive and negative influences?</a:t>
            </a:r>
          </a:p>
          <a:p>
            <a:pPr algn="l">
              <a:buFont typeface="Arial" panose="020B0604020202020204" pitchFamily="34" charset="0"/>
              <a:buChar char="•"/>
            </a:pPr>
            <a:r>
              <a:rPr lang="en-US" sz="2800" b="0" i="0" dirty="0">
                <a:solidFill>
                  <a:srgbClr val="6D686C"/>
                </a:solidFill>
                <a:effectLst/>
                <a:latin typeface="Lato" panose="020F0502020204030203" pitchFamily="34" charset="0"/>
              </a:rPr>
              <a:t>If you don’t use social media, can it still affect your mental health?</a:t>
            </a:r>
          </a:p>
          <a:p>
            <a:pPr algn="l">
              <a:buFont typeface="Arial" panose="020B0604020202020204" pitchFamily="34" charset="0"/>
              <a:buChar char="•"/>
            </a:pPr>
            <a:r>
              <a:rPr lang="en-US" sz="4000" b="0" i="0" dirty="0">
                <a:solidFill>
                  <a:srgbClr val="6D686C"/>
                </a:solidFill>
                <a:effectLst/>
                <a:latin typeface="Lato" panose="020F0502020204030203" pitchFamily="34" charset="0"/>
              </a:rPr>
              <a:t>Can elicit a discussion about highlight reels and social currency. This really resonated with my clients, as they often reported they often deleted pics and posts that didn’t get enough likes or felt the need to constantly check how many likes they get.</a:t>
            </a:r>
          </a:p>
          <a:p>
            <a:pPr algn="l">
              <a:buFont typeface="Arial" panose="020B0604020202020204" pitchFamily="34" charset="0"/>
              <a:buChar char="•"/>
            </a:pPr>
            <a:r>
              <a:rPr lang="en-US" sz="4000" b="0" i="0" dirty="0">
                <a:solidFill>
                  <a:srgbClr val="6D686C"/>
                </a:solidFill>
                <a:effectLst/>
                <a:latin typeface="Lato" panose="020F0502020204030203" pitchFamily="34" charset="0"/>
              </a:rPr>
              <a:t>My clients who shared that they had actually deleted certain social media apps,  talked about how they felt better. Others report that they just unfollow accounts that make them feel bad about themselves. Some shared fears--said they could never delete apps or unfollow people for fear of being left out or making others upset. </a:t>
            </a:r>
            <a:endParaRPr lang="en-US" sz="2800" b="0" i="0" dirty="0">
              <a:solidFill>
                <a:srgbClr val="6D686C"/>
              </a:solidFill>
              <a:effectLst/>
              <a:latin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8BE56EEE-5253-461C-BC60-CFA7193DE264}" type="slidenum">
              <a:rPr lang="en-US" smtClean="0"/>
              <a:t>11</a:t>
            </a:fld>
            <a:endParaRPr lang="en-US"/>
          </a:p>
        </p:txBody>
      </p:sp>
    </p:spTree>
    <p:extLst>
      <p:ext uri="{BB962C8B-B14F-4D97-AF65-F5344CB8AC3E}">
        <p14:creationId xmlns:p14="http://schemas.microsoft.com/office/powerpoint/2010/main" val="1324980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6D686C"/>
                </a:solidFill>
                <a:effectLst/>
                <a:latin typeface="Lato" panose="020F0502020204030203" pitchFamily="34" charset="0"/>
              </a:rPr>
              <a:t>One of my favorite accounts to follow is  Positively Present by Artist Dani </a:t>
            </a:r>
            <a:r>
              <a:rPr lang="en-US" b="0" i="0" dirty="0" err="1">
                <a:solidFill>
                  <a:srgbClr val="6D686C"/>
                </a:solidFill>
                <a:effectLst/>
                <a:latin typeface="Lato" panose="020F0502020204030203" pitchFamily="34" charset="0"/>
              </a:rPr>
              <a:t>DiPirro</a:t>
            </a:r>
            <a:r>
              <a:rPr lang="en-US" b="0" i="0" dirty="0">
                <a:solidFill>
                  <a:srgbClr val="6D686C"/>
                </a:solidFill>
                <a:effectLst/>
                <a:latin typeface="Lato" panose="020F0502020204030203" pitchFamily="34" charset="0"/>
              </a:rPr>
              <a:t> She’s an artist who posts encouraging, inspiration, and funny illustrations that I always find myself saving. She created an illustration of “apps I need on my phone,” </a:t>
            </a:r>
            <a:endParaRPr lang="en-US" dirty="0"/>
          </a:p>
        </p:txBody>
      </p:sp>
      <p:sp>
        <p:nvSpPr>
          <p:cNvPr id="4" name="Slide Number Placeholder 3"/>
          <p:cNvSpPr>
            <a:spLocks noGrp="1"/>
          </p:cNvSpPr>
          <p:nvPr>
            <p:ph type="sldNum" sz="quarter" idx="5"/>
          </p:nvPr>
        </p:nvSpPr>
        <p:spPr/>
        <p:txBody>
          <a:bodyPr/>
          <a:lstStyle/>
          <a:p>
            <a:fld id="{8BE56EEE-5253-461C-BC60-CFA7193DE264}" type="slidenum">
              <a:rPr lang="en-US" smtClean="0"/>
              <a:t>12</a:t>
            </a:fld>
            <a:endParaRPr lang="en-US"/>
          </a:p>
        </p:txBody>
      </p:sp>
    </p:spTree>
    <p:extLst>
      <p:ext uri="{BB962C8B-B14F-4D97-AF65-F5344CB8AC3E}">
        <p14:creationId xmlns:p14="http://schemas.microsoft.com/office/powerpoint/2010/main" val="3227472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111111"/>
                </a:solidFill>
                <a:effectLst/>
                <a:latin typeface="Times New Roman" panose="02020603050405020304" pitchFamily="18" charset="0"/>
                <a:ea typeface="Calibri" panose="020F0502020204030204" pitchFamily="34" charset="0"/>
                <a:cs typeface="Times New Roman" panose="02020603050405020304" pitchFamily="18" charset="0"/>
              </a:rPr>
              <a:t>No family is perfect. There will be differences. Even arguments.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111111"/>
                </a:solidFill>
                <a:effectLst/>
                <a:latin typeface="Times New Roman" panose="02020603050405020304" pitchFamily="18" charset="0"/>
                <a:ea typeface="Calibri" panose="020F0502020204030204" pitchFamily="34" charset="0"/>
                <a:cs typeface="Times New Roman" panose="02020603050405020304" pitchFamily="18" charset="0"/>
              </a:rPr>
              <a:t>Family relationships don’t always happen biologically. Sometimes it happen in other forms.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111111"/>
                </a:solidFill>
                <a:effectLst/>
                <a:latin typeface="Times New Roman" panose="02020603050405020304" pitchFamily="18" charset="0"/>
                <a:ea typeface="Calibri" panose="020F0502020204030204" pitchFamily="34" charset="0"/>
                <a:cs typeface="Times New Roman" panose="02020603050405020304" pitchFamily="18" charset="0"/>
              </a:rPr>
              <a:t>Circle of Trust</a:t>
            </a:r>
            <a:r>
              <a:rPr lang="en-US" sz="1800" dirty="0">
                <a:solidFill>
                  <a:srgbClr val="111111"/>
                </a:solidFill>
                <a:effectLst/>
                <a:latin typeface="Times New Roman" panose="02020603050405020304" pitchFamily="18" charset="0"/>
                <a:ea typeface="Calibri" panose="020F0502020204030204" pitchFamily="34" charset="0"/>
                <a:cs typeface="Times New Roman" panose="02020603050405020304" pitchFamily="18" charset="0"/>
              </a:rPr>
              <a:t>: This activity is on the topic of trust, and who the adolescent feels they can trust in their lives. This activity challenges adolescents to explore and identify people they can trust, the qualities those trustworthy people possess, and how they feel when they can trust that person.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activity challenges the teens in the following ways:</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to acknowledge that trusting someone is not easy; to perform a self-analysis on themselves and their family; to describe how they see their relationship with their family members and loved ones; and</a:t>
            </a:r>
            <a:r>
              <a:rPr lang="en-US" sz="1800" dirty="0">
                <a:solidFill>
                  <a:srgbClr val="11111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 discover ways to build trust and respect within their family.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i="0" dirty="0">
                <a:solidFill>
                  <a:srgbClr val="7A7A7A"/>
                </a:solidFill>
                <a:effectLst/>
                <a:latin typeface="Open Sans" panose="020B0606030504020204" pitchFamily="34" charset="0"/>
              </a:rPr>
              <a:t>Paparazzi</a:t>
            </a:r>
            <a:r>
              <a:rPr lang="en-US" sz="2800" b="0" i="0" dirty="0">
                <a:solidFill>
                  <a:srgbClr val="7A7A7A"/>
                </a:solidFill>
                <a:effectLst/>
                <a:latin typeface="Open Sans" panose="020B0606030504020204" pitchFamily="34" charset="0"/>
              </a:rPr>
              <a:t> — Many teens follow celebrity news, and one of the primary ways celebrity lives are documented is with paparazzi photos. In this activity, the teen is instructed to be their own paparazzi, taking pics of the most important people in their life.</a:t>
            </a:r>
            <a:endParaRPr lang="en-US" dirty="0"/>
          </a:p>
        </p:txBody>
      </p:sp>
      <p:sp>
        <p:nvSpPr>
          <p:cNvPr id="4" name="Slide Number Placeholder 3"/>
          <p:cNvSpPr>
            <a:spLocks noGrp="1"/>
          </p:cNvSpPr>
          <p:nvPr>
            <p:ph type="sldNum" sz="quarter" idx="5"/>
          </p:nvPr>
        </p:nvSpPr>
        <p:spPr/>
        <p:txBody>
          <a:bodyPr/>
          <a:lstStyle/>
          <a:p>
            <a:fld id="{8BE56EEE-5253-461C-BC60-CFA7193DE264}" type="slidenum">
              <a:rPr lang="en-US" smtClean="0"/>
              <a:t>16</a:t>
            </a:fld>
            <a:endParaRPr lang="en-US"/>
          </a:p>
        </p:txBody>
      </p:sp>
    </p:spTree>
    <p:extLst>
      <p:ext uri="{BB962C8B-B14F-4D97-AF65-F5344CB8AC3E}">
        <p14:creationId xmlns:p14="http://schemas.microsoft.com/office/powerpoint/2010/main" val="36104036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Client's can experience micro-aggressions  regardless of counselors race or ethnicity.</a:t>
            </a:r>
          </a:p>
          <a:p>
            <a:r>
              <a:rPr lang="en-US" dirty="0"/>
              <a:t>In other words, when </a:t>
            </a:r>
            <a:r>
              <a:rPr lang="en-US" dirty="0" err="1"/>
              <a:t>heapist</a:t>
            </a:r>
            <a:r>
              <a:rPr lang="en-US" dirty="0"/>
              <a:t> </a:t>
            </a:r>
            <a:r>
              <a:rPr lang="en-US" dirty="0" err="1"/>
              <a:t>maintans</a:t>
            </a:r>
            <a:r>
              <a:rPr lang="en-US" dirty="0"/>
              <a:t> </a:t>
            </a:r>
            <a:r>
              <a:rPr lang="en-US" dirty="0" err="1"/>
              <a:t>storng</a:t>
            </a:r>
            <a:r>
              <a:rPr lang="en-US" dirty="0"/>
              <a:t> </a:t>
            </a:r>
            <a:r>
              <a:rPr lang="en-US" dirty="0" err="1"/>
              <a:t>rapprt</a:t>
            </a:r>
            <a:r>
              <a:rPr lang="en-US" dirty="0"/>
              <a:t>, </a:t>
            </a:r>
            <a:r>
              <a:rPr lang="en-US" dirty="0" err="1"/>
              <a:t>microagressions</a:t>
            </a:r>
            <a:r>
              <a:rPr lang="en-US" dirty="0"/>
              <a:t> have less of an impact</a:t>
            </a:r>
          </a:p>
          <a:p>
            <a:endParaRPr lang="en-US" dirty="0"/>
          </a:p>
          <a:p>
            <a:r>
              <a:rPr lang="en-US" dirty="0"/>
              <a:t>Rupture is a breakdown in the therapeutic relationship</a:t>
            </a:r>
          </a:p>
          <a:p>
            <a:r>
              <a:rPr lang="en-US" dirty="0"/>
              <a:t>In my practice, intake process, firsts session, I invite conversations. I create a space where cultural factors and world events ca be broached</a:t>
            </a:r>
          </a:p>
          <a:p>
            <a:r>
              <a:rPr lang="en-US" dirty="0"/>
              <a:t>Use client satisfaction surveys</a:t>
            </a:r>
          </a:p>
          <a:p>
            <a:r>
              <a:rPr lang="en-US" dirty="0"/>
              <a:t>I ask teens to send an email others text if there's something on their remind they'd like for me to bring up during next session. Works really well with introverted contemplative clients. Nit just but other therapeutic content. I don’t respond.</a:t>
            </a:r>
          </a:p>
        </p:txBody>
      </p:sp>
      <p:sp>
        <p:nvSpPr>
          <p:cNvPr id="4" name="Slide Number Placeholder 3"/>
          <p:cNvSpPr>
            <a:spLocks noGrp="1"/>
          </p:cNvSpPr>
          <p:nvPr>
            <p:ph type="sldNum" sz="quarter" idx="5"/>
          </p:nvPr>
        </p:nvSpPr>
        <p:spPr/>
        <p:txBody>
          <a:bodyPr/>
          <a:lstStyle/>
          <a:p>
            <a:fld id="{8BE56EEE-5253-461C-BC60-CFA7193DE264}" type="slidenum">
              <a:rPr lang="en-US" smtClean="0"/>
              <a:t>17</a:t>
            </a:fld>
            <a:endParaRPr lang="en-US"/>
          </a:p>
        </p:txBody>
      </p:sp>
    </p:spTree>
    <p:extLst>
      <p:ext uri="{BB962C8B-B14F-4D97-AF65-F5344CB8AC3E}">
        <p14:creationId xmlns:p14="http://schemas.microsoft.com/office/powerpoint/2010/main" val="1432852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Developing the vision: What does success look like? </a:t>
            </a:r>
          </a:p>
          <a:p>
            <a:endParaRPr lang="en-US" dirty="0"/>
          </a:p>
          <a:p>
            <a:r>
              <a:rPr lang="en-US" b="0" i="0" dirty="0">
                <a:solidFill>
                  <a:srgbClr val="000000"/>
                </a:solidFill>
                <a:effectLst/>
                <a:latin typeface="Raleway" panose="020B0604020202020204" pitchFamily="2" charset="0"/>
              </a:rPr>
              <a:t>Counselor can help teens develop a vision for the future (especially when it comes to success) through a  mindfulness meditation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Raleway" panose="020B0604020202020204" pitchFamily="2" charset="0"/>
              </a:rPr>
              <a:t>use the following script (and if not, these prompts can be used conversationally as well):</a:t>
            </a:r>
            <a:r>
              <a:rPr lang="en-US" b="0" i="0" dirty="0">
                <a:solidFill>
                  <a:srgbClr val="343536"/>
                </a:solidFill>
                <a:effectLst/>
                <a:latin typeface="Roboto" panose="02000000000000000000" pitchFamily="2" charset="0"/>
              </a:rPr>
              <a:t>Have your teen close their eyes or softly gaze at their lap or straight ahead and pay attention to their breathing.</a:t>
            </a:r>
          </a:p>
          <a:p>
            <a:pPr algn="l">
              <a:buFont typeface="Arial" panose="020B0604020202020204" pitchFamily="34" charset="0"/>
              <a:buChar char="•"/>
            </a:pPr>
            <a:r>
              <a:rPr lang="en-US" b="0" i="0" dirty="0">
                <a:solidFill>
                  <a:srgbClr val="343536"/>
                </a:solidFill>
                <a:effectLst/>
                <a:latin typeface="Roboto" panose="02000000000000000000" pitchFamily="2" charset="0"/>
              </a:rPr>
              <a:t>Have your teen simply pay attention to each breath as it comes and goes.</a:t>
            </a:r>
          </a:p>
          <a:p>
            <a:pPr algn="l">
              <a:buFont typeface="Arial" panose="020B0604020202020204" pitchFamily="34" charset="0"/>
              <a:buChar char="•"/>
            </a:pPr>
            <a:r>
              <a:rPr lang="en-US" b="0" i="0" dirty="0">
                <a:solidFill>
                  <a:srgbClr val="343536"/>
                </a:solidFill>
                <a:effectLst/>
                <a:latin typeface="Roboto" panose="02000000000000000000" pitchFamily="2" charset="0"/>
              </a:rPr>
              <a:t>Ask your teen to notice how their body is feeling and breathe through it. Let your teen know that if they are anxious, it’s just a feeling and it will pass.</a:t>
            </a:r>
          </a:p>
          <a:p>
            <a:pPr algn="l">
              <a:buFont typeface="Arial" panose="020B0604020202020204" pitchFamily="34" charset="0"/>
              <a:buChar char="•"/>
            </a:pPr>
            <a:r>
              <a:rPr lang="en-US" b="0" i="0" dirty="0">
                <a:solidFill>
                  <a:srgbClr val="343536"/>
                </a:solidFill>
                <a:effectLst/>
                <a:latin typeface="Roboto" panose="02000000000000000000" pitchFamily="2" charset="0"/>
              </a:rPr>
              <a:t>Encourage your teen to separate themselves from their emotions. Tell your child to pay attention to their chest and abdomen, how they contract and expand. Ask them to pay attention to how their breath feels on their nostrils, breathing in and out.</a:t>
            </a:r>
          </a:p>
          <a:p>
            <a:pPr algn="l">
              <a:buFont typeface="Arial" panose="020B0604020202020204" pitchFamily="34" charset="0"/>
              <a:buChar char="•"/>
            </a:pPr>
            <a:r>
              <a:rPr lang="en-US" b="0" i="0" dirty="0">
                <a:solidFill>
                  <a:srgbClr val="343536"/>
                </a:solidFill>
                <a:effectLst/>
                <a:latin typeface="Roboto" panose="02000000000000000000" pitchFamily="2" charset="0"/>
              </a:rPr>
              <a:t>Ask your teen to breathe without judgment and without trying to change the rhythm of their breath.</a:t>
            </a:r>
          </a:p>
          <a:p>
            <a:pPr algn="l">
              <a:buFont typeface="Arial" panose="020B0604020202020204" pitchFamily="34" charset="0"/>
              <a:buChar char="•"/>
            </a:pPr>
            <a:r>
              <a:rPr lang="en-US" b="0" i="1" dirty="0">
                <a:solidFill>
                  <a:srgbClr val="000000"/>
                </a:solidFill>
                <a:effectLst/>
                <a:latin typeface="Raleway" pitchFamily="2" charset="0"/>
              </a:rPr>
              <a:t>Where are you waking up every morning? In a house? An apartment? What type of job do you have? Do you have family?</a:t>
            </a:r>
            <a:endParaRPr lang="en-US" b="0" i="0" dirty="0">
              <a:solidFill>
                <a:srgbClr val="343536"/>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343536"/>
              </a:solidFill>
              <a:effectLst/>
              <a:latin typeface="Roboto" panose="02000000000000000000" pitchFamily="2" charset="0"/>
            </a:endParaRPr>
          </a:p>
          <a:p>
            <a:endParaRPr lang="en-US" dirty="0"/>
          </a:p>
        </p:txBody>
      </p:sp>
      <p:sp>
        <p:nvSpPr>
          <p:cNvPr id="4" name="Slide Number Placeholder 3"/>
          <p:cNvSpPr>
            <a:spLocks noGrp="1"/>
          </p:cNvSpPr>
          <p:nvPr>
            <p:ph type="sldNum" sz="quarter" idx="5"/>
          </p:nvPr>
        </p:nvSpPr>
        <p:spPr/>
        <p:txBody>
          <a:bodyPr/>
          <a:lstStyle/>
          <a:p>
            <a:fld id="{8BE56EEE-5253-461C-BC60-CFA7193DE264}" type="slidenum">
              <a:rPr lang="en-US" smtClean="0"/>
              <a:t>18</a:t>
            </a:fld>
            <a:endParaRPr lang="en-US"/>
          </a:p>
        </p:txBody>
      </p:sp>
    </p:spTree>
    <p:extLst>
      <p:ext uri="{BB962C8B-B14F-4D97-AF65-F5344CB8AC3E}">
        <p14:creationId xmlns:p14="http://schemas.microsoft.com/office/powerpoint/2010/main" val="4282409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93776" y="3776472"/>
            <a:ext cx="7196328" cy="1470025"/>
          </a:xfrm>
        </p:spPr>
        <p:txBody>
          <a:bodyPr vert="horz" lIns="91440" tIns="45720" rIns="91440" bIns="45720" rtlCol="0" anchor="b" anchorCtr="0">
            <a:noAutofit/>
          </a:bodyPr>
          <a:lstStyle>
            <a:lvl1pPr algn="l" defTabSz="914400" rtl="0" eaLnBrk="1" latinLnBrk="0" hangingPunct="1">
              <a:spcBef>
                <a:spcPct val="0"/>
              </a:spcBef>
              <a:buNone/>
              <a:defRPr sz="4800" kern="1200">
                <a:solidFill>
                  <a:schemeClr val="tx2"/>
                </a:solidFill>
                <a:effectLst>
                  <a:outerShdw blurRad="50800" dist="25400" dir="2700000" algn="tl" rotWithShape="0">
                    <a:schemeClr val="bg1">
                      <a:alpha val="40000"/>
                    </a:schemeClr>
                  </a:outerShdw>
                </a:effectLst>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493776" y="5257800"/>
            <a:ext cx="7196328" cy="987552"/>
          </a:xfrm>
        </p:spPr>
        <p:txBody>
          <a:bodyPr vert="horz" lIns="91440" tIns="45720" rIns="91440" bIns="45720" rtlCol="0" anchor="t" anchorCtr="0">
            <a:noAutofit/>
          </a:bodyPr>
          <a:lstStyle>
            <a:lvl1pPr marL="0" indent="0" algn="l" defTabSz="914400" rtl="0" eaLnBrk="1" latinLnBrk="0" hangingPunct="1">
              <a:spcBef>
                <a:spcPct val="0"/>
              </a:spcBef>
              <a:buFont typeface="Wingdings 2" pitchFamily="18" charset="2"/>
              <a:buNone/>
              <a:defRPr sz="180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p>
            <a:fld id="{15DB87DC-8F92-514E-BA94-E105ECB0935F}" type="datetimeFigureOut">
              <a:rPr lang="en-US" smtClean="0"/>
              <a:pPr/>
              <a:t>4/11/2022</a:t>
            </a:fld>
            <a:endParaRPr lang="en-US"/>
          </a:p>
        </p:txBody>
      </p:sp>
      <p:sp>
        <p:nvSpPr>
          <p:cNvPr id="5" name="Footer Placeholder 4"/>
          <p:cNvSpPr>
            <a:spLocks noGrp="1"/>
          </p:cNvSpPr>
          <p:nvPr>
            <p:ph type="ftr" sz="quarter" idx="11"/>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15DB87DC-8F92-514E-BA94-E105ECB0935F}" type="datetimeFigureOut">
              <a:rPr lang="en-US" smtClean="0"/>
              <a:pPr/>
              <a:t>4/11/2022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B37BA8-07AC-6149-A219-526599EE5E6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96889" y="3774328"/>
            <a:ext cx="7199311" cy="1470025"/>
          </a:xfrm>
        </p:spPr>
        <p:txBody>
          <a:bodyPr anchor="b" anchorCtr="0"/>
          <a:lstStyle>
            <a:lvl1pPr algn="l">
              <a:defRPr sz="4800"/>
            </a:lvl1pPr>
          </a:lstStyle>
          <a:p>
            <a:r>
              <a:rPr lang="en-US"/>
              <a:t>Click to edit Master title style</a:t>
            </a:r>
            <a:endParaRPr/>
          </a:p>
        </p:txBody>
      </p:sp>
      <p:sp>
        <p:nvSpPr>
          <p:cNvPr id="3" name="Subtitle 2"/>
          <p:cNvSpPr>
            <a:spLocks noGrp="1"/>
          </p:cNvSpPr>
          <p:nvPr>
            <p:ph type="subTitle" idx="1"/>
          </p:nvPr>
        </p:nvSpPr>
        <p:spPr>
          <a:xfrm>
            <a:off x="496888" y="5257800"/>
            <a:ext cx="7199312" cy="990600"/>
          </a:xfrm>
        </p:spPr>
        <p:txBody>
          <a:bodyPr vert="horz" lIns="91440" tIns="45720" rIns="91440" bIns="45720" rtlCol="0" anchor="t" anchorCtr="0">
            <a:noAutofit/>
          </a:bodyPr>
          <a:lstStyle>
            <a:lvl1pPr marL="0" indent="0" algn="l" defTabSz="914400" rtl="0" eaLnBrk="1" latinLnBrk="0" hangingPunct="1">
              <a:spcBef>
                <a:spcPct val="0"/>
              </a:spcBef>
              <a:buNone/>
              <a:defRPr sz="180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p>
            <a:fld id="{15DB87DC-8F92-514E-BA94-E105ECB0935F}" type="datetimeFigureOut">
              <a:rPr lang="en-US" smtClean="0"/>
              <a:pPr/>
              <a:t>4/11/2022</a:t>
            </a:fld>
            <a:endParaRPr lang="en-US"/>
          </a:p>
        </p:txBody>
      </p:sp>
      <p:sp>
        <p:nvSpPr>
          <p:cNvPr id="5" name="Footer Placeholder 4"/>
          <p:cNvSpPr>
            <a:spLocks noGrp="1"/>
          </p:cNvSpPr>
          <p:nvPr>
            <p:ph type="ftr" sz="quarter" idx="11"/>
          </p:nvPr>
        </p:nvSpPr>
        <p:spPr/>
        <p:txBody>
          <a:bodyPr/>
          <a:lstStyle/>
          <a:p>
            <a:endParaRPr lang="en-US"/>
          </a:p>
        </p:txBody>
      </p:sp>
      <p:sp>
        <p:nvSpPr>
          <p:cNvPr id="8" name="Picture Placeholder 7"/>
          <p:cNvSpPr>
            <a:spLocks noGrp="1"/>
          </p:cNvSpPr>
          <p:nvPr>
            <p:ph type="pic" sz="quarter" idx="12"/>
          </p:nvPr>
        </p:nvSpPr>
        <p:spPr>
          <a:xfrm rot="504148">
            <a:off x="4493544" y="555043"/>
            <a:ext cx="4142460" cy="3085398"/>
          </a:xfrm>
          <a:solidFill>
            <a:srgbClr val="FFFFFF">
              <a:shade val="85000"/>
            </a:srgbClr>
          </a:solidFill>
          <a:ln w="38100" cap="sq">
            <a:solidFill>
              <a:srgbClr val="FDFDFD"/>
            </a:solidFill>
            <a:miter lim="800000"/>
          </a:ln>
          <a:effectLst>
            <a:outerShdw blurRad="57150" dist="37500" dir="7560000" sy="98000" kx="110000" ky="200000" algn="tl" rotWithShape="0">
              <a:srgbClr val="000000">
                <a:alpha val="20000"/>
              </a:srgbClr>
            </a:outerShdw>
          </a:effectLst>
          <a:scene3d>
            <a:camera prst="orthographicFront"/>
            <a:lightRig rig="twoPt" dir="t">
              <a:rot lat="0" lon="0" rev="7200000"/>
            </a:lightRig>
          </a:scene3d>
          <a:sp3d prstMaterial="matte">
            <a:bevelT w="22860" h="12700"/>
            <a:contourClr>
              <a:srgbClr val="FFFFFF"/>
            </a:contourClr>
          </a:sp3d>
        </p:spPr>
        <p:txBody>
          <a:bodyPr>
            <a:normAutofit/>
          </a:bodyPr>
          <a:lstStyle>
            <a:lvl1pPr>
              <a:buNone/>
              <a:defRPr sz="1800"/>
            </a:lvl1pPr>
          </a:lstStyle>
          <a:p>
            <a:r>
              <a:rPr lang="en-US"/>
              <a:t>Click icon to add picture</a:t>
            </a:r>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5175" y="2236694"/>
            <a:ext cx="7612063" cy="1362075"/>
          </a:xfrm>
        </p:spPr>
        <p:txBody>
          <a:bodyPr vert="horz" lIns="91440" tIns="45720" rIns="91440" bIns="45720" rtlCol="0" anchor="b" anchorCtr="0">
            <a:noAutofit/>
          </a:bodyPr>
          <a:lstStyle>
            <a:lvl1pPr algn="ctr" defTabSz="914400" rtl="0" eaLnBrk="1" latinLnBrk="0" hangingPunct="1">
              <a:spcBef>
                <a:spcPct val="0"/>
              </a:spcBef>
              <a:buNone/>
              <a:defRPr sz="4800" kern="1200">
                <a:solidFill>
                  <a:schemeClr val="tx2"/>
                </a:solidFill>
                <a:effectLst>
                  <a:outerShdw blurRad="50800" dist="25400" dir="2700000" algn="tl" rotWithShape="0">
                    <a:schemeClr val="bg1">
                      <a:alpha val="40000"/>
                    </a:schemeClr>
                  </a:outerShdw>
                </a:effectLst>
                <a:latin typeface="+mj-lt"/>
                <a:ea typeface="+mj-ea"/>
                <a:cs typeface="+mj-cs"/>
              </a:defRPr>
            </a:lvl1pPr>
          </a:lstStyle>
          <a:p>
            <a:r>
              <a:rPr lang="en-US"/>
              <a:t>Click to edit Master title style</a:t>
            </a:r>
            <a:endParaRPr/>
          </a:p>
        </p:txBody>
      </p:sp>
      <p:sp>
        <p:nvSpPr>
          <p:cNvPr id="3" name="Text Placeholder 2"/>
          <p:cNvSpPr>
            <a:spLocks noGrp="1"/>
          </p:cNvSpPr>
          <p:nvPr>
            <p:ph type="body" idx="1"/>
          </p:nvPr>
        </p:nvSpPr>
        <p:spPr>
          <a:xfrm>
            <a:off x="765175" y="3617259"/>
            <a:ext cx="7612063" cy="1500187"/>
          </a:xfrm>
        </p:spPr>
        <p:txBody>
          <a:bodyPr vert="horz" lIns="91440" tIns="45720" rIns="91440" bIns="45720" rtlCol="0" anchor="t" anchorCtr="0">
            <a:noAutofit/>
          </a:bodyPr>
          <a:lstStyle>
            <a:lvl1pPr marL="0" indent="0" algn="ctr" defTabSz="914400" rtl="0" eaLnBrk="1" latinLnBrk="0" hangingPunct="1">
              <a:spcBef>
                <a:spcPct val="0"/>
              </a:spcBef>
              <a:buNone/>
              <a:defRPr sz="180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DB87DC-8F92-514E-BA94-E105ECB0935F}" type="datetimeFigureOut">
              <a:rPr lang="en-US" smtClean="0"/>
              <a:pPr/>
              <a:t>4/11/2022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B37BA8-07AC-6149-A219-526599EE5E6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5174" y="79468"/>
            <a:ext cx="7612063" cy="1417638"/>
          </a:xfrm>
        </p:spPr>
        <p:txBody>
          <a:bodyPr/>
          <a:lstStyle/>
          <a:p>
            <a:r>
              <a:rPr lang="en-US"/>
              <a:t>Click to edit Master title style</a:t>
            </a:r>
            <a:endParaRPr/>
          </a:p>
        </p:txBody>
      </p:sp>
      <p:sp>
        <p:nvSpPr>
          <p:cNvPr id="3" name="Content Placeholder 2"/>
          <p:cNvSpPr>
            <a:spLocks noGrp="1"/>
          </p:cNvSpPr>
          <p:nvPr>
            <p:ph sz="half" idx="1"/>
          </p:nvPr>
        </p:nvSpPr>
        <p:spPr>
          <a:xfrm>
            <a:off x="765175" y="2084388"/>
            <a:ext cx="3657600" cy="418306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4719637" y="2084388"/>
            <a:ext cx="3657600" cy="418306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15DB87DC-8F92-514E-BA94-E105ECB0935F}" type="datetimeFigureOut">
              <a:rPr lang="en-US" smtClean="0"/>
              <a:pPr/>
              <a:t>4/11/2022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B37BA8-07AC-6149-A219-526599EE5E6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5174" y="79468"/>
            <a:ext cx="7612063" cy="1417638"/>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765174" y="1687512"/>
            <a:ext cx="3657600" cy="903288"/>
          </a:xfrm>
        </p:spPr>
        <p:txBody>
          <a:bodyPr anchor="ctr"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65174" y="2649071"/>
            <a:ext cx="3657600" cy="3608293"/>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4719637" y="1687512"/>
            <a:ext cx="3657600" cy="903288"/>
          </a:xfrm>
        </p:spPr>
        <p:txBody>
          <a:bodyPr anchor="ctr"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19637" y="2649071"/>
            <a:ext cx="3657600" cy="3608293"/>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15DB87DC-8F92-514E-BA94-E105ECB0935F}" type="datetimeFigureOut">
              <a:rPr lang="en-US" smtClean="0"/>
              <a:pPr/>
              <a:t>4/11/2022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B37BA8-07AC-6149-A219-526599EE5E6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15DB87DC-8F92-514E-BA94-E105ECB0935F}" type="datetimeFigureOut">
              <a:rPr lang="en-US" smtClean="0"/>
              <a:pPr/>
              <a:t>4/11/2022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B37BA8-07AC-6149-A219-526599EE5E6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DB87DC-8F92-514E-BA94-E105ECB0935F}" type="datetimeFigureOut">
              <a:rPr lang="en-US" smtClean="0"/>
              <a:pPr/>
              <a:t>4/11/2022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B37BA8-07AC-6149-A219-526599EE5E6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8946" y="381000"/>
            <a:ext cx="3250360" cy="1631950"/>
          </a:xfrm>
        </p:spPr>
        <p:txBody>
          <a:bodyPr anchor="b"/>
          <a:lstStyle>
            <a:lvl1pPr algn="ctr">
              <a:defRPr sz="3600" b="0"/>
            </a:lvl1pPr>
          </a:lstStyle>
          <a:p>
            <a:r>
              <a:rPr lang="en-US"/>
              <a:t>Click to edit Master title style</a:t>
            </a:r>
            <a:endParaRPr/>
          </a:p>
        </p:txBody>
      </p:sp>
      <p:sp>
        <p:nvSpPr>
          <p:cNvPr id="3" name="Content Placeholder 2"/>
          <p:cNvSpPr>
            <a:spLocks noGrp="1"/>
          </p:cNvSpPr>
          <p:nvPr>
            <p:ph idx="1"/>
          </p:nvPr>
        </p:nvSpPr>
        <p:spPr>
          <a:xfrm>
            <a:off x="4495800" y="381000"/>
            <a:ext cx="4149725" cy="5886450"/>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08946" y="2084389"/>
            <a:ext cx="3250360" cy="3935412"/>
          </a:xfrm>
        </p:spPr>
        <p:txBody>
          <a:bodyPr vert="horz" lIns="91440" tIns="45720" rIns="91440" bIns="45720" rtlCol="0" anchor="t" anchorCtr="0">
            <a:noAutofit/>
          </a:bodyPr>
          <a:lstStyle>
            <a:lvl1pPr marL="0" indent="0" algn="ctr" defTabSz="914400" rtl="0" eaLnBrk="1" latinLnBrk="0" hangingPunct="1">
              <a:spcBef>
                <a:spcPct val="0"/>
              </a:spcBef>
              <a:buNone/>
              <a:defRPr sz="1800" b="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495800" y="6356350"/>
            <a:ext cx="1143000" cy="365125"/>
          </a:xfrm>
        </p:spPr>
        <p:txBody>
          <a:bodyPr/>
          <a:lstStyle>
            <a:lvl1pPr algn="l">
              <a:defRPr/>
            </a:lvl1pPr>
          </a:lstStyle>
          <a:p>
            <a:fld id="{15DB87DC-8F92-514E-BA94-E105ECB0935F}" type="datetimeFigureOut">
              <a:rPr lang="en-US" smtClean="0"/>
              <a:pPr/>
              <a:t>4/11/2022</a:t>
            </a:fld>
            <a:endParaRPr lang="en-US"/>
          </a:p>
        </p:txBody>
      </p:sp>
      <p:sp>
        <p:nvSpPr>
          <p:cNvPr id="6" name="Footer Placeholder 5"/>
          <p:cNvSpPr>
            <a:spLocks noGrp="1"/>
          </p:cNvSpPr>
          <p:nvPr>
            <p:ph type="ftr" sz="quarter" idx="11"/>
          </p:nvPr>
        </p:nvSpPr>
        <p:spPr>
          <a:xfrm>
            <a:off x="5791200" y="6356350"/>
            <a:ext cx="2895600" cy="365125"/>
          </a:xfrm>
        </p:spPr>
        <p:txBody>
          <a:bodyPr/>
          <a:lstStyle>
            <a:lvl1pPr algn="r">
              <a:defRPr/>
            </a:lvl1pPr>
          </a:lstStyle>
          <a:p>
            <a:endParaRPr lang="en-US"/>
          </a:p>
        </p:txBody>
      </p:sp>
      <p:sp>
        <p:nvSpPr>
          <p:cNvPr id="7" name="Slide Number Placeholder 6"/>
          <p:cNvSpPr>
            <a:spLocks noGrp="1"/>
          </p:cNvSpPr>
          <p:nvPr>
            <p:ph type="sldNum" sz="quarter" idx="12"/>
          </p:nvPr>
        </p:nvSpPr>
        <p:spPr>
          <a:xfrm>
            <a:off x="1967426" y="6356350"/>
            <a:ext cx="533400" cy="365125"/>
          </a:xfrm>
        </p:spPr>
        <p:txBody>
          <a:bodyPr/>
          <a:lstStyle>
            <a:lvl1pPr>
              <a:defRPr>
                <a:solidFill>
                  <a:schemeClr val="tx2"/>
                </a:solidFill>
              </a:defRPr>
            </a:lvl1pPr>
          </a:lstStyle>
          <a:p>
            <a:fld id="{C2B37BA8-07AC-6149-A219-526599EE5E6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5175" y="4267200"/>
            <a:ext cx="7612063" cy="1100138"/>
          </a:xfrm>
        </p:spPr>
        <p:txBody>
          <a:bodyPr anchor="b"/>
          <a:lstStyle>
            <a:lvl1pPr algn="ctr">
              <a:defRPr sz="4400" b="0">
                <a:solidFill>
                  <a:schemeClr val="bg1"/>
                </a:solidFill>
                <a:effectLst>
                  <a:outerShdw blurRad="63500" dist="50800" dir="2700000" algn="tl" rotWithShape="0">
                    <a:prstClr val="black">
                      <a:alpha val="50000"/>
                    </a:prstClr>
                  </a:outerShdw>
                </a:effectLst>
              </a:defRPr>
            </a:lvl1pPr>
          </a:lstStyle>
          <a:p>
            <a:r>
              <a:rPr lang="en-US"/>
              <a:t>Click to edit Master title style</a:t>
            </a:r>
            <a:endParaRPr/>
          </a:p>
        </p:txBody>
      </p:sp>
      <p:sp>
        <p:nvSpPr>
          <p:cNvPr id="3" name="Picture Placeholder 2"/>
          <p:cNvSpPr>
            <a:spLocks noGrp="1"/>
          </p:cNvSpPr>
          <p:nvPr>
            <p:ph type="pic" idx="1"/>
          </p:nvPr>
        </p:nvSpPr>
        <p:spPr>
          <a:xfrm rot="21414040">
            <a:off x="1779080" y="450465"/>
            <a:ext cx="5486400" cy="3626214"/>
          </a:xfrm>
          <a:solidFill>
            <a:srgbClr val="FFFFFF">
              <a:shade val="85000"/>
            </a:srgbClr>
          </a:solidFill>
          <a:ln w="38100" cap="sq">
            <a:solidFill>
              <a:srgbClr val="FDFDFD"/>
            </a:solidFill>
            <a:miter lim="800000"/>
          </a:ln>
          <a:effectLst>
            <a:outerShdw blurRad="88900" dist="25400" dir="5400000" sx="101000" sy="101000" algn="t" rotWithShape="0">
              <a:prstClr val="black">
                <a:alpha val="50000"/>
              </a:prstClr>
            </a:outerShdw>
          </a:effectLst>
          <a:scene3d>
            <a:camera prst="orthographicFront"/>
            <a:lightRig rig="twoPt" dir="t">
              <a:rot lat="0" lon="0" rev="7200000"/>
            </a:lightRig>
          </a:scene3d>
          <a:sp3d prstMaterial="matte">
            <a:bevelT w="22860" h="12700"/>
            <a:contourClr>
              <a:srgbClr val="FFFFFF"/>
            </a:contourClr>
          </a:sp3d>
        </p:spPr>
        <p:txBody>
          <a:bodyPr vert="horz" lIns="91440" tIns="45720" rIns="91440" bIns="45720" rtlCol="0">
            <a:normAutofit/>
          </a:bodyPr>
          <a:lstStyle>
            <a:lvl1pPr marL="342900" indent="-342900" algn="l" defTabSz="914400" rtl="0" eaLnBrk="1" latinLnBrk="0" hangingPunct="1">
              <a:spcBef>
                <a:spcPts val="2000"/>
              </a:spcBef>
              <a:buFont typeface="Wingdings 2" pitchFamily="18" charset="2"/>
              <a:buNone/>
              <a:defRPr sz="1800" kern="1200">
                <a:solidFill>
                  <a:schemeClr val="bg1"/>
                </a:solidFill>
                <a:effectLst>
                  <a:outerShdw blurRad="63500" dist="50800" dir="2700000" algn="tl" rotWithShape="0">
                    <a:prstClr val="black">
                      <a:alpha val="5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65175" y="5443538"/>
            <a:ext cx="7612063" cy="804862"/>
          </a:xfrm>
        </p:spPr>
        <p:txBody>
          <a:bodyPr>
            <a:normAutofit/>
          </a:bodyPr>
          <a:lstStyle>
            <a:lvl1pPr marL="0" indent="0" algn="ctr">
              <a:spcBef>
                <a:spcPts val="300"/>
              </a:spcBef>
              <a:buNone/>
              <a:defRPr sz="1800">
                <a:effectLst>
                  <a:outerShdw blurRad="63500" dist="50800" dir="2700000" algn="tl" rotWithShape="0">
                    <a:prstClr val="black">
                      <a:alpha val="50000"/>
                    </a:prstClr>
                  </a:outerShdw>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DB87DC-8F92-514E-BA94-E105ECB0935F}" type="datetimeFigureOut">
              <a:rPr lang="en-US" smtClean="0"/>
              <a:pPr/>
              <a:t>4/11/2022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B37BA8-07AC-6149-A219-526599EE5E6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 Pictures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8946" y="381000"/>
            <a:ext cx="3250360" cy="1631950"/>
          </a:xfrm>
        </p:spPr>
        <p:txBody>
          <a:bodyPr anchor="b"/>
          <a:lstStyle>
            <a:lvl1pPr algn="ctr">
              <a:defRPr sz="3600" b="0"/>
            </a:lvl1pPr>
          </a:lstStyle>
          <a:p>
            <a:r>
              <a:rPr lang="en-US"/>
              <a:t>Click to edit Master title style</a:t>
            </a:r>
            <a:endParaRPr/>
          </a:p>
        </p:txBody>
      </p:sp>
      <p:sp>
        <p:nvSpPr>
          <p:cNvPr id="4" name="Text Placeholder 3"/>
          <p:cNvSpPr>
            <a:spLocks noGrp="1"/>
          </p:cNvSpPr>
          <p:nvPr>
            <p:ph type="body" sz="half" idx="2"/>
          </p:nvPr>
        </p:nvSpPr>
        <p:spPr>
          <a:xfrm>
            <a:off x="608946" y="2084389"/>
            <a:ext cx="3250360" cy="3935412"/>
          </a:xfrm>
        </p:spPr>
        <p:txBody>
          <a:bodyPr vert="horz" lIns="91440" tIns="45720" rIns="91440" bIns="45720" rtlCol="0" anchor="t" anchorCtr="0">
            <a:noAutofit/>
          </a:bodyPr>
          <a:lstStyle>
            <a:lvl1pPr marL="0" indent="0" algn="ctr" defTabSz="914400" rtl="0" eaLnBrk="1" latinLnBrk="0" hangingPunct="1">
              <a:spcBef>
                <a:spcPct val="0"/>
              </a:spcBef>
              <a:buNone/>
              <a:defRPr sz="1800" b="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495800" y="6356350"/>
            <a:ext cx="1143000" cy="365125"/>
          </a:xfrm>
        </p:spPr>
        <p:txBody>
          <a:bodyPr/>
          <a:lstStyle>
            <a:lvl1pPr algn="l">
              <a:defRPr/>
            </a:lvl1pPr>
          </a:lstStyle>
          <a:p>
            <a:fld id="{15DB87DC-8F92-514E-BA94-E105ECB0935F}" type="datetimeFigureOut">
              <a:rPr lang="en-US" smtClean="0"/>
              <a:pPr/>
              <a:t>4/11/2022</a:t>
            </a:fld>
            <a:endParaRPr lang="en-US"/>
          </a:p>
        </p:txBody>
      </p:sp>
      <p:sp>
        <p:nvSpPr>
          <p:cNvPr id="6" name="Footer Placeholder 5"/>
          <p:cNvSpPr>
            <a:spLocks noGrp="1"/>
          </p:cNvSpPr>
          <p:nvPr>
            <p:ph type="ftr" sz="quarter" idx="11"/>
          </p:nvPr>
        </p:nvSpPr>
        <p:spPr>
          <a:xfrm>
            <a:off x="5791200" y="6356350"/>
            <a:ext cx="2895600" cy="365125"/>
          </a:xfrm>
        </p:spPr>
        <p:txBody>
          <a:bodyPr/>
          <a:lstStyle>
            <a:lvl1pPr algn="r">
              <a:defRPr/>
            </a:lvl1pPr>
          </a:lstStyle>
          <a:p>
            <a:endParaRPr lang="en-US"/>
          </a:p>
        </p:txBody>
      </p:sp>
      <p:sp>
        <p:nvSpPr>
          <p:cNvPr id="7" name="Slide Number Placeholder 6"/>
          <p:cNvSpPr>
            <a:spLocks noGrp="1"/>
          </p:cNvSpPr>
          <p:nvPr>
            <p:ph type="sldNum" sz="quarter" idx="12"/>
          </p:nvPr>
        </p:nvSpPr>
        <p:spPr>
          <a:xfrm>
            <a:off x="1967426" y="6356350"/>
            <a:ext cx="533400" cy="365125"/>
          </a:xfrm>
        </p:spPr>
        <p:txBody>
          <a:bodyPr/>
          <a:lstStyle>
            <a:lvl1pPr>
              <a:defRPr>
                <a:solidFill>
                  <a:schemeClr val="tx2"/>
                </a:solidFill>
              </a:defRPr>
            </a:lvl1pPr>
          </a:lstStyle>
          <a:p>
            <a:fld id="{C2B37BA8-07AC-6149-A219-526599EE5E66}" type="slidenum">
              <a:rPr lang="en-US" smtClean="0"/>
              <a:pPr/>
              <a:t>‹#›</a:t>
            </a:fld>
            <a:endParaRPr lang="en-US"/>
          </a:p>
        </p:txBody>
      </p:sp>
      <p:sp>
        <p:nvSpPr>
          <p:cNvPr id="9" name="Picture Placeholder 7"/>
          <p:cNvSpPr>
            <a:spLocks noGrp="1"/>
          </p:cNvSpPr>
          <p:nvPr>
            <p:ph type="pic" sz="quarter" idx="14"/>
          </p:nvPr>
        </p:nvSpPr>
        <p:spPr>
          <a:xfrm rot="307655">
            <a:off x="4082874" y="3187732"/>
            <a:ext cx="4141140" cy="2881378"/>
          </a:xfrm>
          <a:solidFill>
            <a:srgbClr val="FFFFFF">
              <a:shade val="85000"/>
            </a:srgbClr>
          </a:solidFill>
          <a:ln w="38100" cap="sq">
            <a:solidFill>
              <a:srgbClr val="FDFDFD"/>
            </a:solidFill>
            <a:miter lim="800000"/>
          </a:ln>
          <a:effectLst>
            <a:outerShdw blurRad="88900" dist="25400" dir="7200000" sx="101000" sy="101000" algn="t" rotWithShape="0">
              <a:prstClr val="black">
                <a:alpha val="50000"/>
              </a:prstClr>
            </a:outerShdw>
          </a:effectLst>
          <a:scene3d>
            <a:camera prst="orthographicFront"/>
            <a:lightRig rig="twoPt" dir="t">
              <a:rot lat="0" lon="0" rev="7200000"/>
            </a:lightRig>
          </a:scene3d>
          <a:sp3d prstMaterial="matte">
            <a:bevelT w="22860" h="12700"/>
            <a:contourClr>
              <a:srgbClr val="FFFFFF"/>
            </a:contourClr>
          </a:sp3d>
        </p:spPr>
        <p:txBody>
          <a:bodyPr>
            <a:normAutofit/>
          </a:bodyPr>
          <a:lstStyle>
            <a:lvl1pPr>
              <a:buNone/>
              <a:defRPr sz="1800"/>
            </a:lvl1pPr>
          </a:lstStyle>
          <a:p>
            <a:r>
              <a:rPr lang="en-US"/>
              <a:t>Click icon to add picture</a:t>
            </a:r>
            <a:endParaRPr/>
          </a:p>
        </p:txBody>
      </p:sp>
      <p:sp>
        <p:nvSpPr>
          <p:cNvPr id="8" name="Picture Placeholder 7"/>
          <p:cNvSpPr>
            <a:spLocks noGrp="1"/>
          </p:cNvSpPr>
          <p:nvPr>
            <p:ph type="pic" sz="quarter" idx="13"/>
          </p:nvPr>
        </p:nvSpPr>
        <p:spPr>
          <a:xfrm rot="21414752">
            <a:off x="4623469" y="338031"/>
            <a:ext cx="4141140" cy="2881378"/>
          </a:xfrm>
          <a:solidFill>
            <a:srgbClr val="FFFFFF">
              <a:shade val="85000"/>
            </a:srgbClr>
          </a:solidFill>
          <a:ln w="38100" cap="sq">
            <a:solidFill>
              <a:srgbClr val="FDFDFD"/>
            </a:solidFill>
            <a:miter lim="800000"/>
          </a:ln>
          <a:effectLst>
            <a:outerShdw blurRad="88900" dist="25400" dir="5400000" sx="101000" sy="101000" algn="t" rotWithShape="0">
              <a:prstClr val="black">
                <a:alpha val="50000"/>
              </a:prstClr>
            </a:outerShdw>
          </a:effectLst>
          <a:scene3d>
            <a:camera prst="orthographicFront"/>
            <a:lightRig rig="twoPt" dir="t">
              <a:rot lat="0" lon="0" rev="7200000"/>
            </a:lightRig>
          </a:scene3d>
          <a:sp3d prstMaterial="matte">
            <a:bevelT w="22860" h="12700"/>
            <a:contourClr>
              <a:srgbClr val="FFFFFF"/>
            </a:contourClr>
          </a:sp3d>
        </p:spPr>
        <p:txBody>
          <a:bodyPr>
            <a:normAutofit/>
          </a:bodyPr>
          <a:lstStyle>
            <a:lvl1pPr>
              <a:buNone/>
              <a:defRPr sz="1800"/>
            </a:lvl1pPr>
          </a:lstStyle>
          <a:p>
            <a:r>
              <a:rPr lang="en-US"/>
              <a:t>Click icon to add picture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15DB87DC-8F92-514E-BA94-E105ECB0935F}" type="datetimeFigureOut">
              <a:rPr lang="en-US" smtClean="0"/>
              <a:pPr/>
              <a:t>4/11/2022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B37BA8-07AC-6149-A219-526599EE5E66}"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0" y="457200"/>
            <a:ext cx="1497106" cy="581025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496888" y="457200"/>
            <a:ext cx="6513511" cy="58102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15DB87DC-8F92-514E-BA94-E105ECB0935F}" type="datetimeFigureOut">
              <a:rPr lang="en-US" smtClean="0"/>
              <a:pPr/>
              <a:t>4/11/2022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B37BA8-07AC-6149-A219-526599EE5E6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5174" y="79468"/>
            <a:ext cx="7612063" cy="1417638"/>
          </a:xfrm>
          <a:prstGeom prst="rect">
            <a:avLst/>
          </a:prstGeom>
        </p:spPr>
        <p:txBody>
          <a:bodyPr vert="horz" lIns="91440" tIns="45720" rIns="91440" bIns="45720" rtlCol="0" anchor="ctr" anchorCtr="0">
            <a:noAutofit/>
          </a:bodyPr>
          <a:lstStyle/>
          <a:p>
            <a:r>
              <a:rPr lang="en-US"/>
              <a:t>Click to edit Master title style</a:t>
            </a:r>
            <a:endParaRPr/>
          </a:p>
        </p:txBody>
      </p:sp>
      <p:sp>
        <p:nvSpPr>
          <p:cNvPr id="3" name="Text Placeholder 2"/>
          <p:cNvSpPr>
            <a:spLocks noGrp="1"/>
          </p:cNvSpPr>
          <p:nvPr>
            <p:ph type="body" idx="1"/>
          </p:nvPr>
        </p:nvSpPr>
        <p:spPr>
          <a:xfrm>
            <a:off x="765175" y="2070846"/>
            <a:ext cx="7612064" cy="418203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0" anchor="ctr"/>
          <a:lstStyle>
            <a:lvl1pPr algn="r">
              <a:defRPr sz="1200">
                <a:solidFill>
                  <a:schemeClr val="bg1"/>
                </a:solidFill>
              </a:defRPr>
            </a:lvl1pPr>
          </a:lstStyle>
          <a:p>
            <a:fld id="{15DB87DC-8F92-514E-BA94-E105ECB0935F}" type="datetimeFigureOut">
              <a:rPr lang="en-US" smtClean="0"/>
              <a:pPr/>
              <a:t>4/11/2022</a:t>
            </a:fld>
            <a:endParaRPr lang="en-US"/>
          </a:p>
        </p:txBody>
      </p:sp>
      <p:sp>
        <p:nvSpPr>
          <p:cNvPr id="5" name="Footer Placeholder 4"/>
          <p:cNvSpPr>
            <a:spLocks noGrp="1"/>
          </p:cNvSpPr>
          <p:nvPr>
            <p:ph type="ftr" sz="quarter" idx="3"/>
          </p:nvPr>
        </p:nvSpPr>
        <p:spPr>
          <a:xfrm>
            <a:off x="443753" y="6356350"/>
            <a:ext cx="2895600"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4305300" y="6356350"/>
            <a:ext cx="533400" cy="365125"/>
          </a:xfrm>
          <a:prstGeom prst="rect">
            <a:avLst/>
          </a:prstGeom>
        </p:spPr>
        <p:txBody>
          <a:bodyPr vert="horz" lIns="91440" tIns="45720" rIns="91440" bIns="45720" rtlCol="0" anchor="ctr"/>
          <a:lstStyle>
            <a:lvl1pPr algn="ctr">
              <a:defRPr sz="1200">
                <a:solidFill>
                  <a:schemeClr val="bg1"/>
                </a:solidFill>
              </a:defRPr>
            </a:lvl1pPr>
          </a:lstStyle>
          <a:p>
            <a:fld id="{C2B37BA8-07AC-6149-A219-526599EE5E6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914400" rtl="0" eaLnBrk="1" latinLnBrk="0" hangingPunct="1">
        <a:spcBef>
          <a:spcPct val="0"/>
        </a:spcBef>
        <a:buNone/>
        <a:defRPr sz="4800" kern="1200">
          <a:solidFill>
            <a:schemeClr val="tx2"/>
          </a:solidFill>
          <a:effectLst>
            <a:outerShdw blurRad="50800" dist="25400" dir="2700000" algn="tl" rotWithShape="0">
              <a:schemeClr val="bg1">
                <a:alpha val="40000"/>
              </a:schemeClr>
            </a:outerShdw>
          </a:effectLst>
          <a:latin typeface="+mj-lt"/>
          <a:ea typeface="+mj-ea"/>
          <a:cs typeface="+mj-cs"/>
        </a:defRPr>
      </a:lvl1pPr>
    </p:titleStyle>
    <p:bodyStyle>
      <a:lvl1pPr marL="342900" indent="-342900" algn="l" defTabSz="914400" rtl="0" eaLnBrk="1" latinLnBrk="0" hangingPunct="1">
        <a:spcBef>
          <a:spcPts val="2000"/>
        </a:spcBef>
        <a:buFont typeface="Wingdings 2" pitchFamily="18" charset="2"/>
        <a:buChar char=""/>
        <a:defRPr sz="2400" kern="1200">
          <a:solidFill>
            <a:schemeClr val="bg1"/>
          </a:solidFill>
          <a:effectLst>
            <a:outerShdw blurRad="63500" dist="50800" dir="2700000" algn="tl" rotWithShape="0">
              <a:prstClr val="black">
                <a:alpha val="50000"/>
              </a:prstClr>
            </a:outerShdw>
          </a:effectLst>
          <a:latin typeface="+mn-lt"/>
          <a:ea typeface="+mn-ea"/>
          <a:cs typeface="+mn-cs"/>
        </a:defRPr>
      </a:lvl1pPr>
      <a:lvl2pPr marL="685800" indent="-336550" algn="l" defTabSz="914400" rtl="0" eaLnBrk="1" latinLnBrk="0" hangingPunct="1">
        <a:spcBef>
          <a:spcPts val="600"/>
        </a:spcBef>
        <a:buFont typeface="Wingdings 2" pitchFamily="18" charset="2"/>
        <a:buChar char=""/>
        <a:defRPr sz="2200" kern="1200">
          <a:solidFill>
            <a:schemeClr val="bg1"/>
          </a:solidFill>
          <a:effectLst>
            <a:outerShdw blurRad="63500" dist="50800" dir="2700000" algn="tl" rotWithShape="0">
              <a:prstClr val="black">
                <a:alpha val="50000"/>
              </a:prstClr>
            </a:outerShdw>
          </a:effectLst>
          <a:latin typeface="+mn-lt"/>
          <a:ea typeface="+mn-ea"/>
          <a:cs typeface="+mn-cs"/>
        </a:defRPr>
      </a:lvl2pPr>
      <a:lvl3pPr marL="1035050" indent="-349250" algn="l" defTabSz="914400" rtl="0" eaLnBrk="1" latinLnBrk="0" hangingPunct="1">
        <a:spcBef>
          <a:spcPts val="600"/>
        </a:spcBef>
        <a:buFont typeface="Wingdings 2" pitchFamily="18" charset="2"/>
        <a:buChar char=""/>
        <a:defRPr sz="2000" kern="1200">
          <a:solidFill>
            <a:schemeClr val="bg1"/>
          </a:solidFill>
          <a:effectLst>
            <a:outerShdw blurRad="63500" dist="50800" dir="2700000" algn="tl" rotWithShape="0">
              <a:prstClr val="black">
                <a:alpha val="50000"/>
              </a:prstClr>
            </a:outerShdw>
          </a:effectLst>
          <a:latin typeface="+mn-lt"/>
          <a:ea typeface="+mn-ea"/>
          <a:cs typeface="+mn-cs"/>
        </a:defRPr>
      </a:lvl3pPr>
      <a:lvl4pPr marL="1371600" indent="-336550" algn="l" defTabSz="914400" rtl="0" eaLnBrk="1" latinLnBrk="0" hangingPunct="1">
        <a:spcBef>
          <a:spcPts val="600"/>
        </a:spcBef>
        <a:buFont typeface="Wingdings 2" pitchFamily="18" charset="2"/>
        <a:buChar char=""/>
        <a:defRPr sz="1800" kern="1200">
          <a:solidFill>
            <a:schemeClr val="bg1"/>
          </a:solidFill>
          <a:effectLst>
            <a:outerShdw blurRad="63500" dist="50800" dir="2700000" algn="tl" rotWithShape="0">
              <a:prstClr val="black">
                <a:alpha val="50000"/>
              </a:prstClr>
            </a:outerShdw>
          </a:effectLst>
          <a:latin typeface="+mn-lt"/>
          <a:ea typeface="+mn-ea"/>
          <a:cs typeface="+mn-cs"/>
        </a:defRPr>
      </a:lvl4pPr>
      <a:lvl5pPr marL="1720850" indent="-349250" algn="l" defTabSz="914400" rtl="0" eaLnBrk="1" latinLnBrk="0" hangingPunct="1">
        <a:spcBef>
          <a:spcPts val="600"/>
        </a:spcBef>
        <a:buFont typeface="Wingdings 2" pitchFamily="18" charset="2"/>
        <a:buChar char=""/>
        <a:defRPr sz="1800" kern="1200">
          <a:solidFill>
            <a:schemeClr val="bg1"/>
          </a:solidFill>
          <a:effectLst>
            <a:outerShdw blurRad="63500" dist="50800" dir="2700000" algn="tl" rotWithShape="0">
              <a:prstClr val="black">
                <a:alpha val="50000"/>
              </a:prstClr>
            </a:outerShdw>
          </a:effectLst>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watch?v=noE2wMMNLY4"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s://www.youtube.com/watch?v=rHHrMC8t6vY"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orangebooks.com/tribe-leaders/seen/" TargetMode="External"/><Relationship Id="rId2" Type="http://schemas.openxmlformats.org/officeDocument/2006/relationships/hyperlink" Target="https://meaningfulsolutionscounseling.com/" TargetMode="External"/><Relationship Id="rId1" Type="http://schemas.openxmlformats.org/officeDocument/2006/relationships/slideLayout" Target="../slideLayouts/slideLayout2.xml"/><Relationship Id="rId5" Type="http://schemas.openxmlformats.org/officeDocument/2006/relationships/hyperlink" Target="https://johnsommersflanagan.com/" TargetMode="External"/><Relationship Id="rId4" Type="http://schemas.openxmlformats.org/officeDocument/2006/relationships/hyperlink" Target="https://montanahappinessprojec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3776" y="406400"/>
            <a:ext cx="8156448" cy="4840097"/>
          </a:xfrm>
        </p:spPr>
        <p:txBody>
          <a:bodyPr/>
          <a:lstStyle/>
          <a:p>
            <a:pPr algn="ctr"/>
            <a:r>
              <a:rPr lang="en-US" dirty="0">
                <a:solidFill>
                  <a:schemeClr val="bg1">
                    <a:lumMod val="95000"/>
                  </a:schemeClr>
                </a:solidFill>
              </a:rPr>
              <a:t>Being Seen, Being Heard</a:t>
            </a:r>
            <a:br>
              <a:rPr lang="en-US" dirty="0">
                <a:solidFill>
                  <a:schemeClr val="bg1">
                    <a:lumMod val="95000"/>
                  </a:schemeClr>
                </a:solidFill>
              </a:rPr>
            </a:br>
            <a:br>
              <a:rPr lang="en-US" dirty="0">
                <a:solidFill>
                  <a:schemeClr val="bg1">
                    <a:lumMod val="95000"/>
                  </a:schemeClr>
                </a:solidFill>
              </a:rPr>
            </a:br>
            <a:br>
              <a:rPr lang="en-US" dirty="0"/>
            </a:br>
            <a:r>
              <a:rPr lang="en-US" sz="3600" b="1" dirty="0"/>
              <a:t>Strategies for Working with Adolescents in the Age of </a:t>
            </a:r>
            <a:r>
              <a:rPr lang="en-US" sz="3600" b="1" dirty="0" err="1"/>
              <a:t>Tik</a:t>
            </a:r>
            <a:r>
              <a:rPr lang="en-US" sz="3600" b="1" dirty="0"/>
              <a:t> Tok</a:t>
            </a:r>
            <a:br>
              <a:rPr lang="en-US" b="1" dirty="0"/>
            </a:br>
            <a:br>
              <a:rPr lang="en-US" b="1" dirty="0"/>
            </a:br>
            <a:endParaRPr lang="en-US" sz="3600" b="1" dirty="0"/>
          </a:p>
        </p:txBody>
      </p:sp>
      <p:sp>
        <p:nvSpPr>
          <p:cNvPr id="3" name="Subtitle 2"/>
          <p:cNvSpPr>
            <a:spLocks noGrp="1"/>
          </p:cNvSpPr>
          <p:nvPr>
            <p:ph type="subTitle" idx="1"/>
          </p:nvPr>
        </p:nvSpPr>
        <p:spPr>
          <a:xfrm>
            <a:off x="493776" y="4135120"/>
            <a:ext cx="8156448" cy="1946703"/>
          </a:xfrm>
        </p:spPr>
        <p:txBody>
          <a:bodyPr/>
          <a:lstStyle/>
          <a:p>
            <a:pPr algn="ctr"/>
            <a:r>
              <a:rPr lang="en-US" sz="2400" dirty="0"/>
              <a:t>John Sommers-Flanagan</a:t>
            </a:r>
          </a:p>
          <a:p>
            <a:pPr algn="ctr"/>
            <a:r>
              <a:rPr lang="en-US" sz="2400" dirty="0"/>
              <a:t>University of Montana</a:t>
            </a:r>
          </a:p>
          <a:p>
            <a:pPr algn="ctr"/>
            <a:endParaRPr lang="en-US" sz="2400" dirty="0"/>
          </a:p>
          <a:p>
            <a:pPr algn="ctr"/>
            <a:r>
              <a:rPr lang="en-US" sz="2400" dirty="0" err="1"/>
              <a:t>Chinwé</a:t>
            </a:r>
            <a:r>
              <a:rPr lang="en-US" sz="2400" dirty="0"/>
              <a:t> U. Williams</a:t>
            </a:r>
          </a:p>
          <a:p>
            <a:pPr algn="ctr"/>
            <a:r>
              <a:rPr lang="en-US" sz="2400" dirty="0"/>
              <a:t>Owner, Meaningful Solutions Counseling</a:t>
            </a:r>
          </a:p>
          <a:p>
            <a:pPr algn="ctr"/>
            <a:r>
              <a:rPr lang="en-US" sz="2400" dirty="0"/>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Introductions</a:t>
            </a:r>
          </a:p>
        </p:txBody>
      </p:sp>
      <p:sp>
        <p:nvSpPr>
          <p:cNvPr id="3" name="Content Placeholder 2"/>
          <p:cNvSpPr>
            <a:spLocks noGrp="1"/>
          </p:cNvSpPr>
          <p:nvPr>
            <p:ph idx="1"/>
          </p:nvPr>
        </p:nvSpPr>
        <p:spPr>
          <a:xfrm>
            <a:off x="765175" y="2070846"/>
            <a:ext cx="7612064" cy="4707686"/>
          </a:xfrm>
        </p:spPr>
        <p:txBody>
          <a:bodyPr>
            <a:normAutofit lnSpcReduction="10000"/>
          </a:bodyPr>
          <a:lstStyle/>
          <a:p>
            <a:r>
              <a:rPr lang="en-US" sz="3200" dirty="0">
                <a:solidFill>
                  <a:schemeClr val="accent3">
                    <a:lumMod val="20000"/>
                    <a:lumOff val="80000"/>
                  </a:schemeClr>
                </a:solidFill>
              </a:rPr>
              <a:t>John introduces </a:t>
            </a:r>
            <a:r>
              <a:rPr lang="en-US" sz="3200" dirty="0" err="1">
                <a:solidFill>
                  <a:schemeClr val="accent3">
                    <a:lumMod val="20000"/>
                    <a:lumOff val="80000"/>
                  </a:schemeClr>
                </a:solidFill>
                <a:effectLst/>
              </a:rPr>
              <a:t>Chinwé</a:t>
            </a:r>
            <a:r>
              <a:rPr lang="en-US" sz="3200" dirty="0">
                <a:solidFill>
                  <a:schemeClr val="accent3">
                    <a:lumMod val="20000"/>
                    <a:lumOff val="80000"/>
                  </a:schemeClr>
                </a:solidFill>
                <a:effectLst/>
              </a:rPr>
              <a:t> </a:t>
            </a:r>
          </a:p>
          <a:p>
            <a:endParaRPr lang="en-US" sz="3200" dirty="0">
              <a:solidFill>
                <a:schemeClr val="accent3">
                  <a:lumMod val="20000"/>
                  <a:lumOff val="80000"/>
                </a:schemeClr>
              </a:solidFill>
            </a:endParaRPr>
          </a:p>
          <a:p>
            <a:r>
              <a:rPr lang="en-US" sz="3200" dirty="0" err="1">
                <a:solidFill>
                  <a:schemeClr val="accent3">
                    <a:lumMod val="20000"/>
                    <a:lumOff val="80000"/>
                  </a:schemeClr>
                </a:solidFill>
              </a:rPr>
              <a:t>Chinwé</a:t>
            </a:r>
            <a:r>
              <a:rPr lang="en-US" sz="3200" dirty="0">
                <a:solidFill>
                  <a:schemeClr val="accent3">
                    <a:lumMod val="20000"/>
                    <a:lumOff val="80000"/>
                  </a:schemeClr>
                </a:solidFill>
              </a:rPr>
              <a:t> introduces John</a:t>
            </a:r>
          </a:p>
          <a:p>
            <a:endParaRPr lang="en-US" sz="3200" dirty="0">
              <a:solidFill>
                <a:schemeClr val="accent3">
                  <a:lumMod val="20000"/>
                  <a:lumOff val="80000"/>
                </a:schemeClr>
              </a:solidFill>
            </a:endParaRPr>
          </a:p>
          <a:p>
            <a:r>
              <a:rPr lang="en-US" sz="3200" dirty="0">
                <a:solidFill>
                  <a:schemeClr val="accent3">
                    <a:lumMod val="20000"/>
                    <a:lumOff val="80000"/>
                  </a:schemeClr>
                </a:solidFill>
              </a:rPr>
              <a:t>Who are you? – </a:t>
            </a:r>
          </a:p>
          <a:p>
            <a:pPr marL="0" indent="0">
              <a:buNone/>
            </a:pPr>
            <a:r>
              <a:rPr lang="en-US" sz="3200" dirty="0">
                <a:solidFill>
                  <a:schemeClr val="accent3">
                    <a:lumMod val="20000"/>
                    <a:lumOff val="80000"/>
                  </a:schemeClr>
                </a:solidFill>
              </a:rPr>
              <a:t>Our intersectional and multiple identities</a:t>
            </a:r>
          </a:p>
        </p:txBody>
      </p:sp>
      <p:pic>
        <p:nvPicPr>
          <p:cNvPr id="5" name="Picture 4">
            <a:extLst>
              <a:ext uri="{FF2B5EF4-FFF2-40B4-BE49-F238E27FC236}">
                <a16:creationId xmlns:a16="http://schemas.microsoft.com/office/drawing/2014/main" id="{69ABC410-AED0-4AF1-B8E1-2269F831CC31}"/>
              </a:ext>
            </a:extLst>
          </p:cNvPr>
          <p:cNvPicPr>
            <a:picLocks noChangeAspect="1"/>
          </p:cNvPicPr>
          <p:nvPr/>
        </p:nvPicPr>
        <p:blipFill>
          <a:blip r:embed="rId2"/>
          <a:stretch>
            <a:fillRect/>
          </a:stretch>
        </p:blipFill>
        <p:spPr>
          <a:xfrm>
            <a:off x="6540398" y="1686560"/>
            <a:ext cx="2508352" cy="1941830"/>
          </a:xfrm>
          <a:prstGeom prst="rect">
            <a:avLst/>
          </a:prstGeom>
        </p:spPr>
      </p:pic>
      <p:pic>
        <p:nvPicPr>
          <p:cNvPr id="7" name="Picture 6">
            <a:extLst>
              <a:ext uri="{FF2B5EF4-FFF2-40B4-BE49-F238E27FC236}">
                <a16:creationId xmlns:a16="http://schemas.microsoft.com/office/drawing/2014/main" id="{F66A7E90-7FE6-451E-A133-177F224FB058}"/>
              </a:ext>
            </a:extLst>
          </p:cNvPr>
          <p:cNvPicPr>
            <a:picLocks noChangeAspect="1"/>
          </p:cNvPicPr>
          <p:nvPr/>
        </p:nvPicPr>
        <p:blipFill>
          <a:blip r:embed="rId3"/>
          <a:stretch>
            <a:fillRect/>
          </a:stretch>
        </p:blipFill>
        <p:spPr>
          <a:xfrm>
            <a:off x="6540398" y="3628390"/>
            <a:ext cx="2547193" cy="16954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680" y="79468"/>
            <a:ext cx="8666480" cy="1417638"/>
          </a:xfrm>
        </p:spPr>
        <p:txBody>
          <a:bodyPr/>
          <a:lstStyle/>
          <a:p>
            <a:r>
              <a:rPr lang="en-US" b="1" dirty="0"/>
              <a:t>Adolescents: The Challenge</a:t>
            </a:r>
          </a:p>
        </p:txBody>
      </p:sp>
      <p:sp>
        <p:nvSpPr>
          <p:cNvPr id="3" name="Content Placeholder 2"/>
          <p:cNvSpPr>
            <a:spLocks noGrp="1"/>
          </p:cNvSpPr>
          <p:nvPr>
            <p:ph idx="1"/>
          </p:nvPr>
        </p:nvSpPr>
        <p:spPr/>
        <p:txBody>
          <a:bodyPr>
            <a:normAutofit/>
          </a:bodyPr>
          <a:lstStyle/>
          <a:p>
            <a:r>
              <a:rPr lang="en-US" sz="3600" dirty="0" err="1">
                <a:solidFill>
                  <a:schemeClr val="accent3">
                    <a:lumMod val="20000"/>
                    <a:lumOff val="80000"/>
                  </a:schemeClr>
                </a:solidFill>
                <a:effectLst/>
              </a:rPr>
              <a:t>Chinwé</a:t>
            </a:r>
            <a:r>
              <a:rPr lang="en-US" sz="3600" dirty="0">
                <a:solidFill>
                  <a:schemeClr val="accent3">
                    <a:lumMod val="20000"/>
                    <a:lumOff val="80000"/>
                  </a:schemeClr>
                </a:solidFill>
                <a:effectLst/>
              </a:rPr>
              <a:t> stories</a:t>
            </a:r>
          </a:p>
          <a:p>
            <a:r>
              <a:rPr lang="en-US" sz="3600" dirty="0">
                <a:solidFill>
                  <a:schemeClr val="accent3">
                    <a:lumMod val="20000"/>
                    <a:lumOff val="80000"/>
                  </a:schemeClr>
                </a:solidFill>
                <a:effectLst/>
              </a:rPr>
              <a:t>John stories</a:t>
            </a:r>
          </a:p>
          <a:p>
            <a:r>
              <a:rPr lang="en-US" sz="3600" dirty="0">
                <a:solidFill>
                  <a:schemeClr val="accent3">
                    <a:lumMod val="20000"/>
                    <a:lumOff val="80000"/>
                  </a:schemeClr>
                </a:solidFill>
                <a:effectLst/>
              </a:rPr>
              <a:t>Your stories</a:t>
            </a:r>
          </a:p>
          <a:p>
            <a:pPr lvl="1"/>
            <a:endParaRPr lang="en-US" dirty="0"/>
          </a:p>
          <a:p>
            <a:pPr lvl="1"/>
            <a:endParaRPr lang="en-US" dirty="0"/>
          </a:p>
        </p:txBody>
      </p:sp>
      <p:pic>
        <p:nvPicPr>
          <p:cNvPr id="4" name="Picture 3">
            <a:extLst>
              <a:ext uri="{FF2B5EF4-FFF2-40B4-BE49-F238E27FC236}">
                <a16:creationId xmlns:a16="http://schemas.microsoft.com/office/drawing/2014/main" id="{772111D8-DDCB-4878-8AB1-9707D1EF5E58}"/>
              </a:ext>
            </a:extLst>
          </p:cNvPr>
          <p:cNvPicPr>
            <a:picLocks noChangeAspect="1"/>
          </p:cNvPicPr>
          <p:nvPr/>
        </p:nvPicPr>
        <p:blipFill>
          <a:blip r:embed="rId2"/>
          <a:stretch>
            <a:fillRect/>
          </a:stretch>
        </p:blipFill>
        <p:spPr>
          <a:xfrm>
            <a:off x="6121691" y="4537737"/>
            <a:ext cx="3022309" cy="2011085"/>
          </a:xfrm>
          <a:prstGeom prst="rect">
            <a:avLst/>
          </a:prstGeom>
        </p:spPr>
      </p:pic>
      <p:pic>
        <p:nvPicPr>
          <p:cNvPr id="5" name="Picture 4">
            <a:extLst>
              <a:ext uri="{FF2B5EF4-FFF2-40B4-BE49-F238E27FC236}">
                <a16:creationId xmlns:a16="http://schemas.microsoft.com/office/drawing/2014/main" id="{66C6910D-3E42-4941-A2EF-B622910A7BBB}"/>
              </a:ext>
            </a:extLst>
          </p:cNvPr>
          <p:cNvPicPr>
            <a:picLocks noChangeAspect="1"/>
          </p:cNvPicPr>
          <p:nvPr/>
        </p:nvPicPr>
        <p:blipFill>
          <a:blip r:embed="rId3"/>
          <a:stretch>
            <a:fillRect/>
          </a:stretch>
        </p:blipFill>
        <p:spPr>
          <a:xfrm>
            <a:off x="5430997" y="1774905"/>
            <a:ext cx="3022123" cy="2011085"/>
          </a:xfrm>
          <a:prstGeom prst="rect">
            <a:avLst/>
          </a:prstGeom>
        </p:spPr>
      </p:pic>
      <p:pic>
        <p:nvPicPr>
          <p:cNvPr id="6" name="Picture 5">
            <a:extLst>
              <a:ext uri="{FF2B5EF4-FFF2-40B4-BE49-F238E27FC236}">
                <a16:creationId xmlns:a16="http://schemas.microsoft.com/office/drawing/2014/main" id="{6050F955-31A7-4B3D-98CF-25675D3B75FE}"/>
              </a:ext>
            </a:extLst>
          </p:cNvPr>
          <p:cNvPicPr>
            <a:picLocks noChangeAspect="1"/>
          </p:cNvPicPr>
          <p:nvPr/>
        </p:nvPicPr>
        <p:blipFill>
          <a:blip r:embed="rId4"/>
          <a:stretch>
            <a:fillRect/>
          </a:stretch>
        </p:blipFill>
        <p:spPr>
          <a:xfrm>
            <a:off x="3881120" y="3610965"/>
            <a:ext cx="2164690" cy="324703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Principles</a:t>
            </a:r>
          </a:p>
        </p:txBody>
      </p:sp>
      <p:sp>
        <p:nvSpPr>
          <p:cNvPr id="3" name="Content Placeholder 2"/>
          <p:cNvSpPr>
            <a:spLocks noGrp="1"/>
          </p:cNvSpPr>
          <p:nvPr>
            <p:ph idx="1"/>
          </p:nvPr>
        </p:nvSpPr>
        <p:spPr>
          <a:xfrm>
            <a:off x="467360" y="2070846"/>
            <a:ext cx="8442959" cy="4707686"/>
          </a:xfrm>
        </p:spPr>
        <p:txBody>
          <a:bodyPr>
            <a:noAutofit/>
          </a:bodyPr>
          <a:lstStyle/>
          <a:p>
            <a:r>
              <a:rPr lang="en-US" sz="3000" dirty="0"/>
              <a:t>Being seen and heard: Use </a:t>
            </a:r>
            <a:r>
              <a:rPr lang="en-US" sz="3000" dirty="0">
                <a:solidFill>
                  <a:schemeClr val="accent2">
                    <a:lumMod val="60000"/>
                    <a:lumOff val="40000"/>
                  </a:schemeClr>
                </a:solidFill>
              </a:rPr>
              <a:t>validation, </a:t>
            </a:r>
            <a:r>
              <a:rPr lang="en-US" sz="3000" dirty="0"/>
              <a:t>radical acceptance, radical respect, and radical interest (reframing tough kids and empathically “siding with the affect, not the behavior”)</a:t>
            </a:r>
          </a:p>
          <a:p>
            <a:r>
              <a:rPr lang="en-US" sz="3000" dirty="0"/>
              <a:t>Be </a:t>
            </a:r>
            <a:r>
              <a:rPr lang="en-US" sz="3000" dirty="0">
                <a:solidFill>
                  <a:schemeClr val="accent2">
                    <a:lumMod val="60000"/>
                    <a:lumOff val="40000"/>
                  </a:schemeClr>
                </a:solidFill>
              </a:rPr>
              <a:t>transparent</a:t>
            </a:r>
            <a:r>
              <a:rPr lang="en-US" sz="3000" dirty="0"/>
              <a:t> (genuine) and non-threatening</a:t>
            </a:r>
          </a:p>
          <a:p>
            <a:r>
              <a:rPr lang="en-US" sz="3000" dirty="0"/>
              <a:t>Use </a:t>
            </a:r>
            <a:r>
              <a:rPr lang="en-US" sz="3000" dirty="0">
                <a:solidFill>
                  <a:schemeClr val="accent2">
                    <a:lumMod val="60000"/>
                    <a:lumOff val="40000"/>
                  </a:schemeClr>
                </a:solidFill>
              </a:rPr>
              <a:t>counter-conditioning</a:t>
            </a:r>
          </a:p>
          <a:p>
            <a:r>
              <a:rPr lang="en-US" sz="3000" dirty="0"/>
              <a:t>Offer </a:t>
            </a:r>
            <a:r>
              <a:rPr lang="en-US" sz="3000" dirty="0">
                <a:solidFill>
                  <a:schemeClr val="accent2">
                    <a:lumMod val="60000"/>
                    <a:lumOff val="40000"/>
                  </a:schemeClr>
                </a:solidFill>
              </a:rPr>
              <a:t>collaboration</a:t>
            </a:r>
          </a:p>
        </p:txBody>
      </p:sp>
      <p:pic>
        <p:nvPicPr>
          <p:cNvPr id="4" name="Picture 3">
            <a:extLst>
              <a:ext uri="{FF2B5EF4-FFF2-40B4-BE49-F238E27FC236}">
                <a16:creationId xmlns:a16="http://schemas.microsoft.com/office/drawing/2014/main" id="{922470B8-A7A7-4BC3-A849-69F07FDE7A26}"/>
              </a:ext>
            </a:extLst>
          </p:cNvPr>
          <p:cNvPicPr>
            <a:picLocks noChangeAspect="1"/>
          </p:cNvPicPr>
          <p:nvPr/>
        </p:nvPicPr>
        <p:blipFill>
          <a:blip r:embed="rId2"/>
          <a:stretch>
            <a:fillRect/>
          </a:stretch>
        </p:blipFill>
        <p:spPr>
          <a:xfrm>
            <a:off x="6334125" y="5229225"/>
            <a:ext cx="2809875" cy="162877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Six Strategies</a:t>
            </a:r>
          </a:p>
        </p:txBody>
      </p:sp>
      <p:sp>
        <p:nvSpPr>
          <p:cNvPr id="3" name="Content Placeholder 2"/>
          <p:cNvSpPr>
            <a:spLocks noGrp="1"/>
          </p:cNvSpPr>
          <p:nvPr>
            <p:ph sz="half" idx="1"/>
          </p:nvPr>
        </p:nvSpPr>
        <p:spPr>
          <a:xfrm>
            <a:off x="233680" y="2084388"/>
            <a:ext cx="4189095" cy="4183062"/>
          </a:xfrm>
        </p:spPr>
        <p:txBody>
          <a:bodyPr>
            <a:normAutofit/>
          </a:bodyPr>
          <a:lstStyle/>
          <a:p>
            <a:pPr marL="514350" indent="-514350">
              <a:buFont typeface="+mj-lt"/>
              <a:buAutoNum type="arabicPeriod"/>
            </a:pPr>
            <a:r>
              <a:rPr lang="en-US" sz="2800" dirty="0">
                <a:solidFill>
                  <a:schemeClr val="accent2">
                    <a:lumMod val="40000"/>
                    <a:lumOff val="60000"/>
                  </a:schemeClr>
                </a:solidFill>
              </a:rPr>
              <a:t>Conversation sparklers </a:t>
            </a:r>
            <a:r>
              <a:rPr lang="en-US" sz="2800" dirty="0"/>
              <a:t>(Bauman, 2013)</a:t>
            </a:r>
          </a:p>
          <a:p>
            <a:pPr marL="514350" indent="-514350">
              <a:buFont typeface="+mj-lt"/>
              <a:buAutoNum type="arabicPeriod"/>
            </a:pPr>
            <a:r>
              <a:rPr lang="en-US" sz="2800" dirty="0">
                <a:solidFill>
                  <a:schemeClr val="accent2">
                    <a:lumMod val="40000"/>
                    <a:lumOff val="60000"/>
                  </a:schemeClr>
                </a:solidFill>
              </a:rPr>
              <a:t>The APS and Wishes and goals </a:t>
            </a:r>
            <a:r>
              <a:rPr lang="en-US" sz="2800" dirty="0"/>
              <a:t>(S-F &amp; S-F, 1997)</a:t>
            </a:r>
          </a:p>
          <a:p>
            <a:pPr marL="514350" indent="-514350">
              <a:buFont typeface="+mj-lt"/>
              <a:buAutoNum type="arabicPeriod"/>
            </a:pPr>
            <a:r>
              <a:rPr lang="en-US" sz="2800" dirty="0">
                <a:solidFill>
                  <a:schemeClr val="accent2">
                    <a:lumMod val="40000"/>
                    <a:lumOff val="60000"/>
                  </a:schemeClr>
                </a:solidFill>
              </a:rPr>
              <a:t>Social media profiling </a:t>
            </a:r>
            <a:r>
              <a:rPr lang="en-US" sz="2800" dirty="0"/>
              <a:t>(Davis, 2013)</a:t>
            </a:r>
          </a:p>
          <a:p>
            <a:pPr>
              <a:buNone/>
            </a:pPr>
            <a:endParaRPr lang="en-US" dirty="0"/>
          </a:p>
        </p:txBody>
      </p:sp>
      <p:sp>
        <p:nvSpPr>
          <p:cNvPr id="4" name="Content Placeholder 3"/>
          <p:cNvSpPr>
            <a:spLocks noGrp="1"/>
          </p:cNvSpPr>
          <p:nvPr>
            <p:ph sz="half" idx="2"/>
          </p:nvPr>
        </p:nvSpPr>
        <p:spPr>
          <a:xfrm>
            <a:off x="4719636" y="2084388"/>
            <a:ext cx="4271963" cy="4183062"/>
          </a:xfrm>
        </p:spPr>
        <p:txBody>
          <a:bodyPr>
            <a:normAutofit/>
          </a:bodyPr>
          <a:lstStyle/>
          <a:p>
            <a:pPr marL="514350" indent="-514350">
              <a:buFont typeface="+mj-lt"/>
              <a:buAutoNum type="arabicPeriod" startAt="4"/>
            </a:pPr>
            <a:r>
              <a:rPr lang="en-US" sz="2800" dirty="0">
                <a:solidFill>
                  <a:schemeClr val="accent2">
                    <a:lumMod val="40000"/>
                    <a:lumOff val="60000"/>
                  </a:schemeClr>
                </a:solidFill>
              </a:rPr>
              <a:t>Three good things – and the </a:t>
            </a:r>
            <a:r>
              <a:rPr lang="en-US" sz="2800" dirty="0" err="1">
                <a:solidFill>
                  <a:schemeClr val="accent2">
                    <a:lumMod val="40000"/>
                    <a:lumOff val="60000"/>
                  </a:schemeClr>
                </a:solidFill>
              </a:rPr>
              <a:t>Tik</a:t>
            </a:r>
            <a:r>
              <a:rPr lang="en-US" sz="2800" dirty="0">
                <a:solidFill>
                  <a:schemeClr val="accent2">
                    <a:lumMod val="40000"/>
                    <a:lumOff val="60000"/>
                  </a:schemeClr>
                </a:solidFill>
              </a:rPr>
              <a:t> Tok challenge </a:t>
            </a:r>
            <a:r>
              <a:rPr lang="en-US" sz="2800" dirty="0"/>
              <a:t>(Lyubomirsky, 2007)</a:t>
            </a:r>
          </a:p>
          <a:p>
            <a:pPr marL="514350" indent="-514350">
              <a:buFont typeface="+mj-lt"/>
              <a:buAutoNum type="arabicPeriod" startAt="4"/>
            </a:pPr>
            <a:r>
              <a:rPr lang="en-US" sz="2800" dirty="0">
                <a:solidFill>
                  <a:schemeClr val="accent2">
                    <a:lumMod val="40000"/>
                    <a:lumOff val="60000"/>
                  </a:schemeClr>
                </a:solidFill>
              </a:rPr>
              <a:t>Circle of trust </a:t>
            </a:r>
            <a:r>
              <a:rPr lang="en-US" sz="2800" dirty="0"/>
              <a:t>(Keller, 2005)</a:t>
            </a:r>
          </a:p>
          <a:p>
            <a:pPr marL="514350" indent="-514350">
              <a:buFont typeface="+mj-lt"/>
              <a:buAutoNum type="arabicPeriod" startAt="4"/>
            </a:pPr>
            <a:r>
              <a:rPr lang="en-US" sz="2800" dirty="0">
                <a:solidFill>
                  <a:schemeClr val="accent2">
                    <a:lumMod val="40000"/>
                    <a:lumOff val="60000"/>
                  </a:schemeClr>
                </a:solidFill>
              </a:rPr>
              <a:t>Mindful vision casting </a:t>
            </a:r>
            <a:r>
              <a:rPr lang="en-US" sz="2800" dirty="0"/>
              <a:t>(</a:t>
            </a:r>
            <a:r>
              <a:rPr lang="en-US" sz="2800" dirty="0" err="1"/>
              <a:t>Himelstein</a:t>
            </a:r>
            <a:r>
              <a:rPr lang="en-US" sz="2800" dirty="0"/>
              <a:t>, 2016)</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b="1" dirty="0"/>
              <a:t>Conversation Sparklers</a:t>
            </a:r>
          </a:p>
        </p:txBody>
      </p:sp>
      <p:sp>
        <p:nvSpPr>
          <p:cNvPr id="9" name="Content Placeholder 8"/>
          <p:cNvSpPr>
            <a:spLocks noGrp="1"/>
          </p:cNvSpPr>
          <p:nvPr>
            <p:ph sz="half" idx="1"/>
          </p:nvPr>
        </p:nvSpPr>
        <p:spPr>
          <a:xfrm>
            <a:off x="765174" y="2084388"/>
            <a:ext cx="3456969" cy="4183062"/>
          </a:xfrm>
        </p:spPr>
        <p:txBody>
          <a:bodyPr>
            <a:normAutofit/>
          </a:bodyPr>
          <a:lstStyle/>
          <a:p>
            <a:pPr>
              <a:lnSpc>
                <a:spcPct val="120000"/>
              </a:lnSpc>
              <a:buNone/>
            </a:pPr>
            <a:r>
              <a:rPr lang="en-US" sz="5600" dirty="0"/>
              <a:t>•</a:t>
            </a:r>
            <a:endParaRPr lang="en-US" sz="2400" dirty="0"/>
          </a:p>
        </p:txBody>
      </p:sp>
      <p:pic>
        <p:nvPicPr>
          <p:cNvPr id="1028" name="Picture 4" descr="Before You Let Your Tween Or Teen Get An Instagram Account, Read This">
            <a:extLst>
              <a:ext uri="{FF2B5EF4-FFF2-40B4-BE49-F238E27FC236}">
                <a16:creationId xmlns:a16="http://schemas.microsoft.com/office/drawing/2014/main" id="{FE7CF2F5-C2EA-431D-B99F-B7A0245BAD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93628"/>
            <a:ext cx="9144000" cy="4950154"/>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a:extLst>
              <a:ext uri="{FF2B5EF4-FFF2-40B4-BE49-F238E27FC236}">
                <a16:creationId xmlns:a16="http://schemas.microsoft.com/office/drawing/2014/main" id="{2B5CBB37-58E6-4373-8F15-3AAAD817CD17}"/>
              </a:ext>
            </a:extLst>
          </p:cNvPr>
          <p:cNvSpPr>
            <a:spLocks noGrp="1"/>
          </p:cNvSpPr>
          <p:nvPr>
            <p:ph sz="half" idx="2"/>
          </p:nvPr>
        </p:nvSpPr>
        <p:spPr>
          <a:xfrm>
            <a:off x="71562" y="1693628"/>
            <a:ext cx="8305675" cy="4573822"/>
          </a:xfrm>
        </p:spPr>
        <p:txBody>
          <a:bodyPr>
            <a:normAutofit/>
          </a:bodyPr>
          <a:lstStyle/>
          <a:p>
            <a:pPr marL="0" indent="0">
              <a:buNone/>
            </a:pPr>
            <a:r>
              <a:rPr lang="en-US" sz="3000" b="1" dirty="0">
                <a:solidFill>
                  <a:schemeClr val="tx1"/>
                </a:solidFill>
              </a:rPr>
              <a:t>How Was Your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0DDFC-82B1-4280-8E44-D739A8ADB865}"/>
              </a:ext>
            </a:extLst>
          </p:cNvPr>
          <p:cNvSpPr>
            <a:spLocks noGrp="1"/>
          </p:cNvSpPr>
          <p:nvPr>
            <p:ph type="title"/>
          </p:nvPr>
        </p:nvSpPr>
        <p:spPr/>
        <p:txBody>
          <a:bodyPr/>
          <a:lstStyle/>
          <a:p>
            <a:r>
              <a:rPr lang="en-US" b="1" dirty="0"/>
              <a:t>Conversation Sparklers…</a:t>
            </a:r>
          </a:p>
        </p:txBody>
      </p:sp>
      <p:pic>
        <p:nvPicPr>
          <p:cNvPr id="8" name="Picture 2" descr="50 of the Best Boredom-Busting Fun Activities for Teens">
            <a:extLst>
              <a:ext uri="{FF2B5EF4-FFF2-40B4-BE49-F238E27FC236}">
                <a16:creationId xmlns:a16="http://schemas.microsoft.com/office/drawing/2014/main" id="{F1E5C201-F824-4730-9C94-E809F86C3DE7}"/>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5433236" y="2677086"/>
            <a:ext cx="3320943" cy="3328652"/>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22831E74-2ACD-4BDF-88A1-01D7E8B3D19A}"/>
              </a:ext>
            </a:extLst>
          </p:cNvPr>
          <p:cNvSpPr>
            <a:spLocks noGrp="1"/>
          </p:cNvSpPr>
          <p:nvPr>
            <p:ph sz="half" idx="2"/>
          </p:nvPr>
        </p:nvSpPr>
        <p:spPr>
          <a:xfrm>
            <a:off x="308345" y="2009552"/>
            <a:ext cx="4763386" cy="4614531"/>
          </a:xfrm>
        </p:spPr>
        <p:txBody>
          <a:bodyPr>
            <a:noAutofit/>
          </a:bodyPr>
          <a:lstStyle/>
          <a:p>
            <a:r>
              <a:rPr lang="en-US" sz="2400" b="0" i="0" dirty="0">
                <a:solidFill>
                  <a:schemeClr val="accent1"/>
                </a:solidFill>
                <a:effectLst/>
                <a:latin typeface="+mj-lt"/>
              </a:rPr>
              <a:t>Keep questions open-ended. </a:t>
            </a:r>
            <a:r>
              <a:rPr lang="en-US" sz="2400" spc="25" dirty="0">
                <a:solidFill>
                  <a:schemeClr val="accent1"/>
                </a:solidFill>
                <a:effectLst/>
                <a:latin typeface="+mj-lt"/>
                <a:ea typeface="Times New Roman" panose="02020603050405020304" pitchFamily="18" charset="0"/>
              </a:rPr>
              <a:t>“How”, “why,” and opinion-based questions work well.</a:t>
            </a:r>
            <a:endParaRPr lang="en-US" sz="2400" b="0" i="0" dirty="0">
              <a:solidFill>
                <a:schemeClr val="accent1"/>
              </a:solidFill>
              <a:effectLst/>
              <a:latin typeface="+mj-lt"/>
            </a:endParaRPr>
          </a:p>
          <a:p>
            <a:r>
              <a:rPr lang="en-US" sz="2400" b="0" i="0" dirty="0">
                <a:solidFill>
                  <a:schemeClr val="accent1"/>
                </a:solidFill>
                <a:effectLst/>
                <a:latin typeface="+mj-lt"/>
              </a:rPr>
              <a:t>Avoid asking the same questions, session after session. </a:t>
            </a:r>
          </a:p>
          <a:p>
            <a:r>
              <a:rPr lang="en-US" sz="2400" dirty="0">
                <a:solidFill>
                  <a:schemeClr val="accent1"/>
                </a:solidFill>
                <a:effectLst/>
                <a:latin typeface="+mj-lt"/>
              </a:rPr>
              <a:t>Have a range of questions across different topics: </a:t>
            </a:r>
            <a:r>
              <a:rPr lang="en-US" sz="2400" i="1" dirty="0">
                <a:solidFill>
                  <a:schemeClr val="accent1"/>
                </a:solidFill>
                <a:effectLst/>
                <a:latin typeface="+mj-lt"/>
              </a:rPr>
              <a:t>personal experiences; likes/dislikes family life; dreams; hobbies, aliens</a:t>
            </a:r>
            <a:endParaRPr lang="en-US" sz="2400" i="1" dirty="0">
              <a:solidFill>
                <a:schemeClr val="accent1"/>
              </a:solidFill>
              <a:latin typeface="+mj-lt"/>
            </a:endParaRPr>
          </a:p>
        </p:txBody>
      </p:sp>
    </p:spTree>
    <p:extLst>
      <p:ext uri="{BB962C8B-B14F-4D97-AF65-F5344CB8AC3E}">
        <p14:creationId xmlns:p14="http://schemas.microsoft.com/office/powerpoint/2010/main" val="3758567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080" y="79468"/>
            <a:ext cx="8829040" cy="1417638"/>
          </a:xfrm>
        </p:spPr>
        <p:txBody>
          <a:bodyPr/>
          <a:lstStyle/>
          <a:p>
            <a:r>
              <a:rPr lang="en-US" sz="4600" b="1" dirty="0"/>
              <a:t>The APS and Wishes and Goals</a:t>
            </a:r>
          </a:p>
        </p:txBody>
      </p:sp>
      <p:sp>
        <p:nvSpPr>
          <p:cNvPr id="10" name="TextBox 9"/>
          <p:cNvSpPr txBox="1"/>
          <p:nvPr/>
        </p:nvSpPr>
        <p:spPr>
          <a:xfrm>
            <a:off x="765174" y="1497106"/>
            <a:ext cx="7921625" cy="4714176"/>
          </a:xfrm>
          <a:prstGeom prst="rect">
            <a:avLst/>
          </a:prstGeom>
          <a:noFill/>
        </p:spPr>
        <p:txBody>
          <a:bodyPr wrap="square" rtlCol="0">
            <a:spAutoFit/>
          </a:bodyPr>
          <a:lstStyle/>
          <a:p>
            <a:pPr>
              <a:lnSpc>
                <a:spcPct val="150000"/>
              </a:lnSpc>
              <a:buFont typeface="Arial"/>
              <a:buChar char="•"/>
            </a:pPr>
            <a:r>
              <a:rPr lang="en-US" sz="2800" dirty="0">
                <a:solidFill>
                  <a:schemeClr val="accent2">
                    <a:lumMod val="40000"/>
                    <a:lumOff val="60000"/>
                  </a:schemeClr>
                </a:solidFill>
              </a:rPr>
              <a:t>Using an authentic purpose statement</a:t>
            </a:r>
          </a:p>
          <a:p>
            <a:pPr>
              <a:lnSpc>
                <a:spcPct val="150000"/>
              </a:lnSpc>
              <a:buFont typeface="Arial"/>
              <a:buChar char="•"/>
            </a:pPr>
            <a:r>
              <a:rPr lang="en-US" sz="2800" dirty="0">
                <a:solidFill>
                  <a:schemeClr val="accent2">
                    <a:lumMod val="40000"/>
                    <a:lumOff val="60000"/>
                  </a:schemeClr>
                </a:solidFill>
              </a:rPr>
              <a:t>TJ Clip – Opening</a:t>
            </a:r>
          </a:p>
          <a:p>
            <a:pPr lvl="1">
              <a:buFont typeface="Arial"/>
              <a:buChar char="•"/>
            </a:pPr>
            <a:r>
              <a:rPr lang="en-US" sz="2400" dirty="0">
                <a:solidFill>
                  <a:schemeClr val="accent2">
                    <a:lumMod val="40000"/>
                    <a:lumOff val="60000"/>
                  </a:schemeClr>
                </a:solidFill>
              </a:rPr>
              <a:t>We are in the room for a reason</a:t>
            </a:r>
          </a:p>
          <a:p>
            <a:pPr lvl="1">
              <a:buFont typeface="Arial"/>
              <a:buChar char="•"/>
            </a:pPr>
            <a:r>
              <a:rPr lang="en-US" sz="2400" dirty="0">
                <a:solidFill>
                  <a:schemeClr val="accent2">
                    <a:lumMod val="40000"/>
                    <a:lumOff val="60000"/>
                  </a:schemeClr>
                </a:solidFill>
              </a:rPr>
              <a:t>Make it transparent</a:t>
            </a:r>
          </a:p>
          <a:p>
            <a:pPr lvl="1">
              <a:buFont typeface="Arial"/>
              <a:buChar char="•"/>
            </a:pPr>
            <a:r>
              <a:rPr lang="en-US" sz="2400" dirty="0">
                <a:solidFill>
                  <a:schemeClr val="accent2">
                    <a:lumMod val="40000"/>
                    <a:lumOff val="60000"/>
                  </a:schemeClr>
                </a:solidFill>
              </a:rPr>
              <a:t>Speak your purpose openly</a:t>
            </a:r>
          </a:p>
          <a:p>
            <a:pPr lvl="1">
              <a:buFont typeface="Arial"/>
              <a:buChar char="•"/>
            </a:pPr>
            <a:r>
              <a:rPr lang="en-US" sz="2400" dirty="0">
                <a:solidFill>
                  <a:schemeClr val="accent2">
                    <a:lumMod val="40000"/>
                    <a:lumOff val="60000"/>
                  </a:schemeClr>
                </a:solidFill>
              </a:rPr>
              <a:t>Speak it as an opening AND whenever the need manifests</a:t>
            </a:r>
          </a:p>
          <a:p>
            <a:pPr lvl="1">
              <a:buFont typeface="Arial"/>
              <a:buChar char="•"/>
            </a:pPr>
            <a:r>
              <a:rPr lang="en-US" sz="2400" dirty="0">
                <a:solidFill>
                  <a:schemeClr val="accent2">
                    <a:lumMod val="40000"/>
                    <a:lumOff val="60000"/>
                  </a:schemeClr>
                </a:solidFill>
              </a:rPr>
              <a:t>Watch clip here: </a:t>
            </a:r>
            <a:r>
              <a:rPr lang="en-US" sz="2400" dirty="0">
                <a:solidFill>
                  <a:schemeClr val="accent2">
                    <a:lumMod val="40000"/>
                    <a:lumOff val="60000"/>
                  </a:schemeClr>
                </a:solidFill>
                <a:hlinkClick r:id="rId2"/>
              </a:rPr>
              <a:t>https://www.youtube.com/watch?v=noE2wMMNLY4</a:t>
            </a:r>
            <a:r>
              <a:rPr lang="en-US" sz="2400" dirty="0">
                <a:solidFill>
                  <a:schemeClr val="accent2">
                    <a:lumMod val="40000"/>
                    <a:lumOff val="60000"/>
                  </a:schemeClr>
                </a:solidFill>
              </a:rPr>
              <a:t>  </a:t>
            </a:r>
          </a:p>
          <a:p>
            <a:pPr>
              <a:lnSpc>
                <a:spcPct val="150000"/>
              </a:lnSpc>
              <a:buFont typeface="Arial"/>
              <a:buChar char="•"/>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080" y="79468"/>
            <a:ext cx="8829040" cy="1417638"/>
          </a:xfrm>
        </p:spPr>
        <p:txBody>
          <a:bodyPr/>
          <a:lstStyle/>
          <a:p>
            <a:r>
              <a:rPr lang="en-US" sz="4600" b="1" dirty="0"/>
              <a:t>Wishes and Goals</a:t>
            </a:r>
          </a:p>
        </p:txBody>
      </p:sp>
      <p:sp>
        <p:nvSpPr>
          <p:cNvPr id="10" name="TextBox 9"/>
          <p:cNvSpPr txBox="1"/>
          <p:nvPr/>
        </p:nvSpPr>
        <p:spPr>
          <a:xfrm>
            <a:off x="765174" y="1497106"/>
            <a:ext cx="7921625" cy="4437177"/>
          </a:xfrm>
          <a:prstGeom prst="rect">
            <a:avLst/>
          </a:prstGeom>
          <a:noFill/>
        </p:spPr>
        <p:txBody>
          <a:bodyPr wrap="square" rtlCol="0">
            <a:spAutoFit/>
          </a:bodyPr>
          <a:lstStyle/>
          <a:p>
            <a:pPr>
              <a:lnSpc>
                <a:spcPct val="150000"/>
              </a:lnSpc>
              <a:buFont typeface="Arial"/>
              <a:buChar char="•"/>
            </a:pPr>
            <a:endParaRPr lang="en-US" sz="1200" dirty="0">
              <a:solidFill>
                <a:schemeClr val="accent2">
                  <a:lumMod val="40000"/>
                  <a:lumOff val="60000"/>
                </a:schemeClr>
              </a:solidFill>
            </a:endParaRPr>
          </a:p>
          <a:p>
            <a:pPr>
              <a:lnSpc>
                <a:spcPct val="150000"/>
              </a:lnSpc>
              <a:buFont typeface="Arial"/>
              <a:buChar char="•"/>
            </a:pPr>
            <a:r>
              <a:rPr lang="en-US" sz="2800" dirty="0">
                <a:solidFill>
                  <a:schemeClr val="accent2">
                    <a:lumMod val="40000"/>
                    <a:lumOff val="60000"/>
                  </a:schemeClr>
                </a:solidFill>
              </a:rPr>
              <a:t>Claire Clip – Three wishes</a:t>
            </a:r>
          </a:p>
          <a:p>
            <a:pPr lvl="1">
              <a:lnSpc>
                <a:spcPct val="150000"/>
              </a:lnSpc>
              <a:buFont typeface="Arial"/>
              <a:buChar char="•"/>
            </a:pPr>
            <a:r>
              <a:rPr lang="en-US" sz="2400" dirty="0">
                <a:solidFill>
                  <a:schemeClr val="accent2">
                    <a:lumMod val="40000"/>
                    <a:lumOff val="60000"/>
                  </a:schemeClr>
                </a:solidFill>
              </a:rPr>
              <a:t>Listen for goals under the wishes</a:t>
            </a:r>
          </a:p>
          <a:p>
            <a:pPr lvl="1">
              <a:lnSpc>
                <a:spcPct val="150000"/>
              </a:lnSpc>
              <a:buFont typeface="Arial"/>
              <a:buChar char="•"/>
            </a:pPr>
            <a:r>
              <a:rPr lang="en-US" sz="2400" dirty="0">
                <a:solidFill>
                  <a:schemeClr val="accent2">
                    <a:lumMod val="40000"/>
                    <a:lumOff val="60000"/>
                  </a:schemeClr>
                </a:solidFill>
              </a:rPr>
              <a:t>Watch clip here:  </a:t>
            </a:r>
            <a:r>
              <a:rPr lang="en-US" sz="2400" dirty="0">
                <a:solidFill>
                  <a:schemeClr val="accent2">
                    <a:lumMod val="40000"/>
                    <a:lumOff val="60000"/>
                  </a:schemeClr>
                </a:solidFill>
                <a:hlinkClick r:id="rId2"/>
              </a:rPr>
              <a:t>https://www.youtube.com/watch?v=rHHrMC8t6vY</a:t>
            </a:r>
            <a:endParaRPr lang="en-US" sz="2400" dirty="0">
              <a:solidFill>
                <a:schemeClr val="accent2">
                  <a:lumMod val="40000"/>
                  <a:lumOff val="60000"/>
                </a:schemeClr>
              </a:solidFill>
            </a:endParaRPr>
          </a:p>
          <a:p>
            <a:pPr lvl="1">
              <a:lnSpc>
                <a:spcPct val="150000"/>
              </a:lnSpc>
              <a:buFont typeface="Arial"/>
              <a:buChar char="•"/>
            </a:pPr>
            <a:endParaRPr lang="en-US" sz="2400" dirty="0">
              <a:solidFill>
                <a:schemeClr val="accent2">
                  <a:lumMod val="40000"/>
                  <a:lumOff val="60000"/>
                </a:schemeClr>
              </a:solidFill>
            </a:endParaRPr>
          </a:p>
          <a:p>
            <a:pPr>
              <a:lnSpc>
                <a:spcPct val="150000"/>
              </a:lnSpc>
              <a:buFont typeface="Arial"/>
              <a:buChar char="•"/>
            </a:pPr>
            <a:endParaRPr lang="en-US" dirty="0"/>
          </a:p>
          <a:p>
            <a:pPr>
              <a:lnSpc>
                <a:spcPct val="150000"/>
              </a:lnSpc>
              <a:buFont typeface="Arial"/>
              <a:buChar char="•"/>
            </a:pPr>
            <a:endParaRPr lang="en-US" dirty="0"/>
          </a:p>
          <a:p>
            <a:pPr>
              <a:lnSpc>
                <a:spcPct val="150000"/>
              </a:lnSpc>
              <a:buFont typeface="Arial"/>
              <a:buChar char="•"/>
            </a:pPr>
            <a:endParaRPr lang="en-US" dirty="0"/>
          </a:p>
        </p:txBody>
      </p:sp>
    </p:spTree>
    <p:extLst>
      <p:ext uri="{BB962C8B-B14F-4D97-AF65-F5344CB8AC3E}">
        <p14:creationId xmlns:p14="http://schemas.microsoft.com/office/powerpoint/2010/main" val="644954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a:xfrm>
            <a:off x="493776" y="416561"/>
            <a:ext cx="8091424" cy="1381759"/>
          </a:xfrm>
        </p:spPr>
        <p:txBody>
          <a:bodyPr/>
          <a:lstStyle/>
          <a:p>
            <a:r>
              <a:rPr lang="en-US" dirty="0">
                <a:solidFill>
                  <a:schemeClr val="accent2">
                    <a:lumMod val="40000"/>
                    <a:lumOff val="60000"/>
                  </a:schemeClr>
                </a:solidFill>
              </a:rPr>
              <a:t>Social Media Profiling</a:t>
            </a:r>
          </a:p>
        </p:txBody>
      </p:sp>
      <p:sp>
        <p:nvSpPr>
          <p:cNvPr id="10" name="Subtitle 9"/>
          <p:cNvSpPr>
            <a:spLocks noGrp="1"/>
          </p:cNvSpPr>
          <p:nvPr>
            <p:ph type="subTitle" idx="1"/>
          </p:nvPr>
        </p:nvSpPr>
        <p:spPr>
          <a:xfrm>
            <a:off x="764120" y="2719346"/>
            <a:ext cx="7821080" cy="3500983"/>
          </a:xfrm>
        </p:spPr>
        <p:txBody>
          <a:bodyPr>
            <a:normAutofit/>
          </a:bodyPr>
          <a:lstStyle/>
          <a:p>
            <a:endParaRPr lang="en-US" sz="2000" dirty="0"/>
          </a:p>
        </p:txBody>
      </p:sp>
      <p:pic>
        <p:nvPicPr>
          <p:cNvPr id="3074" name="Picture 2" descr="Boredom is On The Rise in Teenagers, Especially Girls">
            <a:extLst>
              <a:ext uri="{FF2B5EF4-FFF2-40B4-BE49-F238E27FC236}">
                <a16:creationId xmlns:a16="http://schemas.microsoft.com/office/drawing/2014/main" id="{DB8AA011-689D-4CBA-AEE2-8FF2D398B9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8426" y="2980275"/>
            <a:ext cx="4034742" cy="283464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nfluencer Black Teen Girl Speaking Front Stock Photo (Edit Now) 1892429968">
            <a:extLst>
              <a:ext uri="{FF2B5EF4-FFF2-40B4-BE49-F238E27FC236}">
                <a16:creationId xmlns:a16="http://schemas.microsoft.com/office/drawing/2014/main" id="{66859607-A29C-4991-A779-717554CCE275}"/>
              </a:ext>
            </a:extLst>
          </p:cNvPr>
          <p:cNvPicPr>
            <a:picLocks noChangeAspect="1"/>
          </p:cNvPicPr>
          <p:nvPr/>
        </p:nvPicPr>
        <p:blipFill rotWithShape="1">
          <a:blip r:embed="rId4">
            <a:extLst>
              <a:ext uri="{28A0092B-C50C-407E-A947-70E740481C1C}">
                <a14:useLocalDpi xmlns:a14="http://schemas.microsoft.com/office/drawing/2010/main" val="0"/>
              </a:ext>
            </a:extLst>
          </a:blip>
          <a:srcRect b="7858"/>
          <a:stretch/>
        </p:blipFill>
        <p:spPr bwMode="auto">
          <a:xfrm>
            <a:off x="110832" y="3241112"/>
            <a:ext cx="4699000" cy="2457450"/>
          </a:xfrm>
          <a:prstGeom prst="rect">
            <a:avLst/>
          </a:prstGeom>
          <a:noFill/>
          <a:ln>
            <a:noFill/>
          </a:ln>
          <a:extLst>
            <a:ext uri="{53640926-AAD7-44D8-BBD7-CCE9431645EC}">
              <a14:shadowObscured xmlns:a14="http://schemas.microsoft.com/office/drawing/2010/main"/>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a:xfrm>
            <a:off x="192947" y="416561"/>
            <a:ext cx="8392253" cy="1381759"/>
          </a:xfrm>
        </p:spPr>
        <p:txBody>
          <a:bodyPr/>
          <a:lstStyle/>
          <a:p>
            <a:r>
              <a:rPr lang="en-US" dirty="0">
                <a:solidFill>
                  <a:schemeClr val="accent2">
                    <a:lumMod val="40000"/>
                    <a:lumOff val="60000"/>
                  </a:schemeClr>
                </a:solidFill>
              </a:rPr>
              <a:t>Social Media Profiling</a:t>
            </a:r>
          </a:p>
        </p:txBody>
      </p:sp>
      <p:sp>
        <p:nvSpPr>
          <p:cNvPr id="10" name="Subtitle 9"/>
          <p:cNvSpPr>
            <a:spLocks noGrp="1"/>
          </p:cNvSpPr>
          <p:nvPr>
            <p:ph type="subTitle" idx="1"/>
          </p:nvPr>
        </p:nvSpPr>
        <p:spPr>
          <a:xfrm>
            <a:off x="390240" y="2768368"/>
            <a:ext cx="8392253" cy="3451962"/>
          </a:xfrm>
        </p:spPr>
        <p:txBody>
          <a:bodyPr>
            <a:noAutofit/>
          </a:bodyPr>
          <a:lstStyle/>
          <a:p>
            <a:pPr marL="342900" indent="-342900">
              <a:buFont typeface="Arial" panose="020B0604020202020204" pitchFamily="34" charset="0"/>
              <a:buChar char="•"/>
            </a:pPr>
            <a:r>
              <a:rPr lang="en-US" sz="2400">
                <a:solidFill>
                  <a:schemeClr val="tx1"/>
                </a:solidFill>
              </a:rPr>
              <a:t>How do you </a:t>
            </a:r>
            <a:r>
              <a:rPr lang="en-US" sz="2400" b="1" i="1" dirty="0">
                <a:solidFill>
                  <a:schemeClr val="tx1"/>
                </a:solidFill>
              </a:rPr>
              <a:t>see </a:t>
            </a:r>
            <a:r>
              <a:rPr lang="en-US" sz="2400" dirty="0">
                <a:solidFill>
                  <a:schemeClr val="tx1"/>
                </a:solidFill>
              </a:rPr>
              <a:t>yourself?</a:t>
            </a:r>
          </a:p>
          <a:p>
            <a:pPr marL="342900" indent="-342900">
              <a:buFont typeface="Arial" panose="020B0604020202020204" pitchFamily="34" charset="0"/>
              <a:buChar char="•"/>
            </a:pPr>
            <a:r>
              <a:rPr lang="en-US" sz="2400" dirty="0">
                <a:solidFill>
                  <a:schemeClr val="tx1"/>
                </a:solidFill>
              </a:rPr>
              <a:t>How do you </a:t>
            </a:r>
            <a:r>
              <a:rPr lang="en-US" sz="2400" dirty="0">
                <a:solidFill>
                  <a:schemeClr val="tx1"/>
                </a:solidFill>
                <a:effectLst/>
                <a:ea typeface="Calibri" panose="020F0502020204030204" pitchFamily="34" charset="0"/>
                <a:cs typeface="Times New Roman" panose="02020603050405020304" pitchFamily="18" charset="0"/>
              </a:rPr>
              <a:t>believe other people </a:t>
            </a:r>
            <a:r>
              <a:rPr lang="en-US" sz="2400" b="1" i="1" dirty="0">
                <a:solidFill>
                  <a:schemeClr val="tx1"/>
                </a:solidFill>
                <a:effectLst/>
                <a:ea typeface="Calibri" panose="020F0502020204030204" pitchFamily="34" charset="0"/>
                <a:cs typeface="Times New Roman" panose="02020603050405020304" pitchFamily="18" charset="0"/>
              </a:rPr>
              <a:t>see</a:t>
            </a:r>
            <a:r>
              <a:rPr lang="en-US" sz="2400" dirty="0">
                <a:solidFill>
                  <a:schemeClr val="tx1"/>
                </a:solidFill>
                <a:effectLst/>
                <a:ea typeface="Calibri" panose="020F0502020204030204" pitchFamily="34" charset="0"/>
                <a:cs typeface="Times New Roman" panose="02020603050405020304" pitchFamily="18" charset="0"/>
              </a:rPr>
              <a:t> you?</a:t>
            </a:r>
          </a:p>
          <a:p>
            <a:pPr marL="342900" indent="-342900">
              <a:buFont typeface="Arial" panose="020B0604020202020204" pitchFamily="34" charset="0"/>
              <a:buChar char="•"/>
            </a:pPr>
            <a:r>
              <a:rPr lang="en-US" sz="2400" dirty="0">
                <a:solidFill>
                  <a:schemeClr val="tx1"/>
                </a:solidFill>
                <a:effectLst/>
                <a:cs typeface="Times New Roman" panose="02020603050405020304" pitchFamily="18" charset="0"/>
              </a:rPr>
              <a:t>What are some of your fears about how others may perceive you?</a:t>
            </a:r>
          </a:p>
          <a:p>
            <a:pPr marL="342900" indent="-342900">
              <a:buFont typeface="Arial" panose="020B0604020202020204" pitchFamily="34" charset="0"/>
              <a:buChar char="•"/>
            </a:pPr>
            <a:r>
              <a:rPr lang="en-US" sz="2400" dirty="0">
                <a:solidFill>
                  <a:schemeClr val="tx1"/>
                </a:solidFill>
                <a:effectLst/>
                <a:cs typeface="Times New Roman" panose="02020603050405020304" pitchFamily="18" charset="0"/>
              </a:rPr>
              <a:t>What do you </a:t>
            </a:r>
            <a:r>
              <a:rPr lang="en-US" sz="2400" b="1" i="1" dirty="0">
                <a:solidFill>
                  <a:schemeClr val="tx1"/>
                </a:solidFill>
                <a:effectLst/>
                <a:cs typeface="Times New Roman" panose="02020603050405020304" pitchFamily="18" charset="0"/>
              </a:rPr>
              <a:t>wish</a:t>
            </a:r>
            <a:r>
              <a:rPr lang="en-US" sz="2400" dirty="0">
                <a:solidFill>
                  <a:schemeClr val="tx1"/>
                </a:solidFill>
                <a:effectLst/>
                <a:cs typeface="Times New Roman" panose="02020603050405020304" pitchFamily="18" charset="0"/>
              </a:rPr>
              <a:t> they saw in you that social accounts don’t show?</a:t>
            </a:r>
          </a:p>
          <a:p>
            <a:pPr marL="342900" indent="-342900" algn="l">
              <a:buFont typeface="Arial" panose="020B0604020202020204" pitchFamily="34" charset="0"/>
              <a:buChar char="•"/>
            </a:pPr>
            <a:r>
              <a:rPr lang="en-US" sz="2400" b="0" i="0" dirty="0">
                <a:solidFill>
                  <a:schemeClr val="tx1"/>
                </a:solidFill>
                <a:effectLst/>
              </a:rPr>
              <a:t>Can social media have a positive </a:t>
            </a:r>
            <a:r>
              <a:rPr lang="en-US" sz="2400" b="1" i="1" dirty="0">
                <a:solidFill>
                  <a:schemeClr val="tx1"/>
                </a:solidFill>
                <a:effectLst/>
              </a:rPr>
              <a:t>and</a:t>
            </a:r>
            <a:r>
              <a:rPr lang="en-US" sz="2400" b="1" i="0" dirty="0">
                <a:solidFill>
                  <a:schemeClr val="tx1"/>
                </a:solidFill>
                <a:effectLst/>
              </a:rPr>
              <a:t> </a:t>
            </a:r>
            <a:r>
              <a:rPr lang="en-US" sz="2400" b="0" i="0" dirty="0">
                <a:solidFill>
                  <a:schemeClr val="tx1"/>
                </a:solidFill>
                <a:effectLst/>
              </a:rPr>
              <a:t>negative influence?</a:t>
            </a:r>
          </a:p>
          <a:p>
            <a:pPr marL="342900" indent="-342900" algn="l">
              <a:buFont typeface="Arial" panose="020B0604020202020204" pitchFamily="34" charset="0"/>
              <a:buChar char="•"/>
            </a:pPr>
            <a:r>
              <a:rPr lang="en-US" sz="2400" dirty="0">
                <a:solidFill>
                  <a:schemeClr val="tx1"/>
                </a:solidFill>
                <a:effectLst/>
              </a:rPr>
              <a:t>How can you use social media in a way that doesn't cause additional stress?</a:t>
            </a:r>
            <a:endParaRPr lang="en-US" sz="2400" b="0" i="0" dirty="0">
              <a:solidFill>
                <a:schemeClr val="tx1"/>
              </a:solidFill>
              <a:effectLst/>
            </a:endParaRPr>
          </a:p>
        </p:txBody>
      </p:sp>
      <p:pic>
        <p:nvPicPr>
          <p:cNvPr id="7170" name="Picture 2" descr="Is Your Teens Social Media Use Causing ADHD?">
            <a:extLst>
              <a:ext uri="{FF2B5EF4-FFF2-40B4-BE49-F238E27FC236}">
                <a16:creationId xmlns:a16="http://schemas.microsoft.com/office/drawing/2014/main" id="{B034B983-5B9C-4843-8455-0E6F7C639A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4625" y="0"/>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2073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63259-D201-4E64-A625-BD3DCE31C554}"/>
              </a:ext>
            </a:extLst>
          </p:cNvPr>
          <p:cNvSpPr>
            <a:spLocks noGrp="1"/>
          </p:cNvSpPr>
          <p:nvPr>
            <p:ph type="title"/>
          </p:nvPr>
        </p:nvSpPr>
        <p:spPr/>
        <p:txBody>
          <a:bodyPr/>
          <a:lstStyle/>
          <a:p>
            <a:r>
              <a:rPr lang="en-US" b="1" dirty="0"/>
              <a:t>Positively Present</a:t>
            </a:r>
          </a:p>
        </p:txBody>
      </p:sp>
      <p:pic>
        <p:nvPicPr>
          <p:cNvPr id="5122" name="Picture 2">
            <a:extLst>
              <a:ext uri="{FF2B5EF4-FFF2-40B4-BE49-F238E27FC236}">
                <a16:creationId xmlns:a16="http://schemas.microsoft.com/office/drawing/2014/main" id="{F1C4D69F-26DB-4399-B62D-0D7017C7F20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704699" y="1602254"/>
            <a:ext cx="3653921" cy="5010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2786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080" y="79468"/>
            <a:ext cx="8829040" cy="1417638"/>
          </a:xfrm>
        </p:spPr>
        <p:txBody>
          <a:bodyPr/>
          <a:lstStyle/>
          <a:p>
            <a:r>
              <a:rPr lang="en-US" b="1" dirty="0"/>
              <a:t>Three Good Things </a:t>
            </a:r>
            <a:br>
              <a:rPr lang="en-US" b="1" dirty="0"/>
            </a:br>
            <a:r>
              <a:rPr lang="en-US" b="1" dirty="0"/>
              <a:t>and the </a:t>
            </a:r>
            <a:r>
              <a:rPr lang="en-US" b="1" dirty="0" err="1"/>
              <a:t>Tik</a:t>
            </a:r>
            <a:r>
              <a:rPr lang="en-US" b="1" dirty="0"/>
              <a:t> Tok Challenge</a:t>
            </a:r>
          </a:p>
        </p:txBody>
      </p:sp>
      <p:sp>
        <p:nvSpPr>
          <p:cNvPr id="10" name="TextBox 9"/>
          <p:cNvSpPr txBox="1"/>
          <p:nvPr/>
        </p:nvSpPr>
        <p:spPr>
          <a:xfrm>
            <a:off x="765174" y="1497106"/>
            <a:ext cx="7921625" cy="4728474"/>
          </a:xfrm>
          <a:prstGeom prst="rect">
            <a:avLst/>
          </a:prstGeom>
          <a:noFill/>
        </p:spPr>
        <p:txBody>
          <a:bodyPr wrap="square" rtlCol="0">
            <a:spAutoFit/>
          </a:bodyPr>
          <a:lstStyle/>
          <a:p>
            <a:pPr>
              <a:lnSpc>
                <a:spcPct val="150000"/>
              </a:lnSpc>
              <a:buFont typeface="Arial"/>
              <a:buChar char="•"/>
            </a:pPr>
            <a:endParaRPr lang="en-US" sz="1200" dirty="0">
              <a:solidFill>
                <a:schemeClr val="accent2">
                  <a:lumMod val="40000"/>
                  <a:lumOff val="60000"/>
                </a:schemeClr>
              </a:solidFill>
            </a:endParaRPr>
          </a:p>
          <a:p>
            <a:pPr>
              <a:lnSpc>
                <a:spcPct val="150000"/>
              </a:lnSpc>
              <a:buFont typeface="Arial"/>
              <a:buChar char="•"/>
            </a:pPr>
            <a:r>
              <a:rPr lang="en-US" sz="3200" dirty="0">
                <a:solidFill>
                  <a:schemeClr val="accent2">
                    <a:lumMod val="40000"/>
                    <a:lumOff val="60000"/>
                  </a:schemeClr>
                </a:solidFill>
              </a:rPr>
              <a:t>Seligman’s evidence-based happiness technique</a:t>
            </a:r>
          </a:p>
          <a:p>
            <a:pPr>
              <a:lnSpc>
                <a:spcPct val="150000"/>
              </a:lnSpc>
              <a:buFont typeface="Arial"/>
              <a:buChar char="•"/>
            </a:pPr>
            <a:r>
              <a:rPr lang="en-US" sz="3200" dirty="0">
                <a:solidFill>
                  <a:schemeClr val="accent2">
                    <a:lumMod val="40000"/>
                    <a:lumOff val="60000"/>
                  </a:schemeClr>
                </a:solidFill>
              </a:rPr>
              <a:t>Ask the question</a:t>
            </a:r>
          </a:p>
          <a:p>
            <a:pPr>
              <a:lnSpc>
                <a:spcPct val="150000"/>
              </a:lnSpc>
              <a:buFont typeface="Arial"/>
              <a:buChar char="•"/>
            </a:pPr>
            <a:r>
              <a:rPr lang="en-US" sz="3200" dirty="0">
                <a:solidFill>
                  <a:schemeClr val="accent2">
                    <a:lumMod val="40000"/>
                    <a:lumOff val="60000"/>
                  </a:schemeClr>
                </a:solidFill>
              </a:rPr>
              <a:t>Pull out the underlying values, personality traits, etc. </a:t>
            </a:r>
          </a:p>
          <a:p>
            <a:pPr>
              <a:lnSpc>
                <a:spcPct val="150000"/>
              </a:lnSpc>
              <a:buFont typeface="Arial"/>
              <a:buChar char="•"/>
            </a:pPr>
            <a:r>
              <a:rPr lang="en-US" sz="3200" dirty="0">
                <a:solidFill>
                  <a:schemeClr val="accent2">
                    <a:lumMod val="40000"/>
                    <a:lumOff val="60000"/>
                  </a:schemeClr>
                </a:solidFill>
              </a:rPr>
              <a:t>Make the </a:t>
            </a:r>
            <a:r>
              <a:rPr lang="en-US" sz="3200" dirty="0" err="1">
                <a:solidFill>
                  <a:schemeClr val="accent2">
                    <a:lumMod val="40000"/>
                    <a:lumOff val="60000"/>
                  </a:schemeClr>
                </a:solidFill>
              </a:rPr>
              <a:t>Tik</a:t>
            </a:r>
            <a:r>
              <a:rPr lang="en-US" sz="3200" dirty="0">
                <a:solidFill>
                  <a:schemeClr val="accent2">
                    <a:lumMod val="40000"/>
                    <a:lumOff val="60000"/>
                  </a:schemeClr>
                </a:solidFill>
              </a:rPr>
              <a:t> Tok challenge</a:t>
            </a:r>
            <a:endParaRPr lang="en-US" sz="3200" dirty="0"/>
          </a:p>
        </p:txBody>
      </p:sp>
    </p:spTree>
    <p:extLst>
      <p:ext uri="{BB962C8B-B14F-4D97-AF65-F5344CB8AC3E}">
        <p14:creationId xmlns:p14="http://schemas.microsoft.com/office/powerpoint/2010/main" val="1259024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527CD-E1CE-4C72-A71D-2C4952FFE971}"/>
              </a:ext>
            </a:extLst>
          </p:cNvPr>
          <p:cNvSpPr>
            <a:spLocks noGrp="1"/>
          </p:cNvSpPr>
          <p:nvPr>
            <p:ph type="title"/>
          </p:nvPr>
        </p:nvSpPr>
        <p:spPr/>
        <p:txBody>
          <a:bodyPr/>
          <a:lstStyle/>
          <a:p>
            <a:r>
              <a:rPr lang="en-US" b="1" dirty="0"/>
              <a:t>Old Three Good Things vs. . .</a:t>
            </a:r>
          </a:p>
        </p:txBody>
      </p:sp>
      <p:pic>
        <p:nvPicPr>
          <p:cNvPr id="3" name="Three Good Things">
            <a:hlinkClick r:id="" action="ppaction://media"/>
            <a:extLst>
              <a:ext uri="{FF2B5EF4-FFF2-40B4-BE49-F238E27FC236}">
                <a16:creationId xmlns:a16="http://schemas.microsoft.com/office/drawing/2014/main" id="{03B35281-DF90-4684-9964-8EF8ACB7844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10363" y="1497106"/>
            <a:ext cx="8176437" cy="4595656"/>
          </a:xfrm>
          <a:prstGeom prst="rect">
            <a:avLst/>
          </a:prstGeom>
        </p:spPr>
      </p:pic>
    </p:spTree>
    <p:extLst>
      <p:ext uri="{BB962C8B-B14F-4D97-AF65-F5344CB8AC3E}">
        <p14:creationId xmlns:p14="http://schemas.microsoft.com/office/powerpoint/2010/main" val="1776589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71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527CD-E1CE-4C72-A71D-2C4952FFE971}"/>
              </a:ext>
            </a:extLst>
          </p:cNvPr>
          <p:cNvSpPr>
            <a:spLocks noGrp="1"/>
          </p:cNvSpPr>
          <p:nvPr>
            <p:ph type="title"/>
          </p:nvPr>
        </p:nvSpPr>
        <p:spPr>
          <a:xfrm>
            <a:off x="284480" y="1382232"/>
            <a:ext cx="4511040" cy="4763387"/>
          </a:xfrm>
        </p:spPr>
        <p:txBody>
          <a:bodyPr/>
          <a:lstStyle/>
          <a:p>
            <a:pPr algn="l"/>
            <a:r>
              <a:rPr lang="en-US" dirty="0">
                <a:solidFill>
                  <a:schemeClr val="accent2">
                    <a:lumMod val="40000"/>
                    <a:lumOff val="60000"/>
                  </a:schemeClr>
                </a:solidFill>
              </a:rPr>
              <a:t>New Three Good </a:t>
            </a:r>
            <a:br>
              <a:rPr lang="en-US" dirty="0">
                <a:solidFill>
                  <a:schemeClr val="accent2">
                    <a:lumMod val="40000"/>
                    <a:lumOff val="60000"/>
                  </a:schemeClr>
                </a:solidFill>
              </a:rPr>
            </a:br>
            <a:r>
              <a:rPr lang="en-US" dirty="0">
                <a:solidFill>
                  <a:schemeClr val="accent2">
                    <a:lumMod val="40000"/>
                    <a:lumOff val="60000"/>
                  </a:schemeClr>
                </a:solidFill>
              </a:rPr>
              <a:t>Things on </a:t>
            </a:r>
            <a:br>
              <a:rPr lang="en-US" dirty="0">
                <a:solidFill>
                  <a:schemeClr val="accent2">
                    <a:lumMod val="40000"/>
                    <a:lumOff val="60000"/>
                  </a:schemeClr>
                </a:solidFill>
              </a:rPr>
            </a:br>
            <a:r>
              <a:rPr lang="en-US" dirty="0" err="1">
                <a:solidFill>
                  <a:schemeClr val="accent2">
                    <a:lumMod val="40000"/>
                    <a:lumOff val="60000"/>
                  </a:schemeClr>
                </a:solidFill>
              </a:rPr>
              <a:t>Tik</a:t>
            </a:r>
            <a:r>
              <a:rPr lang="en-US" dirty="0">
                <a:solidFill>
                  <a:schemeClr val="accent2">
                    <a:lumMod val="40000"/>
                    <a:lumOff val="60000"/>
                  </a:schemeClr>
                </a:solidFill>
              </a:rPr>
              <a:t> Tok</a:t>
            </a:r>
          </a:p>
        </p:txBody>
      </p:sp>
      <p:pic>
        <p:nvPicPr>
          <p:cNvPr id="4" name="3 Good Things Tik Tok">
            <a:hlinkClick r:id="" action="ppaction://media"/>
            <a:extLst>
              <a:ext uri="{FF2B5EF4-FFF2-40B4-BE49-F238E27FC236}">
                <a16:creationId xmlns:a16="http://schemas.microsoft.com/office/drawing/2014/main" id="{13E12151-8D0E-4954-9C20-EACEA7836CB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297680" y="0"/>
            <a:ext cx="4846320" cy="6858000"/>
          </a:xfrm>
          <a:prstGeom prst="rect">
            <a:avLst/>
          </a:prstGeom>
        </p:spPr>
      </p:pic>
    </p:spTree>
    <p:extLst>
      <p:ext uri="{BB962C8B-B14F-4D97-AF65-F5344CB8AC3E}">
        <p14:creationId xmlns:p14="http://schemas.microsoft.com/office/powerpoint/2010/main" val="674174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19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Circle of Trust</a:t>
            </a:r>
          </a:p>
        </p:txBody>
      </p:sp>
      <p:sp>
        <p:nvSpPr>
          <p:cNvPr id="3" name="Content Placeholder 2">
            <a:extLst>
              <a:ext uri="{FF2B5EF4-FFF2-40B4-BE49-F238E27FC236}">
                <a16:creationId xmlns:a16="http://schemas.microsoft.com/office/drawing/2014/main" id="{067EAED6-296D-4399-9E07-0A94AAB4E742}"/>
              </a:ext>
            </a:extLst>
          </p:cNvPr>
          <p:cNvSpPr>
            <a:spLocks noGrp="1"/>
          </p:cNvSpPr>
          <p:nvPr>
            <p:ph sz="half" idx="1"/>
          </p:nvPr>
        </p:nvSpPr>
        <p:spPr/>
        <p:txBody>
          <a:bodyPr/>
          <a:lstStyle/>
          <a:p>
            <a:endParaRPr lang="en-US"/>
          </a:p>
        </p:txBody>
      </p:sp>
      <p:sp>
        <p:nvSpPr>
          <p:cNvPr id="10" name="TextBox 9"/>
          <p:cNvSpPr txBox="1"/>
          <p:nvPr/>
        </p:nvSpPr>
        <p:spPr>
          <a:xfrm>
            <a:off x="765174" y="1497106"/>
            <a:ext cx="7921625" cy="1035155"/>
          </a:xfrm>
          <a:prstGeom prst="rect">
            <a:avLst/>
          </a:prstGeom>
          <a:noFill/>
        </p:spPr>
        <p:txBody>
          <a:bodyPr wrap="square" rtlCol="0">
            <a:spAutoFit/>
          </a:bodyPr>
          <a:lstStyle/>
          <a:p>
            <a:pPr>
              <a:lnSpc>
                <a:spcPct val="150000"/>
              </a:lnSpc>
              <a:buFont typeface="Arial"/>
              <a:buChar char="•"/>
            </a:pPr>
            <a:endParaRPr lang="en-US" sz="1200" dirty="0">
              <a:solidFill>
                <a:schemeClr val="accent2">
                  <a:lumMod val="40000"/>
                  <a:lumOff val="60000"/>
                </a:schemeClr>
              </a:solidFill>
            </a:endParaRPr>
          </a:p>
          <a:p>
            <a:pPr>
              <a:lnSpc>
                <a:spcPct val="150000"/>
              </a:lnSpc>
              <a:buFont typeface="Arial"/>
              <a:buChar char="•"/>
            </a:pPr>
            <a:r>
              <a:rPr lang="en-US" sz="3200" dirty="0">
                <a:solidFill>
                  <a:schemeClr val="accent2">
                    <a:lumMod val="40000"/>
                    <a:lumOff val="60000"/>
                  </a:schemeClr>
                </a:solidFill>
              </a:rPr>
              <a:t>Add info here</a:t>
            </a:r>
            <a:endParaRPr lang="en-US" sz="3200" dirty="0"/>
          </a:p>
        </p:txBody>
      </p:sp>
      <p:pic>
        <p:nvPicPr>
          <p:cNvPr id="4098" name="Picture 2" descr="Divorce Or Separation Group Counseling Program | Therapy worksheets, Group  counseling, Counseling activities">
            <a:extLst>
              <a:ext uri="{FF2B5EF4-FFF2-40B4-BE49-F238E27FC236}">
                <a16:creationId xmlns:a16="http://schemas.microsoft.com/office/drawing/2014/main" id="{D9D309DE-4AA3-41CC-8B76-760BB2CA376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756698" y="2142738"/>
            <a:ext cx="3233963" cy="418306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ow Enmeshed Families Are Dysfunctional">
            <a:extLst>
              <a:ext uri="{FF2B5EF4-FFF2-40B4-BE49-F238E27FC236}">
                <a16:creationId xmlns:a16="http://schemas.microsoft.com/office/drawing/2014/main" id="{1EC932B9-6C39-4438-AA63-63C69D4601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1" y="2014683"/>
            <a:ext cx="4572000" cy="43597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4627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01E72-51AD-4113-9EAD-60DDD2CDD4D8}"/>
              </a:ext>
            </a:extLst>
          </p:cNvPr>
          <p:cNvSpPr>
            <a:spLocks noGrp="1"/>
          </p:cNvSpPr>
          <p:nvPr>
            <p:ph type="title"/>
          </p:nvPr>
        </p:nvSpPr>
        <p:spPr/>
        <p:txBody>
          <a:bodyPr/>
          <a:lstStyle/>
          <a:p>
            <a:r>
              <a:rPr lang="en-US" b="1" dirty="0"/>
              <a:t>Cultural Humility &amp; Therapeutic Alliance</a:t>
            </a:r>
            <a:endParaRPr lang="en-US" dirty="0"/>
          </a:p>
        </p:txBody>
      </p:sp>
      <p:sp>
        <p:nvSpPr>
          <p:cNvPr id="3" name="Content Placeholder 2">
            <a:extLst>
              <a:ext uri="{FF2B5EF4-FFF2-40B4-BE49-F238E27FC236}">
                <a16:creationId xmlns:a16="http://schemas.microsoft.com/office/drawing/2014/main" id="{66FF1333-EDCD-4503-834B-1982176B35A6}"/>
              </a:ext>
            </a:extLst>
          </p:cNvPr>
          <p:cNvSpPr>
            <a:spLocks noGrp="1"/>
          </p:cNvSpPr>
          <p:nvPr>
            <p:ph sz="half" idx="1"/>
          </p:nvPr>
        </p:nvSpPr>
        <p:spPr>
          <a:xfrm>
            <a:off x="364066" y="1862667"/>
            <a:ext cx="4741333" cy="4817534"/>
          </a:xfrm>
        </p:spPr>
        <p:txBody>
          <a:bodyPr>
            <a:noAutofit/>
          </a:bodyPr>
          <a:lstStyle/>
          <a:p>
            <a:r>
              <a:rPr lang="en-US" sz="1700" dirty="0"/>
              <a:t>Microaggressions have an adverse effect on the therapy process and outcomes (Owen et al, 2011) </a:t>
            </a:r>
          </a:p>
          <a:p>
            <a:r>
              <a:rPr lang="en-US" sz="1600" dirty="0"/>
              <a:t>When alliance is strong, adverse effects were mediated (Owen et al, 2015)</a:t>
            </a:r>
          </a:p>
          <a:p>
            <a:r>
              <a:rPr lang="en-US" sz="1600" b="0" i="0" u="none" strike="noStrike" dirty="0">
                <a:solidFill>
                  <a:srgbClr val="FFFFFF"/>
                </a:solidFill>
                <a:effectLst/>
                <a:latin typeface="+mj-lt"/>
              </a:rPr>
              <a:t>Higher ratings of therapist’s cultural humility were associated with positive ratings of the working alliance and client’s perceived improvement in therapy. </a:t>
            </a:r>
          </a:p>
          <a:p>
            <a:r>
              <a:rPr lang="en-US" sz="1600" b="1" dirty="0"/>
              <a:t>Repair is essential. How?</a:t>
            </a:r>
          </a:p>
          <a:p>
            <a:pPr lvl="1"/>
            <a:r>
              <a:rPr lang="en-US" sz="1600" dirty="0"/>
              <a:t>Increase cultural awareness</a:t>
            </a:r>
          </a:p>
          <a:p>
            <a:pPr lvl="1"/>
            <a:r>
              <a:rPr lang="en-US" sz="1600" dirty="0"/>
              <a:t>Initiate cultural conversations (Day-Vines et al, 2007)</a:t>
            </a:r>
          </a:p>
          <a:p>
            <a:pPr lvl="1"/>
            <a:r>
              <a:rPr lang="en-US" sz="1600" dirty="0"/>
              <a:t>Display humility and admit mistakes </a:t>
            </a:r>
          </a:p>
          <a:p>
            <a:pPr lvl="1"/>
            <a:r>
              <a:rPr lang="en-US" sz="1600" dirty="0"/>
              <a:t>Check in regularly</a:t>
            </a:r>
          </a:p>
        </p:txBody>
      </p:sp>
      <p:pic>
        <p:nvPicPr>
          <p:cNvPr id="1026" name="Picture 2" descr="How Cognitive Behavioral Therapy Can Help with Physical Illness">
            <a:extLst>
              <a:ext uri="{FF2B5EF4-FFF2-40B4-BE49-F238E27FC236}">
                <a16:creationId xmlns:a16="http://schemas.microsoft.com/office/drawing/2014/main" id="{B7A337CC-333E-4C83-B162-EA4C5362AA97}"/>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105399" y="2912533"/>
            <a:ext cx="3674535"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90831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080" y="79468"/>
            <a:ext cx="8829040" cy="1417638"/>
          </a:xfrm>
        </p:spPr>
        <p:txBody>
          <a:bodyPr/>
          <a:lstStyle/>
          <a:p>
            <a:r>
              <a:rPr lang="en-US" b="1" dirty="0"/>
              <a:t>Mindful Vision-Casting</a:t>
            </a:r>
          </a:p>
        </p:txBody>
      </p:sp>
      <p:sp>
        <p:nvSpPr>
          <p:cNvPr id="10" name="TextBox 9"/>
          <p:cNvSpPr txBox="1"/>
          <p:nvPr/>
        </p:nvSpPr>
        <p:spPr>
          <a:xfrm>
            <a:off x="132080" y="1497106"/>
            <a:ext cx="5307827" cy="5355953"/>
          </a:xfrm>
          <a:prstGeom prst="rect">
            <a:avLst/>
          </a:prstGeom>
          <a:noFill/>
        </p:spPr>
        <p:txBody>
          <a:bodyPr wrap="square" rtlCol="0">
            <a:spAutoFit/>
          </a:bodyPr>
          <a:lstStyle/>
          <a:p>
            <a:pPr>
              <a:lnSpc>
                <a:spcPct val="150000"/>
              </a:lnSpc>
              <a:buFont typeface="Arial"/>
              <a:buChar char="•"/>
            </a:pPr>
            <a:endParaRPr lang="en-US" dirty="0">
              <a:solidFill>
                <a:schemeClr val="accent2">
                  <a:lumMod val="40000"/>
                  <a:lumOff val="60000"/>
                </a:schemeClr>
              </a:solidFill>
            </a:endParaRPr>
          </a:p>
          <a:p>
            <a:pPr>
              <a:buFont typeface="Arial"/>
              <a:buChar char="•"/>
            </a:pPr>
            <a:r>
              <a:rPr lang="en-US" dirty="0">
                <a:solidFill>
                  <a:schemeClr val="accent2">
                    <a:lumMod val="40000"/>
                    <a:lumOff val="60000"/>
                  </a:schemeClr>
                </a:solidFill>
              </a:rPr>
              <a:t>Have your teen close eyes or soften their gaze.</a:t>
            </a:r>
          </a:p>
          <a:p>
            <a:pPr>
              <a:buFont typeface="Arial"/>
              <a:buChar char="•"/>
            </a:pPr>
            <a:r>
              <a:rPr lang="en-US" dirty="0">
                <a:solidFill>
                  <a:schemeClr val="accent2">
                    <a:lumMod val="40000"/>
                    <a:lumOff val="60000"/>
                  </a:schemeClr>
                </a:solidFill>
              </a:rPr>
              <a:t>Attend to each breath as it comes and goes.</a:t>
            </a:r>
          </a:p>
          <a:p>
            <a:pPr>
              <a:buFont typeface="Arial"/>
              <a:buChar char="•"/>
            </a:pPr>
            <a:r>
              <a:rPr lang="en-US" dirty="0">
                <a:solidFill>
                  <a:schemeClr val="accent2">
                    <a:lumMod val="40000"/>
                    <a:lumOff val="60000"/>
                  </a:schemeClr>
                </a:solidFill>
              </a:rPr>
              <a:t>Notice how chest and abdomen contracts and expands. </a:t>
            </a:r>
          </a:p>
          <a:p>
            <a:pPr>
              <a:lnSpc>
                <a:spcPct val="150000"/>
              </a:lnSpc>
              <a:buFont typeface="Arial"/>
              <a:buChar char="•"/>
            </a:pPr>
            <a:r>
              <a:rPr lang="en-US" i="1" dirty="0">
                <a:solidFill>
                  <a:schemeClr val="accent2">
                    <a:lumMod val="40000"/>
                    <a:lumOff val="60000"/>
                  </a:schemeClr>
                </a:solidFill>
              </a:rPr>
              <a:t>I invite you to think about yourself 10 years into the future. Think of yourself as a huge success.</a:t>
            </a:r>
          </a:p>
          <a:p>
            <a:pPr>
              <a:lnSpc>
                <a:spcPct val="150000"/>
              </a:lnSpc>
              <a:buFont typeface="Arial"/>
              <a:buChar char="•"/>
            </a:pPr>
            <a:r>
              <a:rPr lang="en-US" i="1" dirty="0">
                <a:solidFill>
                  <a:schemeClr val="accent2">
                    <a:lumMod val="40000"/>
                    <a:lumOff val="60000"/>
                  </a:schemeClr>
                </a:solidFill>
              </a:rPr>
              <a:t>What does that mean to you? </a:t>
            </a:r>
          </a:p>
          <a:p>
            <a:pPr>
              <a:lnSpc>
                <a:spcPct val="150000"/>
              </a:lnSpc>
              <a:buFont typeface="Arial"/>
              <a:buChar char="•"/>
            </a:pPr>
            <a:r>
              <a:rPr lang="en-US" b="0" i="1" dirty="0">
                <a:solidFill>
                  <a:schemeClr val="accent2">
                    <a:lumMod val="40000"/>
                    <a:lumOff val="60000"/>
                  </a:schemeClr>
                </a:solidFill>
                <a:effectLst/>
                <a:latin typeface="+mj-lt"/>
              </a:rPr>
              <a:t>Where are you waking up every morning? What type of job do you have? Hobbies? Do you have family? </a:t>
            </a:r>
          </a:p>
          <a:p>
            <a:pPr>
              <a:lnSpc>
                <a:spcPct val="150000"/>
              </a:lnSpc>
              <a:buFont typeface="Arial"/>
              <a:buChar char="•"/>
            </a:pPr>
            <a:r>
              <a:rPr lang="en-US" i="1" dirty="0">
                <a:solidFill>
                  <a:schemeClr val="accent2">
                    <a:lumMod val="40000"/>
                    <a:lumOff val="60000"/>
                  </a:schemeClr>
                </a:solidFill>
              </a:rPr>
              <a:t>Look around and really experience this. </a:t>
            </a:r>
          </a:p>
          <a:p>
            <a:pPr>
              <a:lnSpc>
                <a:spcPct val="150000"/>
              </a:lnSpc>
              <a:buFont typeface="Arial"/>
              <a:buChar char="•"/>
            </a:pPr>
            <a:r>
              <a:rPr lang="en-US" i="1" dirty="0">
                <a:solidFill>
                  <a:schemeClr val="accent2">
                    <a:lumMod val="40000"/>
                    <a:lumOff val="60000"/>
                  </a:schemeClr>
                </a:solidFill>
              </a:rPr>
              <a:t>How do you feel?</a:t>
            </a:r>
          </a:p>
          <a:p>
            <a:pPr>
              <a:lnSpc>
                <a:spcPct val="150000"/>
              </a:lnSpc>
              <a:buFont typeface="Arial"/>
              <a:buChar char="•"/>
            </a:pPr>
            <a:r>
              <a:rPr lang="en-US" i="1" dirty="0">
                <a:solidFill>
                  <a:schemeClr val="accent2">
                    <a:lumMod val="40000"/>
                    <a:lumOff val="60000"/>
                  </a:schemeClr>
                </a:solidFill>
              </a:rPr>
              <a:t>When comfortable, slowly open your eyes. </a:t>
            </a:r>
            <a:endParaRPr lang="en-US" i="1" dirty="0">
              <a:solidFill>
                <a:schemeClr val="accent1">
                  <a:lumMod val="40000"/>
                  <a:lumOff val="60000"/>
                </a:schemeClr>
              </a:solidFill>
              <a:latin typeface="Raleway" pitchFamily="2" charset="0"/>
            </a:endParaRPr>
          </a:p>
          <a:p>
            <a:pPr>
              <a:lnSpc>
                <a:spcPct val="150000"/>
              </a:lnSpc>
              <a:buFont typeface="Arial"/>
              <a:buChar char="•"/>
            </a:pPr>
            <a:endParaRPr lang="en-US" sz="2000" dirty="0">
              <a:solidFill>
                <a:schemeClr val="accent2">
                  <a:lumMod val="40000"/>
                  <a:lumOff val="60000"/>
                </a:schemeClr>
              </a:solidFill>
            </a:endParaRPr>
          </a:p>
        </p:txBody>
      </p:sp>
      <p:pic>
        <p:nvPicPr>
          <p:cNvPr id="6146" name="Picture 2" descr="Mindfulness practices shown to help teenagers deal with stress / Edna  Bennett Pierce Prevention Research Center">
            <a:extLst>
              <a:ext uri="{FF2B5EF4-FFF2-40B4-BE49-F238E27FC236}">
                <a16:creationId xmlns:a16="http://schemas.microsoft.com/office/drawing/2014/main" id="{700AF831-2E47-4A76-9084-89D0CA0743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9907" y="1920801"/>
            <a:ext cx="3521213" cy="219456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Meditation For Teenagers Who Don't Want To Meditate: A New Way Of Using  Technology To Teach Meditation — Aspire Counseling">
            <a:extLst>
              <a:ext uri="{FF2B5EF4-FFF2-40B4-BE49-F238E27FC236}">
                <a16:creationId xmlns:a16="http://schemas.microsoft.com/office/drawing/2014/main" id="{A9DE8C93-A117-4D8D-BD30-D7BEF2A114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76673" y="4375049"/>
            <a:ext cx="3435247"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3179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6000" dirty="0"/>
              <a:t>Resources</a:t>
            </a:r>
          </a:p>
        </p:txBody>
      </p:sp>
      <p:sp>
        <p:nvSpPr>
          <p:cNvPr id="3" name="Content Placeholder 2"/>
          <p:cNvSpPr>
            <a:spLocks noGrp="1"/>
          </p:cNvSpPr>
          <p:nvPr>
            <p:ph idx="1"/>
          </p:nvPr>
        </p:nvSpPr>
        <p:spPr>
          <a:xfrm>
            <a:off x="325121" y="2070846"/>
            <a:ext cx="4246880" cy="4182035"/>
          </a:xfrm>
        </p:spPr>
        <p:txBody>
          <a:bodyPr>
            <a:normAutofit/>
          </a:bodyPr>
          <a:lstStyle/>
          <a:p>
            <a:r>
              <a:rPr lang="en-US" sz="3200" dirty="0">
                <a:solidFill>
                  <a:schemeClr val="accent2">
                    <a:lumMod val="40000"/>
                    <a:lumOff val="60000"/>
                  </a:schemeClr>
                </a:solidFill>
              </a:rPr>
              <a:t>Seen</a:t>
            </a:r>
            <a:r>
              <a:rPr lang="en-US" sz="3200" dirty="0"/>
              <a:t> by </a:t>
            </a:r>
            <a:r>
              <a:rPr lang="en-US" sz="3200" dirty="0" err="1"/>
              <a:t>Hutchenson</a:t>
            </a:r>
            <a:r>
              <a:rPr lang="en-US" sz="3200" dirty="0"/>
              <a:t> and Williams</a:t>
            </a:r>
          </a:p>
          <a:p>
            <a:endParaRPr lang="en-US" dirty="0"/>
          </a:p>
          <a:p>
            <a:r>
              <a:rPr lang="en-US" sz="3200" dirty="0">
                <a:solidFill>
                  <a:schemeClr val="accent2">
                    <a:lumMod val="40000"/>
                    <a:lumOff val="60000"/>
                  </a:schemeClr>
                </a:solidFill>
              </a:rPr>
              <a:t>Tough Kids, Cool Counseling </a:t>
            </a:r>
            <a:r>
              <a:rPr lang="en-US" sz="3200" dirty="0"/>
              <a:t>by John and Rita S-F</a:t>
            </a:r>
          </a:p>
          <a:p>
            <a:endParaRPr lang="en-US" dirty="0"/>
          </a:p>
          <a:p>
            <a:endParaRPr lang="en-US" dirty="0"/>
          </a:p>
        </p:txBody>
      </p:sp>
      <p:pic>
        <p:nvPicPr>
          <p:cNvPr id="4" name="Picture 3">
            <a:extLst>
              <a:ext uri="{FF2B5EF4-FFF2-40B4-BE49-F238E27FC236}">
                <a16:creationId xmlns:a16="http://schemas.microsoft.com/office/drawing/2014/main" id="{1AFDB823-BCCC-4705-928F-C7E081A4E71D}"/>
              </a:ext>
            </a:extLst>
          </p:cNvPr>
          <p:cNvPicPr>
            <a:picLocks noChangeAspect="1"/>
          </p:cNvPicPr>
          <p:nvPr/>
        </p:nvPicPr>
        <p:blipFill>
          <a:blip r:embed="rId2"/>
          <a:stretch>
            <a:fillRect/>
          </a:stretch>
        </p:blipFill>
        <p:spPr>
          <a:xfrm>
            <a:off x="6847840" y="0"/>
            <a:ext cx="2296160" cy="3385284"/>
          </a:xfrm>
          <a:prstGeom prst="rect">
            <a:avLst/>
          </a:prstGeom>
        </p:spPr>
      </p:pic>
      <p:pic>
        <p:nvPicPr>
          <p:cNvPr id="6" name="Picture 5">
            <a:extLst>
              <a:ext uri="{FF2B5EF4-FFF2-40B4-BE49-F238E27FC236}">
                <a16:creationId xmlns:a16="http://schemas.microsoft.com/office/drawing/2014/main" id="{7157D261-D38A-44F2-B8AD-C40CF7B524C9}"/>
              </a:ext>
            </a:extLst>
          </p:cNvPr>
          <p:cNvPicPr>
            <a:picLocks noChangeAspect="1"/>
          </p:cNvPicPr>
          <p:nvPr/>
        </p:nvPicPr>
        <p:blipFill>
          <a:blip r:embed="rId3"/>
          <a:stretch>
            <a:fillRect/>
          </a:stretch>
        </p:blipFill>
        <p:spPr>
          <a:xfrm>
            <a:off x="6847840" y="3408680"/>
            <a:ext cx="2296161" cy="344424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6000" dirty="0"/>
              <a:t>Resources</a:t>
            </a:r>
          </a:p>
        </p:txBody>
      </p:sp>
      <p:sp>
        <p:nvSpPr>
          <p:cNvPr id="3" name="Content Placeholder 2"/>
          <p:cNvSpPr>
            <a:spLocks noGrp="1"/>
          </p:cNvSpPr>
          <p:nvPr>
            <p:ph idx="1"/>
          </p:nvPr>
        </p:nvSpPr>
        <p:spPr>
          <a:xfrm>
            <a:off x="325121" y="2070846"/>
            <a:ext cx="7925744" cy="4606401"/>
          </a:xfrm>
        </p:spPr>
        <p:txBody>
          <a:bodyPr>
            <a:normAutofit lnSpcReduction="10000"/>
          </a:bodyPr>
          <a:lstStyle/>
          <a:p>
            <a:r>
              <a:rPr lang="en-US" sz="3200" dirty="0">
                <a:solidFill>
                  <a:schemeClr val="accent2">
                    <a:lumMod val="40000"/>
                    <a:lumOff val="60000"/>
                  </a:schemeClr>
                </a:solidFill>
              </a:rPr>
              <a:t>For </a:t>
            </a:r>
            <a:r>
              <a:rPr lang="en-US" sz="3200" dirty="0" err="1">
                <a:solidFill>
                  <a:schemeClr val="accent2">
                    <a:lumMod val="40000"/>
                    <a:lumOff val="60000"/>
                  </a:schemeClr>
                </a:solidFill>
              </a:rPr>
              <a:t>Chinwé</a:t>
            </a:r>
            <a:r>
              <a:rPr lang="en-US" sz="3200" dirty="0">
                <a:solidFill>
                  <a:schemeClr val="accent2">
                    <a:lumMod val="40000"/>
                    <a:lumOff val="60000"/>
                  </a:schemeClr>
                </a:solidFill>
              </a:rPr>
              <a:t>: </a:t>
            </a:r>
            <a:r>
              <a:rPr lang="en-US" sz="3200" dirty="0">
                <a:solidFill>
                  <a:schemeClr val="accent2">
                    <a:lumMod val="40000"/>
                    <a:lumOff val="60000"/>
                  </a:schemeClr>
                </a:solidFill>
                <a:hlinkClick r:id="rId2"/>
              </a:rPr>
              <a:t>https://meaningfulsolutionscounseling.com/</a:t>
            </a:r>
            <a:r>
              <a:rPr lang="en-US" sz="3200" dirty="0">
                <a:solidFill>
                  <a:schemeClr val="accent2">
                    <a:lumMod val="40000"/>
                    <a:lumOff val="60000"/>
                  </a:schemeClr>
                </a:solidFill>
              </a:rPr>
              <a:t> and </a:t>
            </a:r>
            <a:r>
              <a:rPr lang="en-US" sz="3200" dirty="0">
                <a:solidFill>
                  <a:schemeClr val="accent2">
                    <a:lumMod val="40000"/>
                    <a:lumOff val="60000"/>
                  </a:schemeClr>
                </a:solidFill>
                <a:hlinkClick r:id="rId3"/>
              </a:rPr>
              <a:t>https://orangebooks.com/tribe-leaders/seen/</a:t>
            </a:r>
            <a:r>
              <a:rPr lang="en-US" sz="3200" dirty="0">
                <a:solidFill>
                  <a:schemeClr val="accent2">
                    <a:lumMod val="40000"/>
                    <a:lumOff val="60000"/>
                  </a:schemeClr>
                </a:solidFill>
              </a:rPr>
              <a:t> </a:t>
            </a:r>
            <a:endParaRPr lang="en-US" dirty="0"/>
          </a:p>
          <a:p>
            <a:r>
              <a:rPr lang="en-US" sz="3200" dirty="0">
                <a:solidFill>
                  <a:schemeClr val="accent2">
                    <a:lumMod val="40000"/>
                    <a:lumOff val="60000"/>
                  </a:schemeClr>
                </a:solidFill>
              </a:rPr>
              <a:t>For John: </a:t>
            </a:r>
            <a:r>
              <a:rPr lang="en-US" sz="3200" dirty="0">
                <a:solidFill>
                  <a:schemeClr val="accent2">
                    <a:lumMod val="40000"/>
                    <a:lumOff val="60000"/>
                  </a:schemeClr>
                </a:solidFill>
                <a:hlinkClick r:id="rId4"/>
              </a:rPr>
              <a:t>https://montanahappinessproject.com/</a:t>
            </a:r>
            <a:r>
              <a:rPr lang="en-US" sz="3200" dirty="0">
                <a:solidFill>
                  <a:schemeClr val="accent2">
                    <a:lumMod val="40000"/>
                    <a:lumOff val="60000"/>
                  </a:schemeClr>
                </a:solidFill>
              </a:rPr>
              <a:t> and </a:t>
            </a:r>
            <a:r>
              <a:rPr lang="en-US" sz="3200" dirty="0">
                <a:solidFill>
                  <a:schemeClr val="accent2">
                    <a:lumMod val="40000"/>
                    <a:lumOff val="60000"/>
                  </a:schemeClr>
                </a:solidFill>
                <a:hlinkClick r:id="rId5"/>
              </a:rPr>
              <a:t>https://johnsommersflanagan.com/</a:t>
            </a:r>
            <a:r>
              <a:rPr lang="en-US" sz="3200" dirty="0">
                <a:solidFill>
                  <a:schemeClr val="accent2">
                    <a:lumMod val="40000"/>
                    <a:lumOff val="60000"/>
                  </a:schemeClr>
                </a:solidFill>
              </a:rPr>
              <a:t> </a:t>
            </a:r>
            <a:endParaRPr lang="en-US" dirty="0"/>
          </a:p>
          <a:p>
            <a:endParaRPr lang="en-US" dirty="0"/>
          </a:p>
        </p:txBody>
      </p:sp>
    </p:spTree>
    <p:extLst>
      <p:ext uri="{BB962C8B-B14F-4D97-AF65-F5344CB8AC3E}">
        <p14:creationId xmlns:p14="http://schemas.microsoft.com/office/powerpoint/2010/main" val="1975901769"/>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Habitat">
  <a:themeElements>
    <a:clrScheme name="Habitat">
      <a:dk1>
        <a:sysClr val="windowText" lastClr="000000"/>
      </a:dk1>
      <a:lt1>
        <a:sysClr val="window" lastClr="FFFFFF"/>
      </a:lt1>
      <a:dk2>
        <a:srgbClr val="194431"/>
      </a:dk2>
      <a:lt2>
        <a:srgbClr val="F0E6C3"/>
      </a:lt2>
      <a:accent1>
        <a:srgbClr val="F8C000"/>
      </a:accent1>
      <a:accent2>
        <a:srgbClr val="F88600"/>
      </a:accent2>
      <a:accent3>
        <a:srgbClr val="F83500"/>
      </a:accent3>
      <a:accent4>
        <a:srgbClr val="8B723D"/>
      </a:accent4>
      <a:accent5>
        <a:srgbClr val="818B3D"/>
      </a:accent5>
      <a:accent6>
        <a:srgbClr val="586215"/>
      </a:accent6>
      <a:hlink>
        <a:srgbClr val="FF621D"/>
      </a:hlink>
      <a:folHlink>
        <a:srgbClr val="F3D260"/>
      </a:folHlink>
    </a:clrScheme>
    <a:fontScheme name="Habitat">
      <a:majorFont>
        <a:latin typeface="Book Antiqua"/>
        <a:ea typeface=""/>
        <a:cs typeface=""/>
        <a:font script="Jpan" typeface="ＭＳ 明朝"/>
      </a:majorFont>
      <a:minorFont>
        <a:latin typeface="Book Antiqua"/>
        <a:ea typeface=""/>
        <a:cs typeface=""/>
        <a:font script="Jpan" typeface="ＭＳ 明朝"/>
      </a:minorFont>
    </a:fontScheme>
    <a:fmtScheme name="Habitat">
      <a:fillStyleLst>
        <a:solidFill>
          <a:schemeClr val="phClr"/>
        </a:solidFill>
        <a:blipFill rotWithShape="1">
          <a:blip xmlns:r="http://schemas.openxmlformats.org/officeDocument/2006/relationships" r:embed="rId1">
            <a:duotone>
              <a:schemeClr val="phClr">
                <a:shade val="10000"/>
                <a:satMod val="130000"/>
              </a:schemeClr>
              <a:schemeClr val="phClr">
                <a:satMod val="275000"/>
              </a:schemeClr>
            </a:duotone>
          </a:blip>
          <a:tile tx="0" ty="0" sx="40000" sy="40000" flip="none" algn="tl"/>
        </a:blipFill>
        <a:blipFill rotWithShape="1">
          <a:blip xmlns:r="http://schemas.openxmlformats.org/officeDocument/2006/relationships" r:embed="rId2">
            <a:duotone>
              <a:schemeClr val="phClr">
                <a:shade val="40000"/>
                <a:satMod val="130000"/>
              </a:schemeClr>
              <a:schemeClr val="phClr">
                <a:satMod val="275000"/>
              </a:schemeClr>
            </a:duotone>
          </a:blip>
          <a:stretch/>
        </a:blipFill>
      </a:fillStyleLst>
      <a:lnStyleLst>
        <a:ln w="12700" cap="flat" cmpd="sng" algn="ctr">
          <a:solidFill>
            <a:schemeClr val="phClr">
              <a:shade val="90000"/>
              <a:satMod val="105000"/>
            </a:schemeClr>
          </a:solidFill>
          <a:prstDash val="solid"/>
        </a:ln>
        <a:ln w="25400" cap="flat" cmpd="sng" algn="ctr">
          <a:solidFill>
            <a:schemeClr val="phClr">
              <a:shade val="80000"/>
            </a:schemeClr>
          </a:solidFill>
          <a:prstDash val="solid"/>
        </a:ln>
        <a:ln w="25400" cap="flat" cmpd="sng" algn="ctr">
          <a:solidFill>
            <a:schemeClr val="phClr">
              <a:shade val="70000"/>
            </a:schemeClr>
          </a:solidFill>
          <a:prstDash val="solid"/>
        </a:ln>
      </a:lnStyleLst>
      <a:effectStyleLst>
        <a:effectStyle>
          <a:effectLst/>
        </a:effectStyle>
        <a:effectStyle>
          <a:effectLst>
            <a:outerShdw blurRad="88900" dir="4200000" sx="105000" sy="105000" algn="t" rotWithShape="0">
              <a:srgbClr val="000000">
                <a:alpha val="40000"/>
              </a:srgbClr>
            </a:outerShdw>
          </a:effectLst>
        </a:effectStyle>
        <a:effectStyle>
          <a:effectLst>
            <a:innerShdw blurRad="76200" dist="25400" dir="13200000">
              <a:srgbClr val="000000">
                <a:alpha val="80000"/>
              </a:srgbClr>
            </a:innerShdw>
          </a:effectLst>
          <a:scene3d>
            <a:camera prst="orthographicFront">
              <a:rot lat="0" lon="0" rev="0"/>
            </a:camera>
            <a:lightRig rig="balanced" dir="t">
              <a:rot lat="0" lon="0" rev="19800000"/>
            </a:lightRig>
          </a:scene3d>
          <a:sp3d prstMaterial="softEdge">
            <a:bevelT w="0" h="0"/>
          </a:sp3d>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Habitat.thmx</Template>
  <TotalTime>2368</TotalTime>
  <Words>1565</Words>
  <Application>Microsoft Office PowerPoint</Application>
  <PresentationFormat>On-screen Show (4:3)</PresentationFormat>
  <Paragraphs>138</Paragraphs>
  <Slides>20</Slides>
  <Notes>7</Notes>
  <HiddenSlides>0</HiddenSlides>
  <MMClips>2</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Arial</vt:lpstr>
      <vt:lpstr>Book Antiqua</vt:lpstr>
      <vt:lpstr>Calibri</vt:lpstr>
      <vt:lpstr>Lato</vt:lpstr>
      <vt:lpstr>Open Sans</vt:lpstr>
      <vt:lpstr>Raleway</vt:lpstr>
      <vt:lpstr>Roboto</vt:lpstr>
      <vt:lpstr>Times New Roman</vt:lpstr>
      <vt:lpstr>Wingdings 2</vt:lpstr>
      <vt:lpstr>Habitat</vt:lpstr>
      <vt:lpstr>Being Seen, Being Heard   Strategies for Working with Adolescents in the Age of Tik Tok  </vt:lpstr>
      <vt:lpstr>Introductions</vt:lpstr>
      <vt:lpstr>Adolescents: The Challenge</vt:lpstr>
      <vt:lpstr>Principles</vt:lpstr>
      <vt:lpstr>Six Strategies</vt:lpstr>
      <vt:lpstr>Conversation Sparklers</vt:lpstr>
      <vt:lpstr>Conversation Sparklers…</vt:lpstr>
      <vt:lpstr>The APS and Wishes and Goals</vt:lpstr>
      <vt:lpstr>Wishes and Goals</vt:lpstr>
      <vt:lpstr>Social Media Profiling</vt:lpstr>
      <vt:lpstr>Social Media Profiling</vt:lpstr>
      <vt:lpstr>Positively Present</vt:lpstr>
      <vt:lpstr>Three Good Things  and the Tik Tok Challenge</vt:lpstr>
      <vt:lpstr>Old Three Good Things vs. . .</vt:lpstr>
      <vt:lpstr>New Three Good  Things on  Tik Tok</vt:lpstr>
      <vt:lpstr>Circle of Trust</vt:lpstr>
      <vt:lpstr>Cultural Humility &amp; Therapeutic Alliance</vt:lpstr>
      <vt:lpstr>Mindful Vision-Casting</vt:lpstr>
      <vt:lpstr>Resources</vt:lpstr>
      <vt:lpstr>Resources</vt:lpstr>
    </vt:vector>
  </TitlesOfParts>
  <Company>University of Montana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Grief &amp; Loss in the Schools</dc:title>
  <dc:creator>Sienna Schildt</dc:creator>
  <cp:lastModifiedBy>Sommers-Flanagan, John</cp:lastModifiedBy>
  <cp:revision>20</cp:revision>
  <dcterms:created xsi:type="dcterms:W3CDTF">2010-05-03T23:03:31Z</dcterms:created>
  <dcterms:modified xsi:type="dcterms:W3CDTF">2022-04-11T17:56:06Z</dcterms:modified>
</cp:coreProperties>
</file>