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kv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82" r:id="rId14"/>
    <p:sldId id="376" r:id="rId15"/>
    <p:sldId id="377" r:id="rId16"/>
    <p:sldId id="378" r:id="rId17"/>
    <p:sldId id="379" r:id="rId18"/>
    <p:sldId id="380" r:id="rId19"/>
    <p:sldId id="328" r:id="rId20"/>
    <p:sldId id="383" r:id="rId21"/>
    <p:sldId id="36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773BD-CEF2-4D4B-94F6-091120F7C9E1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2705E-F5CA-4F8E-A341-FCE090E18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38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74CE-C758-4A80-9726-D81B56DA2F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8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sommersflanagan.com/" TargetMode="External"/><Relationship Id="rId2" Type="http://schemas.openxmlformats.org/officeDocument/2006/relationships/hyperlink" Target="mailto:john.sf@mso.umt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022" y="130630"/>
            <a:ext cx="10720251" cy="3361508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Happiness and Well-Being</a:t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altLang="en-US" sz="3100" dirty="0" smtClean="0"/>
              <a:t>LW49 </a:t>
            </a:r>
            <a:r>
              <a:rPr lang="en-US" altLang="en-US" sz="3100" dirty="0"/>
              <a:t>– Stakeholder Gathering</a:t>
            </a:r>
            <a:br>
              <a:rPr lang="en-US" altLang="en-US" sz="3100" dirty="0"/>
            </a:br>
            <a:r>
              <a:rPr lang="en-US" altLang="en-US" sz="3100" dirty="0"/>
              <a:t>October 21, </a:t>
            </a:r>
            <a:r>
              <a:rPr lang="en-US" altLang="en-US" sz="3100" dirty="0" smtClean="0"/>
              <a:t>2019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9463" y="4005944"/>
            <a:ext cx="9718766" cy="1950720"/>
          </a:xfrm>
        </p:spPr>
        <p:txBody>
          <a:bodyPr>
            <a:normAutofit fontScale="92500"/>
          </a:bodyPr>
          <a:lstStyle/>
          <a:p>
            <a:r>
              <a:rPr lang="en-US" sz="2200" dirty="0" smtClean="0"/>
              <a:t>John Sommers-Flanagan, Ph.D. </a:t>
            </a:r>
          </a:p>
          <a:p>
            <a:r>
              <a:rPr lang="en-US" sz="2200" dirty="0" smtClean="0"/>
              <a:t>University of Montana – Department of </a:t>
            </a:r>
            <a:r>
              <a:rPr lang="en-US" sz="2200" dirty="0" smtClean="0"/>
              <a:t>Counseling</a:t>
            </a:r>
          </a:p>
          <a:p>
            <a:r>
              <a:rPr lang="en-US" sz="2200" dirty="0" smtClean="0"/>
              <a:t>Sponsored by Big Sky Youth Empowerment Program (BYEP)</a:t>
            </a:r>
            <a:endParaRPr lang="en-US" sz="2200" dirty="0" smtClean="0"/>
          </a:p>
          <a:p>
            <a:pPr lv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</a:pPr>
            <a:r>
              <a:rPr lang="en-US" sz="2200" dirty="0" smtClean="0">
                <a:solidFill>
                  <a:srgbClr val="C00000"/>
                </a:solidFill>
                <a:hlinkClick r:id="rId2"/>
              </a:rPr>
              <a:t>john.sf@mso.umt.edu</a:t>
            </a:r>
            <a:r>
              <a:rPr lang="en-US" sz="2200" dirty="0" smtClean="0">
                <a:solidFill>
                  <a:srgbClr val="C00000"/>
                </a:solidFill>
              </a:rPr>
              <a:t> </a:t>
            </a:r>
            <a:r>
              <a:rPr lang="en-US" sz="2200" dirty="0"/>
              <a:t>or for Info: </a:t>
            </a:r>
            <a:r>
              <a:rPr lang="en-US" altLang="en-US" sz="2200" kern="0" cap="none" dirty="0">
                <a:solidFill>
                  <a:srgbClr val="000000"/>
                </a:solidFill>
                <a:latin typeface="Verdana"/>
                <a:hlinkClick r:id="rId3"/>
              </a:rPr>
              <a:t>https://johnsommersflanagan.com/</a:t>
            </a:r>
            <a:r>
              <a:rPr lang="en-US" altLang="en-US" sz="2200" kern="0" cap="none" dirty="0">
                <a:solidFill>
                  <a:srgbClr val="000000"/>
                </a:solidFill>
                <a:latin typeface="Verdana"/>
              </a:rPr>
              <a:t> </a:t>
            </a:r>
          </a:p>
          <a:p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Introductions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John SF</a:t>
            </a:r>
          </a:p>
          <a:p>
            <a:r>
              <a:rPr lang="en-US" sz="2800" dirty="0" smtClean="0"/>
              <a:t>University of Montana</a:t>
            </a:r>
          </a:p>
          <a:p>
            <a:r>
              <a:rPr lang="en-US" sz="2800" dirty="0" smtClean="0"/>
              <a:t>Blogging at johnsommersflanagan.com</a:t>
            </a:r>
          </a:p>
          <a:p>
            <a:r>
              <a:rPr lang="en-US" sz="2800" dirty="0" smtClean="0"/>
              <a:t>And you . . . 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083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Let’s Talk </a:t>
            </a:r>
            <a:br>
              <a:rPr lang="en-US" altLang="en-US" smtClean="0"/>
            </a:br>
            <a:r>
              <a:rPr lang="en-US" altLang="en-US" smtClean="0"/>
              <a:t>Happiness</a:t>
            </a:r>
          </a:p>
        </p:txBody>
      </p:sp>
      <p:pic>
        <p:nvPicPr>
          <p:cNvPr id="512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62400"/>
            <a:ext cx="3846512" cy="2895600"/>
          </a:xfrm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62" y="4295775"/>
            <a:ext cx="4364038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151" y="0"/>
            <a:ext cx="3790849" cy="283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9797" cy="270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704" y="1748655"/>
            <a:ext cx="4791316" cy="456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13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Background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S</a:t>
            </a:r>
            <a:r>
              <a:rPr lang="en-US" altLang="en-US" sz="3200" dirty="0"/>
              <a:t>uicide assessment</a:t>
            </a:r>
          </a:p>
          <a:p>
            <a:r>
              <a:rPr lang="en-US" altLang="en-US" sz="3200" dirty="0"/>
              <a:t>Happiness is fragile</a:t>
            </a:r>
          </a:p>
          <a:p>
            <a:r>
              <a:rPr lang="en-US" altLang="en-US" sz="3200" dirty="0"/>
              <a:t>The Instagram/Facebook effect</a:t>
            </a:r>
          </a:p>
          <a:p>
            <a:r>
              <a:rPr lang="en-US" altLang="en-US" sz="3200" dirty="0"/>
              <a:t>Well-being</a:t>
            </a:r>
          </a:p>
        </p:txBody>
      </p:sp>
    </p:spTree>
    <p:extLst>
      <p:ext uri="{BB962C8B-B14F-4D97-AF65-F5344CB8AC3E}">
        <p14:creationId xmlns:p14="http://schemas.microsoft.com/office/powerpoint/2010/main" val="36802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02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31751"/>
            <a:ext cx="9056688" cy="6791325"/>
          </a:xfrm>
        </p:spPr>
      </p:pic>
    </p:spTree>
    <p:extLst>
      <p:ext uri="{BB962C8B-B14F-4D97-AF65-F5344CB8AC3E}">
        <p14:creationId xmlns:p14="http://schemas.microsoft.com/office/powerpoint/2010/main" val="28706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Roads to Well-Being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800" dirty="0" smtClean="0"/>
              <a:t>Emotional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800" dirty="0" smtClean="0"/>
              <a:t>Cognitive or mental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800" dirty="0" smtClean="0"/>
              <a:t>Social or interpersonal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800" dirty="0" smtClean="0"/>
              <a:t>Physical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800" dirty="0" smtClean="0"/>
              <a:t>Spiritual </a:t>
            </a:r>
            <a:r>
              <a:rPr lang="en-US" altLang="en-US" sz="2800" dirty="0" smtClean="0"/>
              <a:t>and </a:t>
            </a:r>
            <a:r>
              <a:rPr lang="en-US" altLang="en-US" sz="2800" dirty="0" smtClean="0"/>
              <a:t>cultural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800" dirty="0" smtClean="0"/>
              <a:t>Behavioral</a:t>
            </a:r>
          </a:p>
        </p:txBody>
      </p:sp>
    </p:spTree>
    <p:extLst>
      <p:ext uri="{BB962C8B-B14F-4D97-AF65-F5344CB8AC3E}">
        <p14:creationId xmlns:p14="http://schemas.microsoft.com/office/powerpoint/2010/main" val="3809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Why is it So Hard?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defRPr/>
            </a:pPr>
            <a:endParaRPr lang="en-US" altLang="en-US" dirty="0" smtClean="0"/>
          </a:p>
          <a:p>
            <a:pPr>
              <a:spcBef>
                <a:spcPts val="1800"/>
              </a:spcBef>
              <a:defRPr/>
            </a:pPr>
            <a:r>
              <a:rPr lang="en-US" altLang="en-US" sz="3200" dirty="0" smtClean="0"/>
              <a:t>Ironically, for many of us, our natural inclination is to nearly always do the opposite of what will create well-being </a:t>
            </a:r>
          </a:p>
          <a:p>
            <a:pPr marL="0" indent="0">
              <a:lnSpc>
                <a:spcPct val="150000"/>
              </a:lnSpc>
              <a:buNone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494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740438"/>
              </p:ext>
            </p:extLst>
          </p:nvPr>
        </p:nvGraphicFramePr>
        <p:xfrm>
          <a:off x="0" y="0"/>
          <a:ext cx="12192000" cy="6983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669">
                  <a:extLst>
                    <a:ext uri="{9D8B030D-6E8A-4147-A177-3AD203B41FA5}">
                      <a16:colId xmlns:a16="http://schemas.microsoft.com/office/drawing/2014/main" val="3669557731"/>
                    </a:ext>
                  </a:extLst>
                </a:gridCol>
                <a:gridCol w="4641668">
                  <a:extLst>
                    <a:ext uri="{9D8B030D-6E8A-4147-A177-3AD203B41FA5}">
                      <a16:colId xmlns:a16="http://schemas.microsoft.com/office/drawing/2014/main" val="45961185"/>
                    </a:ext>
                  </a:extLst>
                </a:gridCol>
                <a:gridCol w="4432663">
                  <a:extLst>
                    <a:ext uri="{9D8B030D-6E8A-4147-A177-3AD203B41FA5}">
                      <a16:colId xmlns:a16="http://schemas.microsoft.com/office/drawing/2014/main" val="1444579866"/>
                    </a:ext>
                  </a:extLst>
                </a:gridCol>
              </a:tblGrid>
              <a:tr h="609645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B0F0"/>
                          </a:solidFill>
                        </a:rPr>
                        <a:t>Life Dimension</a:t>
                      </a:r>
                      <a:endParaRPr lang="en-US" sz="2800" dirty="0">
                        <a:solidFill>
                          <a:srgbClr val="00B0F0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B0F0"/>
                          </a:solidFill>
                        </a:rPr>
                        <a:t>Suicide</a:t>
                      </a:r>
                      <a:endParaRPr lang="en-US" sz="2800" dirty="0">
                        <a:solidFill>
                          <a:srgbClr val="00B0F0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B0F0"/>
                          </a:solidFill>
                        </a:rPr>
                        <a:t>Well-being</a:t>
                      </a:r>
                      <a:endParaRPr lang="en-US" sz="2800" b="1" dirty="0">
                        <a:solidFill>
                          <a:srgbClr val="00B0F0"/>
                        </a:solidFill>
                      </a:endParaRP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3380971864"/>
                  </a:ext>
                </a:extLst>
              </a:tr>
              <a:tr h="10973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Emotional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Excruciating</a:t>
                      </a:r>
                      <a:r>
                        <a:rPr lang="en-US" sz="2400" baseline="0" dirty="0" smtClean="0"/>
                        <a:t> and unremitting distress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Emotional expression; separate from self</a:t>
                      </a:r>
                      <a:endParaRPr lang="en-US" sz="2400" b="1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283586127"/>
                  </a:ext>
                </a:extLst>
              </a:tr>
              <a:tr h="11552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Cognitive/Mental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Hopelessness;</a:t>
                      </a:r>
                      <a:r>
                        <a:rPr lang="en-US" sz="2400" baseline="0" dirty="0" smtClean="0"/>
                        <a:t> impaired problem-solving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Creative problem-solving; accurate, helpful thoughts</a:t>
                      </a:r>
                      <a:endParaRPr lang="en-US" sz="2400" b="1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2585233139"/>
                  </a:ext>
                </a:extLst>
              </a:tr>
              <a:tr h="10973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Social/Interpersonal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Thwarted belonging and perceived burden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Social belonging and feeling useful</a:t>
                      </a:r>
                      <a:endParaRPr lang="en-US" sz="2400" b="1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57800297"/>
                  </a:ext>
                </a:extLst>
              </a:tr>
              <a:tr h="109735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Physical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Agitation; pain; poor physical health; addiction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Exercise,</a:t>
                      </a:r>
                      <a:r>
                        <a:rPr lang="en-US" sz="2400" b="1" baseline="0" dirty="0" smtClean="0"/>
                        <a:t> breathing, physical self-soothing</a:t>
                      </a:r>
                      <a:endParaRPr lang="en-US" sz="2400" b="1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2637783044"/>
                  </a:ext>
                </a:extLst>
              </a:tr>
              <a:tr h="96324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Spiritual/Cultural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Meaninglessness; spiritual isolation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Living </a:t>
                      </a:r>
                      <a:r>
                        <a:rPr lang="en-US" sz="2400" b="1" dirty="0" smtClean="0"/>
                        <a:t>with</a:t>
                      </a:r>
                      <a:r>
                        <a:rPr lang="en-US" sz="2400" b="1" baseline="0" dirty="0" smtClean="0"/>
                        <a:t> meaning</a:t>
                      </a:r>
                      <a:endParaRPr lang="en-US" sz="2400" b="1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382376161"/>
                  </a:ext>
                </a:extLst>
              </a:tr>
              <a:tr h="96324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Behavioral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Behaviors with suicidal</a:t>
                      </a:r>
                      <a:r>
                        <a:rPr lang="en-US" sz="2400" baseline="0" dirty="0" smtClean="0"/>
                        <a:t> intent</a:t>
                      </a:r>
                      <a:endParaRPr lang="en-US" sz="24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Safety planning and positive action</a:t>
                      </a:r>
                      <a:r>
                        <a:rPr lang="en-US" sz="2400" b="1" baseline="0" dirty="0" smtClean="0"/>
                        <a:t>s</a:t>
                      </a:r>
                      <a:endParaRPr lang="en-US" sz="2400" b="1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3649877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97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51579" y="409303"/>
            <a:ext cx="9603275" cy="1444451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The Emotional </a:t>
            </a:r>
            <a:br>
              <a:rPr lang="en-US" altLang="en-US" sz="4800" dirty="0"/>
            </a:br>
            <a:r>
              <a:rPr lang="en-US" altLang="en-US" sz="4800" dirty="0"/>
              <a:t>Roads to Well-Being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85554"/>
            <a:ext cx="8363935" cy="3619910"/>
          </a:xfrm>
        </p:spPr>
        <p:txBody>
          <a:bodyPr>
            <a:normAutofit fontScale="92500"/>
          </a:bodyPr>
          <a:lstStyle/>
          <a:p>
            <a:pPr>
              <a:spcBef>
                <a:spcPts val="1800"/>
              </a:spcBef>
              <a:defRPr/>
            </a:pPr>
            <a:r>
              <a:rPr lang="en-US" altLang="en-US" sz="3200" dirty="0"/>
              <a:t>The </a:t>
            </a:r>
            <a:r>
              <a:rPr lang="en-US" altLang="en-US" sz="3200" dirty="0" err="1"/>
              <a:t>Pennebaker</a:t>
            </a:r>
            <a:r>
              <a:rPr lang="en-US" altLang="en-US" sz="3200" dirty="0"/>
              <a:t> study</a:t>
            </a:r>
            <a:endParaRPr lang="en-US" altLang="en-US" sz="3200" dirty="0"/>
          </a:p>
          <a:p>
            <a:pPr>
              <a:spcBef>
                <a:spcPts val="1800"/>
              </a:spcBef>
              <a:defRPr/>
            </a:pPr>
            <a:r>
              <a:rPr lang="en-US" altLang="en-US" sz="3200" dirty="0" smtClean="0"/>
              <a:t>½ </a:t>
            </a:r>
            <a:r>
              <a:rPr lang="en-US" altLang="en-US" sz="3200" dirty="0"/>
              <a:t>are writing about trivia</a:t>
            </a:r>
            <a:endParaRPr lang="en-US" altLang="en-US" sz="3200" dirty="0"/>
          </a:p>
          <a:p>
            <a:pPr>
              <a:spcBef>
                <a:spcPts val="1800"/>
              </a:spcBef>
              <a:defRPr/>
            </a:pPr>
            <a:r>
              <a:rPr lang="en-US" altLang="en-US" sz="3200" dirty="0" smtClean="0"/>
              <a:t>½ </a:t>
            </a:r>
            <a:r>
              <a:rPr lang="en-US" altLang="en-US" sz="3200" dirty="0"/>
              <a:t>are writing about thoughts and deeper emotions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3200" dirty="0" smtClean="0"/>
              <a:t>Outcomes</a:t>
            </a:r>
            <a:r>
              <a:rPr lang="en-US" altLang="en-US" sz="3200" dirty="0"/>
              <a:t>: Fewer medical visits; better immune functioning; happier</a:t>
            </a:r>
            <a:endParaRPr lang="en-US" altLang="en-US" sz="3200" dirty="0"/>
          </a:p>
          <a:p>
            <a:pPr marL="0" indent="0">
              <a:buNone/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1243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451579" y="313509"/>
            <a:ext cx="9603275" cy="1540245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The Opposite of </a:t>
            </a:r>
            <a:br>
              <a:rPr lang="en-US" altLang="en-US" sz="4800" dirty="0"/>
            </a:br>
            <a:r>
              <a:rPr lang="en-US" altLang="en-US" sz="4800" dirty="0"/>
              <a:t>Emotional Wellness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85554"/>
            <a:ext cx="8363935" cy="3619910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  <a:defRPr/>
            </a:pPr>
            <a:r>
              <a:rPr lang="en-US" altLang="en-US" sz="3200" dirty="0" smtClean="0"/>
              <a:t>In the emotional dimension, there’s a tendency to choke off emotional expression . . . and avoid thinking about trauma . . . rather than actively exploring emotional pain and making meaning around it</a:t>
            </a:r>
            <a:endParaRPr lang="en-US" altLang="en-US" sz="3200" dirty="0"/>
          </a:p>
          <a:p>
            <a:pPr marL="0" indent="0">
              <a:buNone/>
              <a:defRPr/>
            </a:pP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8661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451579" y="348343"/>
            <a:ext cx="9603275" cy="1505411"/>
          </a:xfrm>
        </p:spPr>
        <p:txBody>
          <a:bodyPr>
            <a:noAutofit/>
          </a:bodyPr>
          <a:lstStyle/>
          <a:p>
            <a:r>
              <a:rPr lang="en-US" altLang="en-US" sz="4800" dirty="0" smtClean="0"/>
              <a:t>Cognitive Roads </a:t>
            </a:r>
            <a:br>
              <a:rPr lang="en-US" altLang="en-US" sz="4800" dirty="0" smtClean="0"/>
            </a:br>
            <a:r>
              <a:rPr lang="en-US" altLang="en-US" sz="4800" dirty="0" smtClean="0"/>
              <a:t>to </a:t>
            </a:r>
            <a:r>
              <a:rPr lang="en-US" altLang="en-US" sz="4800" dirty="0"/>
              <a:t>Well-Being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05001"/>
            <a:ext cx="8363935" cy="37004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sz="3200" dirty="0" smtClean="0"/>
              <a:t>Your thoughts influence your </a:t>
            </a:r>
            <a:r>
              <a:rPr lang="en-US" altLang="en-US" sz="3200" dirty="0"/>
              <a:t>physical and emotional well-being</a:t>
            </a:r>
          </a:p>
          <a:p>
            <a:pPr>
              <a:defRPr/>
            </a:pPr>
            <a:endParaRPr lang="en-US" altLang="en-US" sz="3200" dirty="0"/>
          </a:p>
          <a:p>
            <a:pPr>
              <a:defRPr/>
            </a:pPr>
            <a:r>
              <a:rPr lang="en-US" altLang="en-US" sz="3200" dirty="0" smtClean="0"/>
              <a:t>Cherries</a:t>
            </a:r>
          </a:p>
          <a:p>
            <a:pPr>
              <a:defRPr/>
            </a:pPr>
            <a:endParaRPr lang="en-US" altLang="en-US" sz="3200" dirty="0" smtClean="0"/>
          </a:p>
          <a:p>
            <a:pPr>
              <a:defRPr/>
            </a:pPr>
            <a:r>
              <a:rPr lang="en-US" altLang="en-US" sz="3200" dirty="0" smtClean="0"/>
              <a:t>What’s </a:t>
            </a:r>
            <a:r>
              <a:rPr lang="en-US" altLang="en-US" sz="3200" dirty="0"/>
              <a:t>g</a:t>
            </a:r>
            <a:r>
              <a:rPr lang="en-US" altLang="en-US" sz="3200" dirty="0" smtClean="0"/>
              <a:t>ood </a:t>
            </a:r>
            <a:r>
              <a:rPr lang="en-US" altLang="en-US" sz="3200" dirty="0"/>
              <a:t>a</a:t>
            </a:r>
            <a:r>
              <a:rPr lang="en-US" altLang="en-US" sz="3200" dirty="0" smtClean="0"/>
              <a:t>bout you?</a:t>
            </a:r>
            <a:endParaRPr lang="en-US" altLang="en-US" sz="3200" dirty="0"/>
          </a:p>
          <a:p>
            <a:pPr marL="0" indent="0">
              <a:buNone/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9120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Cognitive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05001"/>
            <a:ext cx="8363935" cy="417358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en-US" sz="2800" dirty="0" smtClean="0"/>
              <a:t>Mindfulness meditation</a:t>
            </a:r>
            <a:endParaRPr lang="en-US" altLang="en-US" sz="2800" dirty="0" smtClean="0"/>
          </a:p>
          <a:p>
            <a:pPr>
              <a:lnSpc>
                <a:spcPct val="200000"/>
              </a:lnSpc>
            </a:pPr>
            <a:r>
              <a:rPr lang="en-US" altLang="en-US" sz="2800" dirty="0" smtClean="0"/>
              <a:t>CBT </a:t>
            </a:r>
            <a:r>
              <a:rPr lang="en-US" altLang="en-US" sz="2800" dirty="0" smtClean="0"/>
              <a:t>on views of </a:t>
            </a:r>
            <a:r>
              <a:rPr lang="en-US" altLang="en-US" sz="2800" dirty="0" smtClean="0"/>
              <a:t>self, others, future</a:t>
            </a:r>
            <a:endParaRPr lang="en-US" altLang="en-US" sz="2800" dirty="0" smtClean="0"/>
          </a:p>
          <a:p>
            <a:pPr>
              <a:lnSpc>
                <a:spcPct val="200000"/>
              </a:lnSpc>
            </a:pPr>
            <a:r>
              <a:rPr lang="en-US" altLang="en-US" sz="2800" dirty="0" smtClean="0"/>
              <a:t>Creative </a:t>
            </a:r>
            <a:r>
              <a:rPr lang="en-US" altLang="en-US" sz="2800" dirty="0" smtClean="0"/>
              <a:t>problem-solving</a:t>
            </a:r>
          </a:p>
          <a:p>
            <a:pPr>
              <a:lnSpc>
                <a:spcPct val="200000"/>
              </a:lnSpc>
            </a:pPr>
            <a:r>
              <a:rPr lang="en-US" altLang="en-US" sz="2800" dirty="0" smtClean="0"/>
              <a:t>Savoring</a:t>
            </a:r>
            <a:endParaRPr lang="en-US" altLang="en-US" sz="2800" dirty="0" smtClean="0"/>
          </a:p>
          <a:p>
            <a:endParaRPr lang="en-US" altLang="en-US" sz="2400" dirty="0"/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443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Savoring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is savoring?</a:t>
            </a:r>
          </a:p>
          <a:p>
            <a:r>
              <a:rPr lang="en-US" sz="3200" dirty="0" smtClean="0"/>
              <a:t>Deliberate effort to extend and expand positive experiences</a:t>
            </a:r>
          </a:p>
          <a:p>
            <a:pPr lvl="1"/>
            <a:r>
              <a:rPr lang="en-US" sz="3000" dirty="0" smtClean="0"/>
              <a:t>Track and review fun (one funny thing from today)</a:t>
            </a:r>
          </a:p>
          <a:p>
            <a:pPr lvl="1"/>
            <a:r>
              <a:rPr lang="en-US" sz="3000" dirty="0" smtClean="0"/>
              <a:t>Track and review meaning (one meaning </a:t>
            </a:r>
            <a:r>
              <a:rPr lang="en-US" sz="3000" dirty="0" err="1" smtClean="0"/>
              <a:t>ful</a:t>
            </a:r>
            <a:r>
              <a:rPr lang="en-US" sz="3000" dirty="0" smtClean="0"/>
              <a:t> thing from today)</a:t>
            </a:r>
          </a:p>
          <a:p>
            <a:pPr lvl="1"/>
            <a:r>
              <a:rPr lang="en-US" sz="3000" dirty="0" smtClean="0"/>
              <a:t>Create, discuss, time travel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03980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280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 smtClean="0"/>
              <a:t>We </a:t>
            </a:r>
            <a:r>
              <a:rPr lang="en-US" altLang="en-US" sz="3200" dirty="0" smtClean="0"/>
              <a:t>often dampen or spoil 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 smtClean="0"/>
              <a:t>Anybody </a:t>
            </a:r>
            <a:r>
              <a:rPr lang="en-US" altLang="en-US" sz="3200" dirty="0" smtClean="0"/>
              <a:t>ever get stuck chewing on the negative or spoiling the positives?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 smtClean="0"/>
              <a:t>We </a:t>
            </a:r>
            <a:r>
              <a:rPr lang="en-US" altLang="en-US" sz="3200" dirty="0" smtClean="0"/>
              <a:t>lean toward </a:t>
            </a:r>
            <a:r>
              <a:rPr lang="en-US" altLang="en-US" sz="3200" dirty="0" smtClean="0"/>
              <a:t>distractions, </a:t>
            </a:r>
            <a:r>
              <a:rPr lang="en-US" altLang="en-US" sz="3200" dirty="0" smtClean="0"/>
              <a:t>rather than mindful acceptance of what is</a:t>
            </a:r>
          </a:p>
        </p:txBody>
      </p:sp>
    </p:spTree>
    <p:extLst>
      <p:ext uri="{BB962C8B-B14F-4D97-AF65-F5344CB8AC3E}">
        <p14:creationId xmlns:p14="http://schemas.microsoft.com/office/powerpoint/2010/main" val="121636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Social Roads to Well-Being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sz="3200" dirty="0"/>
              <a:t>Old theory from Alfred Adler</a:t>
            </a:r>
          </a:p>
          <a:p>
            <a:endParaRPr lang="en-US" altLang="en-US" sz="1400" dirty="0"/>
          </a:p>
          <a:p>
            <a:r>
              <a:rPr lang="en-US" altLang="en-US" sz="3200" dirty="0"/>
              <a:t>Belongingness</a:t>
            </a:r>
          </a:p>
          <a:p>
            <a:endParaRPr lang="en-US" altLang="en-US" sz="1400" dirty="0"/>
          </a:p>
          <a:p>
            <a:r>
              <a:rPr lang="en-US" altLang="en-US" sz="3200" dirty="0"/>
              <a:t>Socially useful</a:t>
            </a:r>
          </a:p>
          <a:p>
            <a:endParaRPr lang="en-US" altLang="en-US" sz="1400" dirty="0"/>
          </a:p>
          <a:p>
            <a:r>
              <a:rPr lang="en-US" altLang="en-US" sz="3200" dirty="0"/>
              <a:t>These two social factors reduce suicidality (Joiner,  2005)</a:t>
            </a:r>
          </a:p>
        </p:txBody>
      </p:sp>
    </p:spTree>
    <p:extLst>
      <p:ext uri="{BB962C8B-B14F-4D97-AF65-F5344CB8AC3E}">
        <p14:creationId xmlns:p14="http://schemas.microsoft.com/office/powerpoint/2010/main" val="6709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451579" y="348343"/>
            <a:ext cx="9603275" cy="1505411"/>
          </a:xfrm>
        </p:spPr>
        <p:txBody>
          <a:bodyPr>
            <a:noAutofit/>
          </a:bodyPr>
          <a:lstStyle/>
          <a:p>
            <a:r>
              <a:rPr lang="en-US" altLang="en-US" sz="4800" dirty="0" smtClean="0"/>
              <a:t/>
            </a:r>
            <a:br>
              <a:rPr lang="en-US" altLang="en-US" sz="4800" dirty="0" smtClean="0"/>
            </a:br>
            <a:r>
              <a:rPr lang="en-US" altLang="en-US" sz="4800" dirty="0" smtClean="0"/>
              <a:t>Social </a:t>
            </a:r>
            <a:r>
              <a:rPr lang="en-US" altLang="en-US" sz="4800" dirty="0"/>
              <a:t>Roads </a:t>
            </a:r>
            <a:r>
              <a:rPr lang="en-US" altLang="en-US" sz="4800" dirty="0" smtClean="0"/>
              <a:t>to </a:t>
            </a:r>
            <a:r>
              <a:rPr lang="en-US" altLang="en-US" sz="4800" dirty="0"/>
              <a:t>Unhappiness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 smtClean="0"/>
              <a:t>An internal revenge philosophy </a:t>
            </a:r>
            <a:endParaRPr lang="en-US" altLang="en-US" sz="3200" dirty="0"/>
          </a:p>
          <a:p>
            <a:endParaRPr lang="en-US" altLang="en-US" dirty="0"/>
          </a:p>
          <a:p>
            <a:r>
              <a:rPr lang="en-US" altLang="en-US" sz="3200" dirty="0"/>
              <a:t>Many internal factors (anxiety, inhibition, self-consciousness) stop us from stepping up and being useful</a:t>
            </a:r>
          </a:p>
        </p:txBody>
      </p:sp>
    </p:spTree>
    <p:extLst>
      <p:ext uri="{BB962C8B-B14F-4D97-AF65-F5344CB8AC3E}">
        <p14:creationId xmlns:p14="http://schemas.microsoft.com/office/powerpoint/2010/main" val="19781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451579" y="966651"/>
            <a:ext cx="9603275" cy="887103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Physical </a:t>
            </a:r>
            <a:r>
              <a:rPr lang="en-US" altLang="en-US" sz="4800" dirty="0" smtClean="0"/>
              <a:t>Roads to </a:t>
            </a:r>
            <a:r>
              <a:rPr lang="en-US" altLang="en-US" sz="4800" dirty="0"/>
              <a:t>Well-Being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3200" dirty="0"/>
              <a:t>The DATE Study (Depression in adolescence treated with exercise)</a:t>
            </a:r>
          </a:p>
          <a:p>
            <a:pPr lvl="1"/>
            <a:r>
              <a:rPr lang="en-US" altLang="en-US" sz="2800" dirty="0"/>
              <a:t>But how do we get them to breathe and stretch (exercise!)</a:t>
            </a:r>
          </a:p>
          <a:p>
            <a:endParaRPr lang="en-US" altLang="en-US" sz="1400" dirty="0"/>
          </a:p>
          <a:p>
            <a:r>
              <a:rPr lang="en-US" altLang="en-US" sz="3200" dirty="0"/>
              <a:t>Gentle, Loving, and Consenting Touch</a:t>
            </a:r>
          </a:p>
          <a:p>
            <a:pPr lvl="1"/>
            <a:r>
              <a:rPr lang="en-US" altLang="en-US" sz="2800" dirty="0"/>
              <a:t>But we need to be careful here</a:t>
            </a:r>
          </a:p>
        </p:txBody>
      </p:sp>
    </p:spTree>
    <p:extLst>
      <p:ext uri="{BB962C8B-B14F-4D97-AF65-F5344CB8AC3E}">
        <p14:creationId xmlns:p14="http://schemas.microsoft.com/office/powerpoint/2010/main" val="12729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451579" y="418011"/>
            <a:ext cx="9603275" cy="1435743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Spiritual/Cultural</a:t>
            </a:r>
            <a:br>
              <a:rPr lang="en-US" altLang="en-US" sz="4800" dirty="0"/>
            </a:br>
            <a:r>
              <a:rPr lang="en-US" altLang="en-US" sz="4800" dirty="0"/>
              <a:t>Roads to Well-Being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3200" dirty="0"/>
              <a:t>Active pursuit of meaning</a:t>
            </a:r>
          </a:p>
          <a:p>
            <a:pPr lvl="1"/>
            <a:r>
              <a:rPr lang="en-US" altLang="en-US" sz="2800" dirty="0"/>
              <a:t>But it’s so easy to watch television and play on Instagram</a:t>
            </a:r>
          </a:p>
          <a:p>
            <a:endParaRPr lang="en-US" altLang="en-US" sz="1400" dirty="0"/>
          </a:p>
          <a:p>
            <a:r>
              <a:rPr lang="en-US" altLang="en-US" sz="3200" dirty="0"/>
              <a:t>Regular involvement in spiritual, religious, or social justice groups</a:t>
            </a:r>
          </a:p>
          <a:p>
            <a:pPr lvl="1"/>
            <a:r>
              <a:rPr lang="en-US" altLang="en-US" sz="2800" dirty="0"/>
              <a:t>But staying home can feel good in the moment</a:t>
            </a:r>
          </a:p>
        </p:txBody>
      </p:sp>
    </p:spTree>
    <p:extLst>
      <p:ext uri="{BB962C8B-B14F-4D97-AF65-F5344CB8AC3E}">
        <p14:creationId xmlns:p14="http://schemas.microsoft.com/office/powerpoint/2010/main" val="22539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Activity: </a:t>
            </a:r>
            <a:r>
              <a:rPr lang="en-US" sz="4400" b="1" dirty="0" smtClean="0">
                <a:solidFill>
                  <a:srgbClr val="0070C0"/>
                </a:solidFill>
              </a:rPr>
              <a:t>Gratitude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altLang="en-US" sz="3200" dirty="0" smtClean="0"/>
              <a:t>Write </a:t>
            </a:r>
            <a:r>
              <a:rPr lang="en-US" altLang="en-US" sz="3200" dirty="0"/>
              <a:t>a </a:t>
            </a:r>
            <a:r>
              <a:rPr lang="en-US" altLang="en-US" sz="3200" b="1" dirty="0">
                <a:solidFill>
                  <a:srgbClr val="0070C0"/>
                </a:solidFill>
              </a:rPr>
              <a:t>postcard or letter or email or text or IM</a:t>
            </a:r>
            <a:r>
              <a:rPr lang="en-US" altLang="en-US" sz="3200" dirty="0"/>
              <a:t> of gratitude to a person you value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Even better: Tell the person directly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Results?? Not about the </a:t>
            </a:r>
            <a:r>
              <a:rPr lang="en-US" altLang="en-US" sz="3200" dirty="0" smtClean="0"/>
              <a:t>response.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Visualize </a:t>
            </a:r>
            <a:r>
              <a:rPr lang="en-US" sz="3200" dirty="0" smtClean="0"/>
              <a:t>. . . </a:t>
            </a:r>
            <a:r>
              <a:rPr lang="en-US" sz="3200" dirty="0" smtClean="0">
                <a:solidFill>
                  <a:srgbClr val="0070C0"/>
                </a:solidFill>
              </a:rPr>
              <a:t>Who do you tell </a:t>
            </a:r>
            <a:r>
              <a:rPr lang="en-US" sz="3200" dirty="0" smtClean="0"/>
              <a:t>. . . in this room?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419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823" y="1018903"/>
            <a:ext cx="9914031" cy="4789714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4000" dirty="0"/>
              <a:t>Stunning </a:t>
            </a:r>
            <a:r>
              <a:rPr lang="en-US" altLang="en-US" sz="4000" dirty="0" smtClean="0"/>
              <a:t>Conclusion</a:t>
            </a:r>
            <a:br>
              <a:rPr lang="en-US" altLang="en-US" sz="4000" dirty="0" smtClean="0"/>
            </a:br>
            <a:r>
              <a:rPr lang="en-US" altLang="en-US" sz="4000" dirty="0"/>
              <a:t/>
            </a:r>
            <a:br>
              <a:rPr lang="en-US" altLang="en-US" sz="4000" dirty="0"/>
            </a:b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3600" cap="none" dirty="0" smtClean="0">
                <a:solidFill>
                  <a:prstClr val="black"/>
                </a:solidFill>
                <a:ea typeface="+mn-ea"/>
                <a:cs typeface="+mn-cs"/>
              </a:rPr>
              <a:t>Well-being </a:t>
            </a:r>
            <a:r>
              <a:rPr lang="en-US" altLang="en-US" sz="3600" cap="none" dirty="0">
                <a:solidFill>
                  <a:prstClr val="black"/>
                </a:solidFill>
                <a:ea typeface="+mn-ea"/>
                <a:cs typeface="+mn-cs"/>
              </a:rPr>
              <a:t>requires intention, effort, and reminders</a:t>
            </a:r>
            <a:r>
              <a:rPr lang="en-US" altLang="en-US" cap="none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altLang="en-US" cap="none" dirty="0">
                <a:solidFill>
                  <a:prstClr val="black"/>
                </a:solidFill>
                <a:ea typeface="+mn-ea"/>
                <a:cs typeface="+mn-cs"/>
              </a:rPr>
            </a:br>
            <a:endParaRPr lang="en-US" sz="4000" dirty="0"/>
          </a:p>
        </p:txBody>
      </p:sp>
      <p:pic>
        <p:nvPicPr>
          <p:cNvPr id="4" name="Three Dog Night Joy To The World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93013" y="0"/>
            <a:ext cx="4598987" cy="3449638"/>
          </a:xfrm>
        </p:spPr>
      </p:pic>
    </p:spTree>
    <p:extLst>
      <p:ext uri="{BB962C8B-B14F-4D97-AF65-F5344CB8AC3E}">
        <p14:creationId xmlns:p14="http://schemas.microsoft.com/office/powerpoint/2010/main" val="73006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30927"/>
            <a:ext cx="9603275" cy="1522828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Questions???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31" y="1532691"/>
            <a:ext cx="12160669" cy="532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109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3025</TotalTime>
  <Words>539</Words>
  <Application>Microsoft Office PowerPoint</Application>
  <PresentationFormat>Widescreen</PresentationFormat>
  <Paragraphs>107</Paragraphs>
  <Slides>21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Gill Sans MT</vt:lpstr>
      <vt:lpstr>Verdana</vt:lpstr>
      <vt:lpstr>Gallery</vt:lpstr>
      <vt:lpstr>Happiness and Well-Being  LW49 – Stakeholder Gathering October 21, 2019 </vt:lpstr>
      <vt:lpstr>Introductions</vt:lpstr>
      <vt:lpstr>Let’s Talk  Happiness</vt:lpstr>
      <vt:lpstr>Background</vt:lpstr>
      <vt:lpstr>PowerPoint Presentation</vt:lpstr>
      <vt:lpstr>Roads to Well-Being</vt:lpstr>
      <vt:lpstr>Why is it So Hard?</vt:lpstr>
      <vt:lpstr>PowerPoint Presentation</vt:lpstr>
      <vt:lpstr>The Emotional  Roads to Well-Being</vt:lpstr>
      <vt:lpstr>The Opposite of  Emotional Wellness</vt:lpstr>
      <vt:lpstr>Cognitive Roads  to Well-Being</vt:lpstr>
      <vt:lpstr>Cognitive Strategies</vt:lpstr>
      <vt:lpstr>Savoring</vt:lpstr>
      <vt:lpstr>The Opposite of Savoring</vt:lpstr>
      <vt:lpstr>Social Roads to Well-Being</vt:lpstr>
      <vt:lpstr> Social Roads to Unhappiness</vt:lpstr>
      <vt:lpstr>Physical Roads to Well-Being</vt:lpstr>
      <vt:lpstr>Spiritual/Cultural Roads to Well-Being</vt:lpstr>
      <vt:lpstr>Activity: Gratitude</vt:lpstr>
      <vt:lpstr>Stunning Conclusion    Well-being requires intention, effort, and reminders </vt:lpstr>
      <vt:lpstr>Questions???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 545 – Day One</dc:title>
  <dc:creator>Sommers-Flanagan, John</dc:creator>
  <cp:lastModifiedBy>Sommers-Flanagan, John</cp:lastModifiedBy>
  <cp:revision>110</cp:revision>
  <dcterms:created xsi:type="dcterms:W3CDTF">2017-09-11T03:05:12Z</dcterms:created>
  <dcterms:modified xsi:type="dcterms:W3CDTF">2019-10-21T17:08:55Z</dcterms:modified>
</cp:coreProperties>
</file>