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358" r:id="rId4"/>
    <p:sldId id="360" r:id="rId5"/>
    <p:sldId id="361" r:id="rId6"/>
    <p:sldId id="318" r:id="rId7"/>
    <p:sldId id="295" r:id="rId8"/>
    <p:sldId id="329" r:id="rId9"/>
    <p:sldId id="362" r:id="rId10"/>
    <p:sldId id="331" r:id="rId11"/>
    <p:sldId id="359" r:id="rId12"/>
    <p:sldId id="351" r:id="rId13"/>
    <p:sldId id="332" r:id="rId14"/>
    <p:sldId id="319" r:id="rId15"/>
    <p:sldId id="327" r:id="rId16"/>
    <p:sldId id="333" r:id="rId17"/>
    <p:sldId id="342" r:id="rId18"/>
    <p:sldId id="343" r:id="rId19"/>
    <p:sldId id="344" r:id="rId20"/>
    <p:sldId id="345" r:id="rId21"/>
    <p:sldId id="328" r:id="rId22"/>
    <p:sldId id="296" r:id="rId23"/>
    <p:sldId id="326" r:id="rId24"/>
    <p:sldId id="337" r:id="rId25"/>
    <p:sldId id="363" r:id="rId26"/>
    <p:sldId id="36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8" d="100"/>
          <a:sy n="98" d="100"/>
        </p:scale>
        <p:origin x="9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11/25/2018</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11/25/2018</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11/25/2018</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ohn.sf@mso.umt.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6022" y="130630"/>
            <a:ext cx="10720251" cy="3361508"/>
          </a:xfrm>
        </p:spPr>
        <p:txBody>
          <a:bodyPr>
            <a:normAutofit fontScale="90000"/>
          </a:bodyPr>
          <a:lstStyle/>
          <a:p>
            <a:pPr algn="ctr"/>
            <a:r>
              <a:rPr lang="en-US" sz="5400" dirty="0"/>
              <a:t>Burning Out, Burning Up, </a:t>
            </a:r>
            <a:r>
              <a:rPr lang="en-US" sz="5400" dirty="0" smtClean="0"/>
              <a:t/>
            </a:r>
            <a:br>
              <a:rPr lang="en-US" sz="5400" dirty="0" smtClean="0"/>
            </a:br>
            <a:r>
              <a:rPr lang="en-US" sz="5400" dirty="0" smtClean="0"/>
              <a:t>or </a:t>
            </a:r>
            <a:br>
              <a:rPr lang="en-US" sz="5400" dirty="0" smtClean="0"/>
            </a:br>
            <a:r>
              <a:rPr lang="en-US" sz="5400" dirty="0" smtClean="0"/>
              <a:t>Just Singed</a:t>
            </a:r>
            <a:r>
              <a:rPr lang="en-US" sz="4400" dirty="0"/>
              <a:t/>
            </a:r>
            <a:br>
              <a:rPr lang="en-US" sz="4400" dirty="0"/>
            </a:br>
            <a:r>
              <a:rPr lang="en-US" sz="4400" dirty="0" smtClean="0"/>
              <a:t/>
            </a:r>
            <a:br>
              <a:rPr lang="en-US" sz="4400" dirty="0" smtClean="0"/>
            </a:br>
            <a:r>
              <a:rPr lang="en-US" sz="3600" dirty="0" smtClean="0"/>
              <a:t>Coping </a:t>
            </a:r>
            <a:r>
              <a:rPr lang="en-US" sz="3600" dirty="0"/>
              <a:t>with Stress and Living </a:t>
            </a:r>
            <a:r>
              <a:rPr lang="en-US" sz="3600" dirty="0" smtClean="0"/>
              <a:t>Well</a:t>
            </a:r>
            <a:endParaRPr lang="en-US" sz="3600" dirty="0">
              <a:solidFill>
                <a:srgbClr val="002060"/>
              </a:solidFill>
            </a:endParaRPr>
          </a:p>
        </p:txBody>
      </p:sp>
      <p:sp>
        <p:nvSpPr>
          <p:cNvPr id="3" name="Subtitle 2"/>
          <p:cNvSpPr>
            <a:spLocks noGrp="1"/>
          </p:cNvSpPr>
          <p:nvPr>
            <p:ph type="subTitle" idx="1"/>
          </p:nvPr>
        </p:nvSpPr>
        <p:spPr>
          <a:xfrm>
            <a:off x="1689463" y="4005944"/>
            <a:ext cx="9718766" cy="1950720"/>
          </a:xfrm>
        </p:spPr>
        <p:txBody>
          <a:bodyPr>
            <a:normAutofit fontScale="92500"/>
          </a:bodyPr>
          <a:lstStyle/>
          <a:p>
            <a:r>
              <a:rPr lang="en-US" sz="2400" dirty="0" smtClean="0"/>
              <a:t>John Sommers-Flanagan, Ph.D. </a:t>
            </a:r>
          </a:p>
          <a:p>
            <a:r>
              <a:rPr lang="en-US" sz="2400" dirty="0" smtClean="0"/>
              <a:t>University of Montana – Department of Counselor Education</a:t>
            </a:r>
          </a:p>
          <a:p>
            <a:r>
              <a:rPr lang="en-US" sz="2400" dirty="0" smtClean="0">
                <a:solidFill>
                  <a:srgbClr val="C00000"/>
                </a:solidFill>
                <a:hlinkClick r:id="rId2"/>
              </a:rPr>
              <a:t>john.sf@mso.umt.edu</a:t>
            </a:r>
            <a:r>
              <a:rPr lang="en-US" sz="2400" dirty="0" smtClean="0">
                <a:solidFill>
                  <a:srgbClr val="C00000"/>
                </a:solidFill>
              </a:rPr>
              <a:t> </a:t>
            </a:r>
            <a:endParaRPr lang="en-US" sz="2400" dirty="0">
              <a:solidFill>
                <a:srgbClr val="C00000"/>
              </a:solidFill>
            </a:endParaRPr>
          </a:p>
        </p:txBody>
      </p:sp>
    </p:spTree>
    <p:extLst>
      <p:ext uri="{BB962C8B-B14F-4D97-AF65-F5344CB8AC3E}">
        <p14:creationId xmlns:p14="http://schemas.microsoft.com/office/powerpoint/2010/main" val="4276852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Introductions</a:t>
            </a:r>
            <a:endParaRPr lang="en-US" sz="4800" dirty="0"/>
          </a:p>
        </p:txBody>
      </p:sp>
      <p:sp>
        <p:nvSpPr>
          <p:cNvPr id="3" name="Content Placeholder 2"/>
          <p:cNvSpPr>
            <a:spLocks noGrp="1"/>
          </p:cNvSpPr>
          <p:nvPr>
            <p:ph idx="1"/>
          </p:nvPr>
        </p:nvSpPr>
        <p:spPr>
          <a:xfrm>
            <a:off x="1271451" y="1853754"/>
            <a:ext cx="9783403" cy="4477377"/>
          </a:xfrm>
        </p:spPr>
        <p:txBody>
          <a:bodyPr>
            <a:normAutofit/>
          </a:bodyPr>
          <a:lstStyle/>
          <a:p>
            <a:r>
              <a:rPr lang="en-US" sz="2800" dirty="0" smtClean="0"/>
              <a:t>John SF</a:t>
            </a:r>
          </a:p>
          <a:p>
            <a:r>
              <a:rPr lang="en-US" sz="2800" dirty="0" smtClean="0"/>
              <a:t>University of Montana</a:t>
            </a:r>
          </a:p>
          <a:p>
            <a:r>
              <a:rPr lang="en-US" sz="2800" dirty="0" smtClean="0"/>
              <a:t>Blogging at johnsommersflanagan.com</a:t>
            </a:r>
          </a:p>
          <a:p>
            <a:r>
              <a:rPr lang="en-US" sz="2800" dirty="0" smtClean="0"/>
              <a:t>And you . . . ?</a:t>
            </a:r>
            <a:endParaRPr lang="en-US" sz="2800" dirty="0"/>
          </a:p>
        </p:txBody>
      </p:sp>
    </p:spTree>
    <p:extLst>
      <p:ext uri="{BB962C8B-B14F-4D97-AF65-F5344CB8AC3E}">
        <p14:creationId xmlns:p14="http://schemas.microsoft.com/office/powerpoint/2010/main" val="2070836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Plan</a:t>
            </a:r>
            <a:r>
              <a:rPr lang="en-US" dirty="0" smtClean="0"/>
              <a:t>: Let’s Talk about Work and Stress and Burnout and other fun things like that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9652" y="1853754"/>
            <a:ext cx="7504610" cy="4247888"/>
          </a:xfrm>
        </p:spPr>
      </p:pic>
    </p:spTree>
    <p:extLst>
      <p:ext uri="{BB962C8B-B14F-4D97-AF65-F5344CB8AC3E}">
        <p14:creationId xmlns:p14="http://schemas.microsoft.com/office/powerpoint/2010/main" val="2016300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Introductions II</a:t>
            </a:r>
            <a:endParaRPr lang="en-US" sz="4800" dirty="0"/>
          </a:p>
        </p:txBody>
      </p:sp>
      <p:sp>
        <p:nvSpPr>
          <p:cNvPr id="3" name="Content Placeholder 2"/>
          <p:cNvSpPr>
            <a:spLocks noGrp="1"/>
          </p:cNvSpPr>
          <p:nvPr>
            <p:ph idx="1"/>
          </p:nvPr>
        </p:nvSpPr>
        <p:spPr>
          <a:xfrm>
            <a:off x="1271451" y="1853754"/>
            <a:ext cx="9783403" cy="4477377"/>
          </a:xfrm>
        </p:spPr>
        <p:txBody>
          <a:bodyPr>
            <a:normAutofit/>
          </a:bodyPr>
          <a:lstStyle/>
          <a:p>
            <a:r>
              <a:rPr lang="en-US" sz="2800" b="1" dirty="0"/>
              <a:t>None Of Us Are Getting Out Of Here Alive...</a:t>
            </a:r>
          </a:p>
          <a:p>
            <a:r>
              <a:rPr lang="en-US" sz="2800" dirty="0" smtClean="0"/>
              <a:t>“</a:t>
            </a:r>
            <a:r>
              <a:rPr lang="en-US" sz="2800" i="1" dirty="0" smtClean="0"/>
              <a:t>... </a:t>
            </a:r>
            <a:r>
              <a:rPr lang="en-US" sz="2800" i="1" dirty="0"/>
              <a:t>So please stop treating yourself like an afterthought. Eat the delicious food. Walk in the sunshine. Jump in the ocean. Say the truth you’re carrying in your heart like hidden treasure. Be silly. Be kind. Be weird. There’s no time for anything else.” </a:t>
            </a:r>
            <a:r>
              <a:rPr lang="en-US" sz="2800" dirty="0"/>
              <a:t>- </a:t>
            </a:r>
            <a:r>
              <a:rPr lang="en-US" sz="2800" dirty="0" err="1"/>
              <a:t>Nanea</a:t>
            </a:r>
            <a:r>
              <a:rPr lang="en-US" sz="2800" dirty="0"/>
              <a:t> Hoffman</a:t>
            </a:r>
          </a:p>
          <a:p>
            <a:endParaRPr lang="en-US" sz="2800" dirty="0" smtClean="0"/>
          </a:p>
          <a:p>
            <a:endParaRPr lang="en-US" sz="2800" dirty="0" smtClean="0"/>
          </a:p>
          <a:p>
            <a:endParaRPr lang="en-US" dirty="0"/>
          </a:p>
        </p:txBody>
      </p:sp>
    </p:spTree>
    <p:extLst>
      <p:ext uri="{BB962C8B-B14F-4D97-AF65-F5344CB8AC3E}">
        <p14:creationId xmlns:p14="http://schemas.microsoft.com/office/powerpoint/2010/main" val="41612855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900" b="1" dirty="0" smtClean="0"/>
              <a:t>The Plan</a:t>
            </a:r>
            <a:r>
              <a:rPr lang="en-US" sz="4900" dirty="0"/>
              <a:t> </a:t>
            </a:r>
            <a:r>
              <a:rPr lang="en-US" sz="4000" dirty="0" smtClean="0"/>
              <a:t/>
            </a:r>
            <a:br>
              <a:rPr lang="en-US" sz="4000" dirty="0" smtClean="0"/>
            </a:br>
            <a:r>
              <a:rPr lang="en-US" sz="2700" dirty="0" smtClean="0"/>
              <a:t>[</a:t>
            </a:r>
            <a:r>
              <a:rPr lang="en-US" sz="2700" dirty="0" smtClean="0"/>
              <a:t>Seriously this time]</a:t>
            </a:r>
            <a:endParaRPr lang="en-US" sz="2700" dirty="0"/>
          </a:p>
        </p:txBody>
      </p:sp>
      <p:sp>
        <p:nvSpPr>
          <p:cNvPr id="3" name="Content Placeholder 2"/>
          <p:cNvSpPr>
            <a:spLocks noGrp="1"/>
          </p:cNvSpPr>
          <p:nvPr>
            <p:ph idx="1"/>
          </p:nvPr>
        </p:nvSpPr>
        <p:spPr/>
        <p:txBody>
          <a:bodyPr>
            <a:noAutofit/>
          </a:bodyPr>
          <a:lstStyle/>
          <a:p>
            <a:r>
              <a:rPr lang="en-US" sz="3200" dirty="0" smtClean="0"/>
              <a:t>We will discuss</a:t>
            </a:r>
          </a:p>
          <a:p>
            <a:pPr lvl="1"/>
            <a:r>
              <a:rPr lang="en-US" sz="3000" dirty="0" smtClean="0"/>
              <a:t>What is stress?</a:t>
            </a:r>
          </a:p>
          <a:p>
            <a:pPr lvl="1"/>
            <a:r>
              <a:rPr lang="en-US" sz="3000" dirty="0"/>
              <a:t>What is burnout?</a:t>
            </a:r>
          </a:p>
          <a:p>
            <a:pPr lvl="1"/>
            <a:r>
              <a:rPr lang="en-US" sz="3000" dirty="0" smtClean="0"/>
              <a:t>What causes stress and burnout?</a:t>
            </a:r>
          </a:p>
          <a:p>
            <a:pPr lvl="1"/>
            <a:r>
              <a:rPr lang="en-US" sz="3000" dirty="0" smtClean="0"/>
              <a:t>Activities/solutions to stress and burnout</a:t>
            </a:r>
          </a:p>
          <a:p>
            <a:pPr lvl="1"/>
            <a:r>
              <a:rPr lang="en-US" sz="3000" dirty="0" smtClean="0"/>
              <a:t>Stunning conclusions</a:t>
            </a:r>
            <a:endParaRPr lang="en-US" sz="3000" dirty="0"/>
          </a:p>
        </p:txBody>
      </p:sp>
    </p:spTree>
    <p:extLst>
      <p:ext uri="{BB962C8B-B14F-4D97-AF65-F5344CB8AC3E}">
        <p14:creationId xmlns:p14="http://schemas.microsoft.com/office/powerpoint/2010/main" val="3202818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Our Ground Rules</a:t>
            </a:r>
            <a:endParaRPr lang="en-US" sz="4800" dirty="0"/>
          </a:p>
        </p:txBody>
      </p:sp>
      <p:sp>
        <p:nvSpPr>
          <p:cNvPr id="3" name="Content Placeholder 2"/>
          <p:cNvSpPr>
            <a:spLocks noGrp="1"/>
          </p:cNvSpPr>
          <p:nvPr>
            <p:ph idx="1"/>
          </p:nvPr>
        </p:nvSpPr>
        <p:spPr>
          <a:xfrm>
            <a:off x="1271451" y="1853754"/>
            <a:ext cx="9783403" cy="4477377"/>
          </a:xfrm>
        </p:spPr>
        <p:txBody>
          <a:bodyPr>
            <a:normAutofit/>
          </a:bodyPr>
          <a:lstStyle/>
          <a:p>
            <a:r>
              <a:rPr lang="en-US" sz="3200" dirty="0" smtClean="0"/>
              <a:t>Be </a:t>
            </a:r>
            <a:r>
              <a:rPr lang="en-US" sz="3200" b="1" dirty="0" smtClean="0">
                <a:solidFill>
                  <a:srgbClr val="C00000"/>
                </a:solidFill>
              </a:rPr>
              <a:t>open</a:t>
            </a:r>
            <a:r>
              <a:rPr lang="en-US" sz="3200" dirty="0" smtClean="0"/>
              <a:t> to learning</a:t>
            </a:r>
          </a:p>
          <a:p>
            <a:r>
              <a:rPr lang="en-US" sz="3200" b="1" dirty="0" smtClean="0">
                <a:solidFill>
                  <a:srgbClr val="C00000"/>
                </a:solidFill>
              </a:rPr>
              <a:t>Communicate</a:t>
            </a:r>
            <a:r>
              <a:rPr lang="en-US" sz="3200" dirty="0" smtClean="0"/>
              <a:t> respectfully</a:t>
            </a:r>
          </a:p>
          <a:p>
            <a:r>
              <a:rPr lang="en-US" sz="3200" dirty="0" smtClean="0"/>
              <a:t>Engage in </a:t>
            </a:r>
            <a:r>
              <a:rPr lang="en-US" sz="3200" b="1" dirty="0" smtClean="0">
                <a:solidFill>
                  <a:srgbClr val="C00000"/>
                </a:solidFill>
              </a:rPr>
              <a:t>experiential activities </a:t>
            </a:r>
            <a:r>
              <a:rPr lang="en-US" sz="3200" dirty="0" smtClean="0"/>
              <a:t>to whatever extent </a:t>
            </a:r>
            <a:r>
              <a:rPr lang="en-US" sz="3200" dirty="0" smtClean="0"/>
              <a:t>you’re </a:t>
            </a:r>
            <a:r>
              <a:rPr lang="en-US" sz="3200" dirty="0" smtClean="0"/>
              <a:t>comfortable [*</a:t>
            </a:r>
            <a:r>
              <a:rPr lang="en-US" sz="3200" b="1" dirty="0" smtClean="0"/>
              <a:t>ignore </a:t>
            </a:r>
            <a:r>
              <a:rPr lang="en-US" sz="3200" b="1" dirty="0" smtClean="0"/>
              <a:t>me</a:t>
            </a:r>
            <a:r>
              <a:rPr lang="en-US" sz="3200" b="1" dirty="0" smtClean="0"/>
              <a:t> </a:t>
            </a:r>
            <a:r>
              <a:rPr lang="en-US" sz="3200" b="1" dirty="0" smtClean="0"/>
              <a:t>as needed</a:t>
            </a:r>
            <a:r>
              <a:rPr lang="en-US" sz="3200" dirty="0" smtClean="0"/>
              <a:t>]</a:t>
            </a:r>
          </a:p>
          <a:p>
            <a:r>
              <a:rPr lang="en-US" sz="3200" dirty="0" smtClean="0"/>
              <a:t>Take care of yourself and have as much fun as we can while we </a:t>
            </a:r>
            <a:r>
              <a:rPr lang="en-US" sz="3200" b="1" dirty="0" smtClean="0">
                <a:solidFill>
                  <a:srgbClr val="C00000"/>
                </a:solidFill>
              </a:rPr>
              <a:t>learn together</a:t>
            </a:r>
          </a:p>
          <a:p>
            <a:endParaRPr lang="en-US" sz="2800" dirty="0" smtClean="0"/>
          </a:p>
          <a:p>
            <a:endParaRPr lang="en-US" sz="2800" dirty="0" smtClean="0"/>
          </a:p>
          <a:p>
            <a:endParaRPr lang="en-US" sz="2800" dirty="0" smtClean="0"/>
          </a:p>
          <a:p>
            <a:endParaRPr lang="en-US" sz="2800" dirty="0" smtClean="0"/>
          </a:p>
          <a:p>
            <a:endParaRPr lang="en-US" dirty="0"/>
          </a:p>
        </p:txBody>
      </p:sp>
    </p:spTree>
    <p:extLst>
      <p:ext uri="{BB962C8B-B14F-4D97-AF65-F5344CB8AC3E}">
        <p14:creationId xmlns:p14="http://schemas.microsoft.com/office/powerpoint/2010/main" val="17549283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Opening </a:t>
            </a:r>
            <a:r>
              <a:rPr lang="en-US" sz="4400" dirty="0" smtClean="0"/>
              <a:t>Story and Goals</a:t>
            </a:r>
            <a:endParaRPr lang="en-US" sz="4400" dirty="0"/>
          </a:p>
        </p:txBody>
      </p:sp>
      <p:sp>
        <p:nvSpPr>
          <p:cNvPr id="3" name="Content Placeholder 2"/>
          <p:cNvSpPr>
            <a:spLocks noGrp="1"/>
          </p:cNvSpPr>
          <p:nvPr>
            <p:ph idx="1"/>
          </p:nvPr>
        </p:nvSpPr>
        <p:spPr>
          <a:xfrm>
            <a:off x="1271451" y="1853754"/>
            <a:ext cx="9783403" cy="4477377"/>
          </a:xfrm>
        </p:spPr>
        <p:txBody>
          <a:bodyPr>
            <a:normAutofit/>
          </a:bodyPr>
          <a:lstStyle/>
          <a:p>
            <a:pPr marL="0" indent="0">
              <a:buNone/>
            </a:pPr>
            <a:r>
              <a:rPr lang="en-US" sz="3200" dirty="0" smtClean="0"/>
              <a:t>Full disclosure**</a:t>
            </a:r>
          </a:p>
          <a:p>
            <a:pPr marL="0" indent="0">
              <a:buNone/>
            </a:pPr>
            <a:r>
              <a:rPr lang="en-US" sz="3200" dirty="0" smtClean="0"/>
              <a:t>Warning:  </a:t>
            </a:r>
            <a:r>
              <a:rPr lang="en-US" sz="3200" b="1" dirty="0" smtClean="0">
                <a:solidFill>
                  <a:srgbClr val="C00000"/>
                </a:solidFill>
              </a:rPr>
              <a:t>There is profanity in this story</a:t>
            </a:r>
          </a:p>
          <a:p>
            <a:pPr marL="0" indent="0">
              <a:buNone/>
            </a:pPr>
            <a:r>
              <a:rPr lang="en-US" sz="3200" dirty="0" smtClean="0"/>
              <a:t>	“One perfect SFBT hour”</a:t>
            </a:r>
            <a:endParaRPr lang="en-US" sz="3200" dirty="0"/>
          </a:p>
          <a:p>
            <a:pPr marL="0" indent="0">
              <a:buNone/>
            </a:pPr>
            <a:endParaRPr lang="en-US" sz="3200" dirty="0"/>
          </a:p>
        </p:txBody>
      </p:sp>
    </p:spTree>
    <p:extLst>
      <p:ext uri="{BB962C8B-B14F-4D97-AF65-F5344CB8AC3E}">
        <p14:creationId xmlns:p14="http://schemas.microsoft.com/office/powerpoint/2010/main" val="341962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Definitions – Merriam-Webster</a:t>
            </a:r>
            <a:endParaRPr lang="en-US" sz="4400" dirty="0"/>
          </a:p>
        </p:txBody>
      </p:sp>
      <p:sp>
        <p:nvSpPr>
          <p:cNvPr id="3" name="Content Placeholder 2"/>
          <p:cNvSpPr>
            <a:spLocks noGrp="1"/>
          </p:cNvSpPr>
          <p:nvPr>
            <p:ph idx="1"/>
          </p:nvPr>
        </p:nvSpPr>
        <p:spPr>
          <a:xfrm>
            <a:off x="583660" y="1853754"/>
            <a:ext cx="11391089" cy="4477377"/>
          </a:xfrm>
        </p:spPr>
        <p:txBody>
          <a:bodyPr>
            <a:normAutofit lnSpcReduction="10000"/>
          </a:bodyPr>
          <a:lstStyle/>
          <a:p>
            <a:pPr marL="0" indent="0">
              <a:lnSpc>
                <a:spcPct val="100000"/>
              </a:lnSpc>
              <a:buNone/>
            </a:pPr>
            <a:r>
              <a:rPr lang="en-US" sz="3200" b="1" dirty="0" smtClean="0">
                <a:solidFill>
                  <a:srgbClr val="C00000"/>
                </a:solidFill>
              </a:rPr>
              <a:t>Stress</a:t>
            </a:r>
            <a:r>
              <a:rPr lang="en-US" sz="3200" dirty="0" smtClean="0"/>
              <a:t>: “A physical, chemical, or emotional factor [or force] that causes bodily or mental tension and may be a factor in disease [or distress] causation.”</a:t>
            </a:r>
            <a:endParaRPr lang="en-US" sz="3200" dirty="0" smtClean="0"/>
          </a:p>
          <a:p>
            <a:pPr marL="0" indent="0">
              <a:lnSpc>
                <a:spcPct val="110000"/>
              </a:lnSpc>
              <a:buNone/>
            </a:pPr>
            <a:r>
              <a:rPr lang="en-US" sz="3200" b="1" dirty="0" smtClean="0">
                <a:solidFill>
                  <a:srgbClr val="C00000"/>
                </a:solidFill>
              </a:rPr>
              <a:t>B</a:t>
            </a:r>
            <a:r>
              <a:rPr lang="en-US" sz="3200" b="1" dirty="0" smtClean="0">
                <a:solidFill>
                  <a:srgbClr val="C00000"/>
                </a:solidFill>
              </a:rPr>
              <a:t>urnout</a:t>
            </a:r>
            <a:r>
              <a:rPr lang="en-US" sz="3200" dirty="0" smtClean="0"/>
              <a:t>:  </a:t>
            </a:r>
            <a:r>
              <a:rPr lang="en-US" sz="3200" dirty="0" smtClean="0"/>
              <a:t>“Exhaustion of physical or emotional strength or motivation usually as a result of prolonged stress or frustration” </a:t>
            </a:r>
          </a:p>
          <a:p>
            <a:pPr marL="0" indent="0">
              <a:lnSpc>
                <a:spcPct val="110000"/>
              </a:lnSpc>
              <a:buNone/>
            </a:pPr>
            <a:r>
              <a:rPr lang="en-US" sz="3200" b="1" dirty="0">
                <a:solidFill>
                  <a:srgbClr val="C00000"/>
                </a:solidFill>
              </a:rPr>
              <a:t>Burnout</a:t>
            </a:r>
            <a:r>
              <a:rPr lang="en-US" sz="3200" dirty="0" smtClean="0"/>
              <a:t> often includes (a) </a:t>
            </a:r>
            <a:r>
              <a:rPr lang="en-US" sz="3200" dirty="0"/>
              <a:t>emotional </a:t>
            </a:r>
            <a:r>
              <a:rPr lang="en-US" sz="3200" b="1" dirty="0">
                <a:solidFill>
                  <a:srgbClr val="C00000"/>
                </a:solidFill>
              </a:rPr>
              <a:t>exhaustion</a:t>
            </a:r>
            <a:r>
              <a:rPr lang="en-US" sz="3200" dirty="0" smtClean="0"/>
              <a:t>, (b) </a:t>
            </a:r>
            <a:r>
              <a:rPr lang="en-US" sz="3200" b="1" dirty="0">
                <a:solidFill>
                  <a:srgbClr val="C00000"/>
                </a:solidFill>
              </a:rPr>
              <a:t>depersonalization</a:t>
            </a:r>
            <a:r>
              <a:rPr lang="en-US" sz="3200" dirty="0" smtClean="0"/>
              <a:t>, and (c) </a:t>
            </a:r>
            <a:r>
              <a:rPr lang="en-US" sz="3200" b="1" dirty="0">
                <a:solidFill>
                  <a:srgbClr val="C00000"/>
                </a:solidFill>
              </a:rPr>
              <a:t>no </a:t>
            </a:r>
            <a:r>
              <a:rPr lang="en-US" sz="3200" dirty="0"/>
              <a:t>sense of </a:t>
            </a:r>
            <a:r>
              <a:rPr lang="en-US" sz="3200" b="1" dirty="0">
                <a:solidFill>
                  <a:srgbClr val="C00000"/>
                </a:solidFill>
              </a:rPr>
              <a:t>personal accomplishment </a:t>
            </a:r>
            <a:r>
              <a:rPr lang="en-US" sz="3200" dirty="0" smtClean="0"/>
              <a:t>(meaning)</a:t>
            </a:r>
            <a:endParaRPr lang="en-US" sz="3200" dirty="0"/>
          </a:p>
        </p:txBody>
      </p:sp>
    </p:spTree>
    <p:extLst>
      <p:ext uri="{BB962C8B-B14F-4D97-AF65-F5344CB8AC3E}">
        <p14:creationId xmlns:p14="http://schemas.microsoft.com/office/powerpoint/2010/main" val="344188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865" y="804519"/>
            <a:ext cx="9906990" cy="1049235"/>
          </a:xfrm>
        </p:spPr>
        <p:txBody>
          <a:bodyPr>
            <a:normAutofit fontScale="90000"/>
          </a:bodyPr>
          <a:lstStyle/>
          <a:p>
            <a:r>
              <a:rPr lang="en-US" sz="4400" dirty="0" smtClean="0"/>
              <a:t>What Causes Stress (and burnout)?</a:t>
            </a:r>
            <a:endParaRPr lang="en-US" sz="4400" dirty="0"/>
          </a:p>
        </p:txBody>
      </p:sp>
      <p:sp>
        <p:nvSpPr>
          <p:cNvPr id="3" name="Content Placeholder 2"/>
          <p:cNvSpPr>
            <a:spLocks noGrp="1"/>
          </p:cNvSpPr>
          <p:nvPr>
            <p:ph idx="1"/>
          </p:nvPr>
        </p:nvSpPr>
        <p:spPr>
          <a:xfrm>
            <a:off x="583660" y="1853754"/>
            <a:ext cx="11391089" cy="4477377"/>
          </a:xfrm>
        </p:spPr>
        <p:txBody>
          <a:bodyPr>
            <a:normAutofit/>
          </a:bodyPr>
          <a:lstStyle/>
          <a:p>
            <a:pPr marL="0" indent="0">
              <a:lnSpc>
                <a:spcPct val="100000"/>
              </a:lnSpc>
              <a:buNone/>
            </a:pPr>
            <a:r>
              <a:rPr lang="en-US" sz="3200" dirty="0" smtClean="0"/>
              <a:t>Short answer:  </a:t>
            </a:r>
            <a:r>
              <a:rPr lang="en-US" sz="3200" dirty="0" smtClean="0">
                <a:solidFill>
                  <a:srgbClr val="C00000"/>
                </a:solidFill>
              </a:rPr>
              <a:t>Pretty much anything</a:t>
            </a:r>
            <a:r>
              <a:rPr lang="en-US" sz="3200" dirty="0" smtClean="0">
                <a:solidFill>
                  <a:srgbClr val="C00000"/>
                </a:solidFill>
                <a:sym typeface="Wingdings" panose="05000000000000000000" pitchFamily="2" charset="2"/>
              </a:rPr>
              <a:t></a:t>
            </a:r>
          </a:p>
          <a:p>
            <a:pPr marL="0" indent="0">
              <a:lnSpc>
                <a:spcPct val="100000"/>
              </a:lnSpc>
              <a:buNone/>
            </a:pPr>
            <a:r>
              <a:rPr lang="en-US" sz="3200" dirty="0">
                <a:solidFill>
                  <a:srgbClr val="C00000"/>
                </a:solidFill>
                <a:sym typeface="Wingdings" panose="05000000000000000000" pitchFamily="2" charset="2"/>
              </a:rPr>
              <a:t>	</a:t>
            </a:r>
            <a:r>
              <a:rPr lang="en-US" sz="3200" dirty="0">
                <a:sym typeface="Wingdings" panose="05000000000000000000" pitchFamily="2" charset="2"/>
              </a:rPr>
              <a:t>The Holmes and </a:t>
            </a:r>
            <a:r>
              <a:rPr lang="en-US" sz="3200" dirty="0" err="1">
                <a:sym typeface="Wingdings" panose="05000000000000000000" pitchFamily="2" charset="2"/>
              </a:rPr>
              <a:t>Rahe</a:t>
            </a:r>
            <a:r>
              <a:rPr lang="en-US" sz="3200" dirty="0">
                <a:sym typeface="Wingdings" panose="05000000000000000000" pitchFamily="2" charset="2"/>
              </a:rPr>
              <a:t> Scale</a:t>
            </a:r>
          </a:p>
          <a:p>
            <a:pPr>
              <a:lnSpc>
                <a:spcPct val="100000"/>
              </a:lnSpc>
            </a:pPr>
            <a:r>
              <a:rPr lang="en-US" sz="3200" dirty="0">
                <a:sym typeface="Wingdings" panose="05000000000000000000" pitchFamily="2" charset="2"/>
              </a:rPr>
              <a:t>Marriage</a:t>
            </a:r>
          </a:p>
          <a:p>
            <a:pPr>
              <a:lnSpc>
                <a:spcPct val="100000"/>
              </a:lnSpc>
            </a:pPr>
            <a:r>
              <a:rPr lang="en-US" sz="3200" dirty="0">
                <a:sym typeface="Wingdings" panose="05000000000000000000" pitchFamily="2" charset="2"/>
              </a:rPr>
              <a:t>New Job or promotion</a:t>
            </a:r>
          </a:p>
          <a:p>
            <a:pPr>
              <a:lnSpc>
                <a:spcPct val="100000"/>
              </a:lnSpc>
            </a:pPr>
            <a:r>
              <a:rPr lang="en-US" sz="3200" dirty="0">
                <a:sym typeface="Wingdings" panose="05000000000000000000" pitchFamily="2" charset="2"/>
              </a:rPr>
              <a:t>New family member</a:t>
            </a:r>
          </a:p>
          <a:p>
            <a:pPr>
              <a:lnSpc>
                <a:spcPct val="100000"/>
              </a:lnSpc>
            </a:pPr>
            <a:r>
              <a:rPr lang="en-US" sz="3200" dirty="0">
                <a:sym typeface="Wingdings" panose="05000000000000000000" pitchFamily="2" charset="2"/>
              </a:rPr>
              <a:t>Winning the lottery</a:t>
            </a:r>
          </a:p>
          <a:p>
            <a:pPr>
              <a:lnSpc>
                <a:spcPct val="100000"/>
              </a:lnSpc>
            </a:pPr>
            <a:r>
              <a:rPr lang="en-US" sz="3200" dirty="0">
                <a:sym typeface="Wingdings" panose="05000000000000000000" pitchFamily="2" charset="2"/>
              </a:rPr>
              <a:t>Others</a:t>
            </a:r>
            <a:r>
              <a:rPr lang="en-US" sz="3200" dirty="0" smtClean="0">
                <a:sym typeface="Wingdings" panose="05000000000000000000" pitchFamily="2" charset="2"/>
              </a:rPr>
              <a:t>? [Theoretically, death of spouse is ranked as #1 stressor]</a:t>
            </a:r>
            <a:endParaRPr lang="en-US" sz="3200" dirty="0">
              <a:sym typeface="Wingdings" panose="05000000000000000000" pitchFamily="2" charset="2"/>
            </a:endParaRPr>
          </a:p>
          <a:p>
            <a:pPr marL="0" indent="0">
              <a:lnSpc>
                <a:spcPct val="100000"/>
              </a:lnSpc>
              <a:buNone/>
            </a:pPr>
            <a:endParaRPr lang="en-US" sz="3200" dirty="0">
              <a:solidFill>
                <a:srgbClr val="C00000"/>
              </a:solidFill>
              <a:sym typeface="Wingdings" panose="05000000000000000000" pitchFamily="2" charset="2"/>
            </a:endParaRPr>
          </a:p>
          <a:p>
            <a:pPr marL="0" indent="0">
              <a:lnSpc>
                <a:spcPct val="100000"/>
              </a:lnSpc>
              <a:buNone/>
            </a:pPr>
            <a:endParaRPr lang="en-US" sz="3200" dirty="0">
              <a:solidFill>
                <a:srgbClr val="C00000"/>
              </a:solidFill>
            </a:endParaRPr>
          </a:p>
        </p:txBody>
      </p:sp>
    </p:spTree>
    <p:extLst>
      <p:ext uri="{BB962C8B-B14F-4D97-AF65-F5344CB8AC3E}">
        <p14:creationId xmlns:p14="http://schemas.microsoft.com/office/powerpoint/2010/main" val="3457843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19"/>
            <a:ext cx="9603275" cy="1049235"/>
          </a:xfrm>
        </p:spPr>
        <p:txBody>
          <a:bodyPr>
            <a:normAutofit/>
          </a:bodyPr>
          <a:lstStyle/>
          <a:p>
            <a:r>
              <a:rPr lang="en-US" sz="4400" dirty="0" smtClean="0"/>
              <a:t>PHC and Stress and Burnout</a:t>
            </a:r>
            <a:endParaRPr lang="en-US" sz="4400" dirty="0"/>
          </a:p>
        </p:txBody>
      </p:sp>
      <p:sp>
        <p:nvSpPr>
          <p:cNvPr id="3" name="Content Placeholder 2"/>
          <p:cNvSpPr>
            <a:spLocks noGrp="1"/>
          </p:cNvSpPr>
          <p:nvPr>
            <p:ph idx="1"/>
          </p:nvPr>
        </p:nvSpPr>
        <p:spPr>
          <a:xfrm>
            <a:off x="984069" y="1767840"/>
            <a:ext cx="10070785" cy="4563291"/>
          </a:xfrm>
        </p:spPr>
        <p:txBody>
          <a:bodyPr>
            <a:normAutofit fontScale="92500" lnSpcReduction="10000"/>
          </a:bodyPr>
          <a:lstStyle/>
          <a:p>
            <a:pPr marL="0" indent="0">
              <a:buNone/>
            </a:pPr>
            <a:r>
              <a:rPr lang="en-US" sz="3800" dirty="0" smtClean="0"/>
              <a:t>Working at PHC involves</a:t>
            </a:r>
            <a:r>
              <a:rPr lang="en-US" sz="3800" dirty="0" smtClean="0"/>
              <a:t>: </a:t>
            </a:r>
          </a:p>
          <a:p>
            <a:pPr lvl="1"/>
            <a:r>
              <a:rPr lang="en-US" sz="3000" dirty="0"/>
              <a:t>	</a:t>
            </a:r>
            <a:r>
              <a:rPr lang="en-US" sz="3000" dirty="0" smtClean="0"/>
              <a:t>Interpersonal intensity</a:t>
            </a:r>
          </a:p>
          <a:p>
            <a:pPr lvl="1"/>
            <a:r>
              <a:rPr lang="en-US" sz="3000" dirty="0"/>
              <a:t>	</a:t>
            </a:r>
            <a:r>
              <a:rPr lang="en-US" sz="3000" dirty="0" smtClean="0"/>
              <a:t>Multitasking</a:t>
            </a:r>
          </a:p>
          <a:p>
            <a:pPr lvl="1"/>
            <a:r>
              <a:rPr lang="en-US" sz="3000" dirty="0"/>
              <a:t>	</a:t>
            </a:r>
            <a:r>
              <a:rPr lang="en-US" sz="3000" dirty="0" smtClean="0"/>
              <a:t>Suicide prevention and intervention</a:t>
            </a:r>
          </a:p>
          <a:p>
            <a:pPr lvl="1"/>
            <a:r>
              <a:rPr lang="en-US" sz="3000" dirty="0"/>
              <a:t>	</a:t>
            </a:r>
            <a:r>
              <a:rPr lang="en-US" sz="3000" dirty="0" smtClean="0"/>
              <a:t>Trauma </a:t>
            </a:r>
            <a:r>
              <a:rPr lang="en-US" sz="3000" dirty="0" smtClean="0"/>
              <a:t>support, child abuse reporting, etc.</a:t>
            </a:r>
            <a:endParaRPr lang="en-US" sz="3000" dirty="0" smtClean="0"/>
          </a:p>
          <a:p>
            <a:pPr lvl="1"/>
            <a:r>
              <a:rPr lang="en-US" sz="3000" dirty="0"/>
              <a:t>	</a:t>
            </a:r>
            <a:r>
              <a:rPr lang="en-US" sz="3000" dirty="0" smtClean="0"/>
              <a:t>Dealing with </a:t>
            </a:r>
            <a:r>
              <a:rPr lang="en-US" sz="3000" dirty="0" smtClean="0"/>
              <a:t>people – Supervisors, </a:t>
            </a:r>
            <a:r>
              <a:rPr lang="en-US" sz="3000" dirty="0"/>
              <a:t> </a:t>
            </a:r>
            <a:r>
              <a:rPr lang="en-US" sz="3000" dirty="0" smtClean="0"/>
              <a:t>Administrators, Patients, and Co-workers who are not always perfectly pleasant and supportive</a:t>
            </a:r>
            <a:endParaRPr lang="en-US" sz="3200" dirty="0"/>
          </a:p>
          <a:p>
            <a:pPr marL="0" indent="0">
              <a:buNone/>
            </a:pPr>
            <a:endParaRPr lang="en-US" sz="3200" dirty="0"/>
          </a:p>
        </p:txBody>
      </p:sp>
    </p:spTree>
    <p:extLst>
      <p:ext uri="{BB962C8B-B14F-4D97-AF65-F5344CB8AC3E}">
        <p14:creationId xmlns:p14="http://schemas.microsoft.com/office/powerpoint/2010/main" val="298720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88474" y="-152833"/>
            <a:ext cx="6871063" cy="6256496"/>
          </a:xfrm>
        </p:spPr>
      </p:pic>
    </p:spTree>
    <p:extLst>
      <p:ext uri="{BB962C8B-B14F-4D97-AF65-F5344CB8AC3E}">
        <p14:creationId xmlns:p14="http://schemas.microsoft.com/office/powerpoint/2010/main" val="3265066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691" y="804519"/>
            <a:ext cx="10415452" cy="1049235"/>
          </a:xfrm>
        </p:spPr>
        <p:txBody>
          <a:bodyPr>
            <a:normAutofit/>
          </a:bodyPr>
          <a:lstStyle/>
          <a:p>
            <a:r>
              <a:rPr lang="en-US" sz="4800" dirty="0" smtClean="0"/>
              <a:t>Activity #1: Self-Awareness</a:t>
            </a:r>
            <a:endParaRPr lang="en-US" sz="4800" dirty="0"/>
          </a:p>
        </p:txBody>
      </p:sp>
      <p:sp>
        <p:nvSpPr>
          <p:cNvPr id="3" name="Content Placeholder 2"/>
          <p:cNvSpPr>
            <a:spLocks noGrp="1"/>
          </p:cNvSpPr>
          <p:nvPr>
            <p:ph idx="1"/>
          </p:nvPr>
        </p:nvSpPr>
        <p:spPr>
          <a:xfrm>
            <a:off x="1271451" y="1853754"/>
            <a:ext cx="9783403" cy="4477377"/>
          </a:xfrm>
        </p:spPr>
        <p:txBody>
          <a:bodyPr>
            <a:normAutofit/>
          </a:bodyPr>
          <a:lstStyle/>
          <a:p>
            <a:r>
              <a:rPr lang="en-US" sz="3200" dirty="0" smtClean="0"/>
              <a:t>Exploring </a:t>
            </a:r>
            <a:r>
              <a:rPr lang="en-US" sz="3200" b="1" dirty="0" smtClean="0">
                <a:solidFill>
                  <a:srgbClr val="C00000"/>
                </a:solidFill>
              </a:rPr>
              <a:t>YOUR</a:t>
            </a:r>
            <a:r>
              <a:rPr lang="en-US" sz="3200" dirty="0" smtClean="0"/>
              <a:t> Stress Response</a:t>
            </a:r>
          </a:p>
          <a:p>
            <a:endParaRPr lang="en-US" sz="3200" dirty="0" smtClean="0"/>
          </a:p>
          <a:p>
            <a:r>
              <a:rPr lang="en-US" sz="3200" dirty="0" smtClean="0"/>
              <a:t>Get ready to </a:t>
            </a:r>
            <a:r>
              <a:rPr lang="en-US" sz="3200" b="1" dirty="0" smtClean="0">
                <a:solidFill>
                  <a:srgbClr val="C00000"/>
                </a:solidFill>
              </a:rPr>
              <a:t>TALK</a:t>
            </a:r>
          </a:p>
          <a:p>
            <a:endParaRPr lang="en-US" sz="3200" dirty="0"/>
          </a:p>
          <a:p>
            <a:r>
              <a:rPr lang="en-US" sz="3200" dirty="0"/>
              <a:t>Sixty seconds</a:t>
            </a:r>
          </a:p>
          <a:p>
            <a:endParaRPr lang="en-US" dirty="0"/>
          </a:p>
        </p:txBody>
      </p:sp>
    </p:spTree>
    <p:extLst>
      <p:ext uri="{BB962C8B-B14F-4D97-AF65-F5344CB8AC3E}">
        <p14:creationId xmlns:p14="http://schemas.microsoft.com/office/powerpoint/2010/main" val="5569641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691" y="804519"/>
            <a:ext cx="10415452" cy="1049235"/>
          </a:xfrm>
        </p:spPr>
        <p:txBody>
          <a:bodyPr>
            <a:normAutofit/>
          </a:bodyPr>
          <a:lstStyle/>
          <a:p>
            <a:r>
              <a:rPr lang="en-US" sz="4800" dirty="0" smtClean="0"/>
              <a:t>Activity #1: Debriefing</a:t>
            </a:r>
            <a:endParaRPr lang="en-US" sz="4800" dirty="0"/>
          </a:p>
        </p:txBody>
      </p:sp>
      <p:sp>
        <p:nvSpPr>
          <p:cNvPr id="3" name="Content Placeholder 2"/>
          <p:cNvSpPr>
            <a:spLocks noGrp="1"/>
          </p:cNvSpPr>
          <p:nvPr>
            <p:ph idx="1"/>
          </p:nvPr>
        </p:nvSpPr>
        <p:spPr>
          <a:xfrm>
            <a:off x="1271451" y="1853754"/>
            <a:ext cx="9783403" cy="4477377"/>
          </a:xfrm>
        </p:spPr>
        <p:txBody>
          <a:bodyPr>
            <a:normAutofit/>
          </a:bodyPr>
          <a:lstStyle/>
          <a:p>
            <a:pPr marL="228600" lvl="1">
              <a:spcBef>
                <a:spcPts val="1000"/>
              </a:spcBef>
            </a:pPr>
            <a:r>
              <a:rPr lang="en-US" sz="3200" dirty="0" smtClean="0"/>
              <a:t>Where </a:t>
            </a:r>
            <a:r>
              <a:rPr lang="en-US" sz="3200" dirty="0"/>
              <a:t>did you feel the stress in your body?</a:t>
            </a:r>
          </a:p>
          <a:p>
            <a:pPr marL="228600" lvl="1">
              <a:spcBef>
                <a:spcPts val="1000"/>
              </a:spcBef>
            </a:pPr>
            <a:r>
              <a:rPr lang="en-US" sz="3200" dirty="0"/>
              <a:t>What thoughts were popping in and around your brain?</a:t>
            </a:r>
          </a:p>
          <a:p>
            <a:pPr marL="228600" lvl="1">
              <a:spcBef>
                <a:spcPts val="1000"/>
              </a:spcBef>
            </a:pPr>
            <a:r>
              <a:rPr lang="en-US" sz="3200" dirty="0"/>
              <a:t>What emotions did you feel?</a:t>
            </a:r>
          </a:p>
          <a:p>
            <a:pPr marL="228600" lvl="1">
              <a:spcBef>
                <a:spcPts val="1000"/>
              </a:spcBef>
            </a:pPr>
            <a:r>
              <a:rPr lang="en-US" sz="3200" dirty="0"/>
              <a:t>What </a:t>
            </a:r>
            <a:r>
              <a:rPr lang="en-US" sz="3200" dirty="0" smtClean="0"/>
              <a:t>desired </a:t>
            </a:r>
            <a:r>
              <a:rPr lang="en-US" sz="3200" dirty="0"/>
              <a:t>ACTIONS could you feel in yourself</a:t>
            </a:r>
            <a:r>
              <a:rPr lang="en-US" sz="3200" dirty="0" smtClean="0"/>
              <a:t>?</a:t>
            </a:r>
          </a:p>
          <a:p>
            <a:pPr marL="228600" lvl="1">
              <a:spcBef>
                <a:spcPts val="1000"/>
              </a:spcBef>
            </a:pPr>
            <a:r>
              <a:rPr lang="en-US" sz="3200" b="1" dirty="0" smtClean="0">
                <a:solidFill>
                  <a:srgbClr val="0070C0"/>
                </a:solidFill>
              </a:rPr>
              <a:t>It’s good to know yourself and your usual stress response</a:t>
            </a:r>
            <a:endParaRPr lang="en-US" sz="3200" b="1" dirty="0">
              <a:solidFill>
                <a:srgbClr val="0070C0"/>
              </a:solidFill>
            </a:endParaRPr>
          </a:p>
          <a:p>
            <a:endParaRPr lang="en-US" dirty="0"/>
          </a:p>
        </p:txBody>
      </p:sp>
    </p:spTree>
    <p:extLst>
      <p:ext uri="{BB962C8B-B14F-4D97-AF65-F5344CB8AC3E}">
        <p14:creationId xmlns:p14="http://schemas.microsoft.com/office/powerpoint/2010/main" val="20734402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691" y="804519"/>
            <a:ext cx="10563220" cy="1049235"/>
          </a:xfrm>
        </p:spPr>
        <p:txBody>
          <a:bodyPr>
            <a:normAutofit fontScale="90000"/>
          </a:bodyPr>
          <a:lstStyle/>
          <a:p>
            <a:r>
              <a:rPr lang="en-US" sz="4400" dirty="0" smtClean="0"/>
              <a:t>Activity #2: </a:t>
            </a:r>
            <a:r>
              <a:rPr lang="en-US" sz="4400" b="1" dirty="0" smtClean="0">
                <a:solidFill>
                  <a:srgbClr val="C00000"/>
                </a:solidFill>
              </a:rPr>
              <a:t>the Natural Solution+</a:t>
            </a:r>
            <a:endParaRPr lang="en-US" sz="4400" b="1" dirty="0">
              <a:solidFill>
                <a:srgbClr val="C00000"/>
              </a:solidFill>
            </a:endParaRPr>
          </a:p>
        </p:txBody>
      </p:sp>
      <p:sp>
        <p:nvSpPr>
          <p:cNvPr id="3" name="Content Placeholder 2"/>
          <p:cNvSpPr>
            <a:spLocks noGrp="1"/>
          </p:cNvSpPr>
          <p:nvPr>
            <p:ph idx="1"/>
          </p:nvPr>
        </p:nvSpPr>
        <p:spPr>
          <a:xfrm>
            <a:off x="1271451" y="1853754"/>
            <a:ext cx="9783403" cy="4477377"/>
          </a:xfrm>
        </p:spPr>
        <p:txBody>
          <a:bodyPr>
            <a:normAutofit/>
          </a:bodyPr>
          <a:lstStyle/>
          <a:p>
            <a:r>
              <a:rPr lang="en-US" sz="3200" dirty="0" smtClean="0"/>
              <a:t>Breathing and </a:t>
            </a:r>
            <a:r>
              <a:rPr lang="en-US" sz="3200" b="1" dirty="0" smtClean="0">
                <a:solidFill>
                  <a:srgbClr val="C00000"/>
                </a:solidFill>
              </a:rPr>
              <a:t>awareness</a:t>
            </a:r>
            <a:endParaRPr lang="en-US" sz="3200" dirty="0" smtClean="0"/>
          </a:p>
          <a:p>
            <a:pPr lvl="1"/>
            <a:r>
              <a:rPr lang="en-US" sz="2600" dirty="0" smtClean="0"/>
              <a:t>We all breathe and can strive to maximize the physiological and neurological benefits of breathing</a:t>
            </a:r>
          </a:p>
          <a:p>
            <a:pPr lvl="1"/>
            <a:r>
              <a:rPr lang="en-US" sz="2600" dirty="0" smtClean="0"/>
              <a:t>Notice </a:t>
            </a:r>
            <a:r>
              <a:rPr lang="en-US" sz="2600" dirty="0" smtClean="0"/>
              <a:t>your thoughts</a:t>
            </a:r>
          </a:p>
          <a:p>
            <a:pPr lvl="1"/>
            <a:r>
              <a:rPr lang="en-US" sz="2600" dirty="0" smtClean="0"/>
              <a:t>Notice your </a:t>
            </a:r>
            <a:r>
              <a:rPr lang="en-US" sz="2600" dirty="0" smtClean="0"/>
              <a:t>body, the </a:t>
            </a:r>
            <a:r>
              <a:rPr lang="en-US" sz="2600" dirty="0" smtClean="0"/>
              <a:t>temperature, smells, sounds</a:t>
            </a:r>
          </a:p>
          <a:p>
            <a:pPr lvl="1"/>
            <a:r>
              <a:rPr lang="en-US" sz="2600" dirty="0" smtClean="0"/>
              <a:t>Notice the room and the view from inside </a:t>
            </a:r>
            <a:r>
              <a:rPr lang="en-US" sz="2600" dirty="0" smtClean="0"/>
              <a:t>yourself</a:t>
            </a:r>
          </a:p>
          <a:p>
            <a:pPr lvl="1"/>
            <a:r>
              <a:rPr lang="en-US" sz="2600" dirty="0" smtClean="0"/>
              <a:t>Notice your friends</a:t>
            </a:r>
            <a:endParaRPr lang="en-US" sz="2600" dirty="0" smtClean="0"/>
          </a:p>
          <a:p>
            <a:pPr marL="0" indent="0">
              <a:buNone/>
            </a:pPr>
            <a:endParaRPr lang="en-US" sz="2800" dirty="0" smtClean="0"/>
          </a:p>
          <a:p>
            <a:endParaRPr lang="en-US" dirty="0"/>
          </a:p>
        </p:txBody>
      </p:sp>
    </p:spTree>
    <p:extLst>
      <p:ext uri="{BB962C8B-B14F-4D97-AF65-F5344CB8AC3E}">
        <p14:creationId xmlns:p14="http://schemas.microsoft.com/office/powerpoint/2010/main" val="8349230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691" y="804519"/>
            <a:ext cx="10415452" cy="1049235"/>
          </a:xfrm>
        </p:spPr>
        <p:txBody>
          <a:bodyPr>
            <a:normAutofit/>
          </a:bodyPr>
          <a:lstStyle/>
          <a:p>
            <a:r>
              <a:rPr lang="en-US" sz="4800" dirty="0" smtClean="0"/>
              <a:t>Activity #2: Debriefing</a:t>
            </a:r>
            <a:endParaRPr lang="en-US" sz="4800" dirty="0"/>
          </a:p>
        </p:txBody>
      </p:sp>
      <p:sp>
        <p:nvSpPr>
          <p:cNvPr id="3" name="Content Placeholder 2"/>
          <p:cNvSpPr>
            <a:spLocks noGrp="1"/>
          </p:cNvSpPr>
          <p:nvPr>
            <p:ph idx="1"/>
          </p:nvPr>
        </p:nvSpPr>
        <p:spPr>
          <a:xfrm>
            <a:off x="1271451" y="1853754"/>
            <a:ext cx="9783403" cy="4477377"/>
          </a:xfrm>
        </p:spPr>
        <p:txBody>
          <a:bodyPr>
            <a:normAutofit/>
          </a:bodyPr>
          <a:lstStyle/>
          <a:p>
            <a:pPr marL="228600" lvl="1">
              <a:spcBef>
                <a:spcPts val="1000"/>
              </a:spcBef>
            </a:pPr>
            <a:r>
              <a:rPr lang="en-US" sz="3200" dirty="0" smtClean="0"/>
              <a:t>What </a:t>
            </a:r>
            <a:r>
              <a:rPr lang="en-US" sz="3200" dirty="0"/>
              <a:t>gets in the way? </a:t>
            </a:r>
            <a:r>
              <a:rPr lang="en-US" sz="3200" dirty="0"/>
              <a:t>[</a:t>
            </a:r>
            <a:r>
              <a:rPr lang="en-US" sz="3200" b="1" dirty="0">
                <a:solidFill>
                  <a:srgbClr val="C00000"/>
                </a:solidFill>
              </a:rPr>
              <a:t>Yapping dog</a:t>
            </a:r>
            <a:r>
              <a:rPr lang="en-US" sz="3200" dirty="0"/>
              <a:t>]+</a:t>
            </a:r>
          </a:p>
          <a:p>
            <a:pPr marL="228600" lvl="1">
              <a:spcBef>
                <a:spcPts val="1000"/>
              </a:spcBef>
            </a:pPr>
            <a:endParaRPr lang="en-US" sz="3200" dirty="0"/>
          </a:p>
          <a:p>
            <a:pPr marL="228600" lvl="1">
              <a:spcBef>
                <a:spcPts val="1000"/>
              </a:spcBef>
            </a:pPr>
            <a:r>
              <a:rPr lang="en-US" sz="3200" dirty="0"/>
              <a:t>What helps? [</a:t>
            </a:r>
            <a:r>
              <a:rPr lang="en-US" sz="3200" b="1" dirty="0">
                <a:solidFill>
                  <a:srgbClr val="C00000"/>
                </a:solidFill>
              </a:rPr>
              <a:t>knowing what gets in the way</a:t>
            </a:r>
            <a:r>
              <a:rPr lang="en-US" sz="3200" dirty="0"/>
              <a:t>]+</a:t>
            </a:r>
          </a:p>
          <a:p>
            <a:pPr marL="228600" lvl="1">
              <a:spcBef>
                <a:spcPts val="1000"/>
              </a:spcBef>
            </a:pPr>
            <a:endParaRPr lang="en-US" sz="3200" dirty="0"/>
          </a:p>
          <a:p>
            <a:pPr marL="228600" lvl="1">
              <a:spcBef>
                <a:spcPts val="1000"/>
              </a:spcBef>
            </a:pPr>
            <a:r>
              <a:rPr lang="en-US" sz="3200" dirty="0"/>
              <a:t>Herbert Benson’s (1975) big four: Comfortable position, quiet place, mental device, and </a:t>
            </a:r>
            <a:r>
              <a:rPr lang="en-US" sz="3200" b="1" dirty="0">
                <a:solidFill>
                  <a:srgbClr val="C00000"/>
                </a:solidFill>
              </a:rPr>
              <a:t>passive attitude</a:t>
            </a:r>
          </a:p>
          <a:p>
            <a:endParaRPr lang="en-US" sz="3200" dirty="0"/>
          </a:p>
        </p:txBody>
      </p:sp>
    </p:spTree>
    <p:extLst>
      <p:ext uri="{BB962C8B-B14F-4D97-AF65-F5344CB8AC3E}">
        <p14:creationId xmlns:p14="http://schemas.microsoft.com/office/powerpoint/2010/main" val="36482873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691" y="182880"/>
            <a:ext cx="10415452" cy="888273"/>
          </a:xfrm>
        </p:spPr>
        <p:txBody>
          <a:bodyPr>
            <a:normAutofit/>
          </a:bodyPr>
          <a:lstStyle/>
          <a:p>
            <a:r>
              <a:rPr lang="en-US" sz="4800" dirty="0" smtClean="0"/>
              <a:t>Intellectualizing Together</a:t>
            </a:r>
            <a:endParaRPr lang="en-US" sz="4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94003850"/>
              </p:ext>
            </p:extLst>
          </p:nvPr>
        </p:nvGraphicFramePr>
        <p:xfrm>
          <a:off x="531223" y="1071155"/>
          <a:ext cx="11094719" cy="5608319"/>
        </p:xfrm>
        <a:graphic>
          <a:graphicData uri="http://schemas.openxmlformats.org/drawingml/2006/table">
            <a:tbl>
              <a:tblPr firstRow="1" bandRow="1">
                <a:tableStyleId>{5C22544A-7EE6-4342-B048-85BDC9FD1C3A}</a:tableStyleId>
              </a:tblPr>
              <a:tblGrid>
                <a:gridCol w="2893911">
                  <a:extLst>
                    <a:ext uri="{9D8B030D-6E8A-4147-A177-3AD203B41FA5}">
                      <a16:colId xmlns:a16="http://schemas.microsoft.com/office/drawing/2014/main" val="798832044"/>
                    </a:ext>
                  </a:extLst>
                </a:gridCol>
                <a:gridCol w="2653448">
                  <a:extLst>
                    <a:ext uri="{9D8B030D-6E8A-4147-A177-3AD203B41FA5}">
                      <a16:colId xmlns:a16="http://schemas.microsoft.com/office/drawing/2014/main" val="2161351794"/>
                    </a:ext>
                  </a:extLst>
                </a:gridCol>
                <a:gridCol w="2773680">
                  <a:extLst>
                    <a:ext uri="{9D8B030D-6E8A-4147-A177-3AD203B41FA5}">
                      <a16:colId xmlns:a16="http://schemas.microsoft.com/office/drawing/2014/main" val="452224922"/>
                    </a:ext>
                  </a:extLst>
                </a:gridCol>
                <a:gridCol w="2773680">
                  <a:extLst>
                    <a:ext uri="{9D8B030D-6E8A-4147-A177-3AD203B41FA5}">
                      <a16:colId xmlns:a16="http://schemas.microsoft.com/office/drawing/2014/main" val="3084030547"/>
                    </a:ext>
                  </a:extLst>
                </a:gridCol>
              </a:tblGrid>
              <a:tr h="1020431">
                <a:tc>
                  <a:txBody>
                    <a:bodyPr/>
                    <a:lstStyle/>
                    <a:p>
                      <a:endParaRPr lang="en-US" dirty="0"/>
                    </a:p>
                  </a:txBody>
                  <a:tcPr/>
                </a:tc>
                <a:tc>
                  <a:txBody>
                    <a:bodyPr/>
                    <a:lstStyle/>
                    <a:p>
                      <a:r>
                        <a:rPr lang="en-US" sz="2400" dirty="0" smtClean="0">
                          <a:solidFill>
                            <a:srgbClr val="FFFF00"/>
                          </a:solidFill>
                        </a:rPr>
                        <a:t>Preparation</a:t>
                      </a:r>
                      <a:endParaRPr lang="en-US" sz="2400" dirty="0">
                        <a:solidFill>
                          <a:srgbClr val="FFFF00"/>
                        </a:solidFill>
                      </a:endParaRPr>
                    </a:p>
                  </a:txBody>
                  <a:tcPr/>
                </a:tc>
                <a:tc>
                  <a:txBody>
                    <a:bodyPr/>
                    <a:lstStyle/>
                    <a:p>
                      <a:r>
                        <a:rPr lang="en-US" sz="2400" dirty="0" smtClean="0">
                          <a:solidFill>
                            <a:srgbClr val="FFFF00"/>
                          </a:solidFill>
                        </a:rPr>
                        <a:t>Coping</a:t>
                      </a:r>
                      <a:endParaRPr lang="en-US" sz="2400" dirty="0">
                        <a:solidFill>
                          <a:srgbClr val="FFFF00"/>
                        </a:solidFill>
                      </a:endParaRPr>
                    </a:p>
                  </a:txBody>
                  <a:tcPr/>
                </a:tc>
                <a:tc>
                  <a:txBody>
                    <a:bodyPr/>
                    <a:lstStyle/>
                    <a:p>
                      <a:r>
                        <a:rPr lang="en-US" sz="2400" dirty="0" smtClean="0">
                          <a:solidFill>
                            <a:srgbClr val="FFFF00"/>
                          </a:solidFill>
                        </a:rPr>
                        <a:t>Self-Reinforcement</a:t>
                      </a:r>
                      <a:endParaRPr lang="en-US" sz="2400" dirty="0">
                        <a:solidFill>
                          <a:srgbClr val="FFFF00"/>
                        </a:solidFill>
                      </a:endParaRPr>
                    </a:p>
                  </a:txBody>
                  <a:tcPr/>
                </a:tc>
                <a:extLst>
                  <a:ext uri="{0D108BD9-81ED-4DB2-BD59-A6C34878D82A}">
                    <a16:rowId xmlns:a16="http://schemas.microsoft.com/office/drawing/2014/main" val="1849102908"/>
                  </a:ext>
                </a:extLst>
              </a:tr>
              <a:tr h="660040">
                <a:tc>
                  <a:txBody>
                    <a:bodyPr/>
                    <a:lstStyle/>
                    <a:p>
                      <a:r>
                        <a:rPr lang="en-US" sz="2600" b="1" dirty="0" smtClean="0"/>
                        <a:t>Physical</a:t>
                      </a:r>
                      <a:endParaRPr lang="en-US" sz="2600" b="1" dirty="0"/>
                    </a:p>
                  </a:txBody>
                  <a:tcPr/>
                </a:tc>
                <a:tc>
                  <a:txBody>
                    <a:bodyPr/>
                    <a:lstStyle/>
                    <a:p>
                      <a:r>
                        <a:rPr lang="en-US" sz="2200" dirty="0" smtClean="0"/>
                        <a:t>Exercise</a:t>
                      </a:r>
                      <a:endParaRPr lang="en-US" sz="2200" dirty="0"/>
                    </a:p>
                  </a:txBody>
                  <a:tcPr/>
                </a:tc>
                <a:tc>
                  <a:txBody>
                    <a:bodyPr/>
                    <a:lstStyle/>
                    <a:p>
                      <a:r>
                        <a:rPr lang="en-US" sz="2200" dirty="0" smtClean="0"/>
                        <a:t>Breathing</a:t>
                      </a:r>
                      <a:endParaRPr lang="en-US" sz="2200" dirty="0"/>
                    </a:p>
                  </a:txBody>
                  <a:tcPr/>
                </a:tc>
                <a:tc>
                  <a:txBody>
                    <a:bodyPr/>
                    <a:lstStyle/>
                    <a:p>
                      <a:r>
                        <a:rPr lang="en-US" sz="2200" dirty="0" smtClean="0"/>
                        <a:t>Latte </a:t>
                      </a:r>
                      <a:endParaRPr lang="en-US" sz="2200" dirty="0"/>
                    </a:p>
                  </a:txBody>
                  <a:tcPr/>
                </a:tc>
                <a:extLst>
                  <a:ext uri="{0D108BD9-81ED-4DB2-BD59-A6C34878D82A}">
                    <a16:rowId xmlns:a16="http://schemas.microsoft.com/office/drawing/2014/main" val="2582580860"/>
                  </a:ext>
                </a:extLst>
              </a:tr>
              <a:tr h="869256">
                <a:tc>
                  <a:txBody>
                    <a:bodyPr/>
                    <a:lstStyle/>
                    <a:p>
                      <a:r>
                        <a:rPr lang="en-US" sz="2600" b="1" dirty="0" smtClean="0"/>
                        <a:t>Mental/Cognitive</a:t>
                      </a:r>
                      <a:endParaRPr lang="en-US" sz="2600" b="1" dirty="0"/>
                    </a:p>
                  </a:txBody>
                  <a:tcPr/>
                </a:tc>
                <a:tc>
                  <a:txBody>
                    <a:bodyPr/>
                    <a:lstStyle/>
                    <a:p>
                      <a:r>
                        <a:rPr lang="en-US" sz="2200" dirty="0" smtClean="0"/>
                        <a:t>Mental practice (planning)</a:t>
                      </a:r>
                      <a:endParaRPr lang="en-US" sz="2200" dirty="0"/>
                    </a:p>
                  </a:txBody>
                  <a:tcPr/>
                </a:tc>
                <a:tc>
                  <a:txBody>
                    <a:bodyPr/>
                    <a:lstStyle/>
                    <a:p>
                      <a:r>
                        <a:rPr lang="en-US" sz="2200" dirty="0" smtClean="0"/>
                        <a:t>Guiding</a:t>
                      </a:r>
                      <a:r>
                        <a:rPr lang="en-US" sz="2200" baseline="0" dirty="0" smtClean="0"/>
                        <a:t> self-talk</a:t>
                      </a:r>
                      <a:endParaRPr lang="en-US" sz="2200" dirty="0"/>
                    </a:p>
                  </a:txBody>
                  <a:tcPr/>
                </a:tc>
                <a:tc>
                  <a:txBody>
                    <a:bodyPr/>
                    <a:lstStyle/>
                    <a:p>
                      <a:r>
                        <a:rPr lang="en-US" sz="2200" dirty="0" smtClean="0"/>
                        <a:t>The best-friend whisper</a:t>
                      </a:r>
                      <a:endParaRPr lang="en-US" sz="2200" dirty="0"/>
                    </a:p>
                  </a:txBody>
                  <a:tcPr/>
                </a:tc>
                <a:extLst>
                  <a:ext uri="{0D108BD9-81ED-4DB2-BD59-A6C34878D82A}">
                    <a16:rowId xmlns:a16="http://schemas.microsoft.com/office/drawing/2014/main" val="2384607296"/>
                  </a:ext>
                </a:extLst>
              </a:tr>
              <a:tr h="869256">
                <a:tc>
                  <a:txBody>
                    <a:bodyPr/>
                    <a:lstStyle/>
                    <a:p>
                      <a:r>
                        <a:rPr lang="en-US" sz="2600" b="1" dirty="0" smtClean="0"/>
                        <a:t>Emotional</a:t>
                      </a:r>
                      <a:endParaRPr lang="en-US" sz="2600" b="1" dirty="0"/>
                    </a:p>
                  </a:txBody>
                  <a:tcPr/>
                </a:tc>
                <a:tc>
                  <a:txBody>
                    <a:bodyPr/>
                    <a:lstStyle/>
                    <a:p>
                      <a:r>
                        <a:rPr lang="en-US" sz="2200" dirty="0" smtClean="0"/>
                        <a:t>Know thyself</a:t>
                      </a:r>
                      <a:endParaRPr lang="en-US" sz="2200" dirty="0"/>
                    </a:p>
                  </a:txBody>
                  <a:tcPr/>
                </a:tc>
                <a:tc>
                  <a:txBody>
                    <a:bodyPr/>
                    <a:lstStyle/>
                    <a:p>
                      <a:r>
                        <a:rPr lang="en-US" sz="2200" dirty="0" smtClean="0"/>
                        <a:t>Let the emotion be there</a:t>
                      </a:r>
                      <a:endParaRPr lang="en-US" sz="2200" dirty="0"/>
                    </a:p>
                  </a:txBody>
                  <a:tcPr/>
                </a:tc>
                <a:tc>
                  <a:txBody>
                    <a:bodyPr/>
                    <a:lstStyle/>
                    <a:p>
                      <a:r>
                        <a:rPr lang="en-US" sz="2200" dirty="0" smtClean="0"/>
                        <a:t>Donuts</a:t>
                      </a:r>
                      <a:r>
                        <a:rPr lang="en-US" sz="2200" dirty="0" smtClean="0">
                          <a:sym typeface="Wingdings" panose="05000000000000000000" pitchFamily="2" charset="2"/>
                        </a:rPr>
                        <a:t></a:t>
                      </a:r>
                      <a:endParaRPr lang="en-US" sz="2200" dirty="0"/>
                    </a:p>
                  </a:txBody>
                  <a:tcPr/>
                </a:tc>
                <a:extLst>
                  <a:ext uri="{0D108BD9-81ED-4DB2-BD59-A6C34878D82A}">
                    <a16:rowId xmlns:a16="http://schemas.microsoft.com/office/drawing/2014/main" val="4003142224"/>
                  </a:ext>
                </a:extLst>
              </a:tr>
              <a:tr h="869256">
                <a:tc>
                  <a:txBody>
                    <a:bodyPr/>
                    <a:lstStyle/>
                    <a:p>
                      <a:r>
                        <a:rPr lang="en-US" sz="2600" b="1" dirty="0" smtClean="0"/>
                        <a:t>Social</a:t>
                      </a:r>
                      <a:endParaRPr lang="en-US" sz="2600" b="1" dirty="0"/>
                    </a:p>
                  </a:txBody>
                  <a:tcPr/>
                </a:tc>
                <a:tc>
                  <a:txBody>
                    <a:bodyPr/>
                    <a:lstStyle/>
                    <a:p>
                      <a:r>
                        <a:rPr lang="en-US" sz="2200" dirty="0" smtClean="0"/>
                        <a:t>Coaching/Support</a:t>
                      </a:r>
                      <a:endParaRPr lang="en-US" sz="2200" dirty="0"/>
                    </a:p>
                  </a:txBody>
                  <a:tcPr/>
                </a:tc>
                <a:tc>
                  <a:txBody>
                    <a:bodyPr/>
                    <a:lstStyle/>
                    <a:p>
                      <a:r>
                        <a:rPr lang="en-US" sz="2200" dirty="0" smtClean="0"/>
                        <a:t>Your</a:t>
                      </a:r>
                      <a:r>
                        <a:rPr lang="en-US" sz="2200" baseline="0" dirty="0" smtClean="0"/>
                        <a:t> team (posse)</a:t>
                      </a:r>
                      <a:endParaRPr lang="en-US" sz="2200" dirty="0"/>
                    </a:p>
                  </a:txBody>
                  <a:tcPr/>
                </a:tc>
                <a:tc>
                  <a:txBody>
                    <a:bodyPr/>
                    <a:lstStyle/>
                    <a:p>
                      <a:r>
                        <a:rPr lang="en-US" sz="2200" dirty="0" smtClean="0"/>
                        <a:t>High fives all</a:t>
                      </a:r>
                      <a:r>
                        <a:rPr lang="en-US" sz="2200" baseline="0" dirty="0" smtClean="0"/>
                        <a:t> around</a:t>
                      </a:r>
                      <a:endParaRPr lang="en-US" sz="2200" dirty="0"/>
                    </a:p>
                  </a:txBody>
                  <a:tcPr/>
                </a:tc>
                <a:extLst>
                  <a:ext uri="{0D108BD9-81ED-4DB2-BD59-A6C34878D82A}">
                    <a16:rowId xmlns:a16="http://schemas.microsoft.com/office/drawing/2014/main" val="1990861335"/>
                  </a:ext>
                </a:extLst>
              </a:tr>
              <a:tr h="660040">
                <a:tc>
                  <a:txBody>
                    <a:bodyPr/>
                    <a:lstStyle/>
                    <a:p>
                      <a:r>
                        <a:rPr lang="en-US" sz="2600" b="1" dirty="0" smtClean="0"/>
                        <a:t>Cultural</a:t>
                      </a:r>
                      <a:endParaRPr lang="en-US" sz="2600" b="1" dirty="0"/>
                    </a:p>
                  </a:txBody>
                  <a:tcPr/>
                </a:tc>
                <a:tc>
                  <a:txBody>
                    <a:bodyPr/>
                    <a:lstStyle/>
                    <a:p>
                      <a:r>
                        <a:rPr lang="en-US" sz="2200" dirty="0" smtClean="0"/>
                        <a:t>Sweat</a:t>
                      </a:r>
                      <a:r>
                        <a:rPr lang="en-US" sz="2200" baseline="0" dirty="0" smtClean="0"/>
                        <a:t> lodge</a:t>
                      </a:r>
                      <a:endParaRPr lang="en-US" sz="2200" dirty="0"/>
                    </a:p>
                  </a:txBody>
                  <a:tcPr/>
                </a:tc>
                <a:tc>
                  <a:txBody>
                    <a:bodyPr/>
                    <a:lstStyle/>
                    <a:p>
                      <a:r>
                        <a:rPr lang="en-US" sz="2200" dirty="0" smtClean="0"/>
                        <a:t>Ancestor strength</a:t>
                      </a:r>
                      <a:endParaRPr lang="en-US" sz="2200" dirty="0"/>
                    </a:p>
                  </a:txBody>
                  <a:tcPr/>
                </a:tc>
                <a:tc>
                  <a:txBody>
                    <a:bodyPr/>
                    <a:lstStyle/>
                    <a:p>
                      <a:r>
                        <a:rPr lang="en-US" sz="2200" dirty="0" smtClean="0"/>
                        <a:t>Humor and laughter</a:t>
                      </a:r>
                      <a:endParaRPr lang="en-US" sz="2200" dirty="0"/>
                    </a:p>
                  </a:txBody>
                  <a:tcPr/>
                </a:tc>
                <a:extLst>
                  <a:ext uri="{0D108BD9-81ED-4DB2-BD59-A6C34878D82A}">
                    <a16:rowId xmlns:a16="http://schemas.microsoft.com/office/drawing/2014/main" val="3512852786"/>
                  </a:ext>
                </a:extLst>
              </a:tr>
              <a:tr h="660040">
                <a:tc>
                  <a:txBody>
                    <a:bodyPr/>
                    <a:lstStyle/>
                    <a:p>
                      <a:r>
                        <a:rPr lang="en-US" sz="2600" b="1" dirty="0" smtClean="0"/>
                        <a:t>Spiritual</a:t>
                      </a:r>
                      <a:endParaRPr lang="en-US" sz="2600" b="1" dirty="0"/>
                    </a:p>
                  </a:txBody>
                  <a:tcPr/>
                </a:tc>
                <a:tc>
                  <a:txBody>
                    <a:bodyPr/>
                    <a:lstStyle/>
                    <a:p>
                      <a:r>
                        <a:rPr lang="en-US" sz="2200" dirty="0" smtClean="0"/>
                        <a:t>Prayer</a:t>
                      </a:r>
                      <a:endParaRPr lang="en-US" sz="2200" dirty="0"/>
                    </a:p>
                  </a:txBody>
                  <a:tcPr/>
                </a:tc>
                <a:tc>
                  <a:txBody>
                    <a:bodyPr/>
                    <a:lstStyle/>
                    <a:p>
                      <a:r>
                        <a:rPr lang="en-US" sz="2200" dirty="0" smtClean="0"/>
                        <a:t>Prayer</a:t>
                      </a:r>
                      <a:endParaRPr lang="en-US" sz="2200" dirty="0"/>
                    </a:p>
                  </a:txBody>
                  <a:tcPr/>
                </a:tc>
                <a:tc>
                  <a:txBody>
                    <a:bodyPr/>
                    <a:lstStyle/>
                    <a:p>
                      <a:r>
                        <a:rPr lang="en-US" sz="2200" dirty="0" smtClean="0"/>
                        <a:t>Prayer</a:t>
                      </a:r>
                      <a:endParaRPr lang="en-US" sz="2200" dirty="0"/>
                    </a:p>
                  </a:txBody>
                  <a:tcPr/>
                </a:tc>
                <a:extLst>
                  <a:ext uri="{0D108BD9-81ED-4DB2-BD59-A6C34878D82A}">
                    <a16:rowId xmlns:a16="http://schemas.microsoft.com/office/drawing/2014/main" val="2298940778"/>
                  </a:ext>
                </a:extLst>
              </a:tr>
            </a:tbl>
          </a:graphicData>
        </a:graphic>
      </p:graphicFrame>
    </p:spTree>
    <p:extLst>
      <p:ext uri="{BB962C8B-B14F-4D97-AF65-F5344CB8AC3E}">
        <p14:creationId xmlns:p14="http://schemas.microsoft.com/office/powerpoint/2010/main" val="15634161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4000" dirty="0" smtClean="0"/>
              <a:t>Activity #3: Words </a:t>
            </a:r>
            <a:r>
              <a:rPr lang="en-US" sz="4000" dirty="0" smtClean="0"/>
              <a:t>were originally Magic</a:t>
            </a:r>
            <a:endParaRPr lang="en-US" sz="4000" dirty="0"/>
          </a:p>
        </p:txBody>
      </p:sp>
      <p:sp>
        <p:nvSpPr>
          <p:cNvPr id="3" name="Content Placeholder 2"/>
          <p:cNvSpPr>
            <a:spLocks noGrp="1"/>
          </p:cNvSpPr>
          <p:nvPr>
            <p:ph idx="1"/>
          </p:nvPr>
        </p:nvSpPr>
        <p:spPr>
          <a:xfrm>
            <a:off x="1451579" y="1853754"/>
            <a:ext cx="9603275" cy="3998406"/>
          </a:xfrm>
        </p:spPr>
        <p:txBody>
          <a:bodyPr>
            <a:normAutofit fontScale="85000" lnSpcReduction="20000"/>
          </a:bodyPr>
          <a:lstStyle/>
          <a:p>
            <a:pPr>
              <a:defRPr/>
            </a:pPr>
            <a:r>
              <a:rPr lang="en-US" sz="3300" dirty="0" smtClean="0"/>
              <a:t>Milk, </a:t>
            </a:r>
            <a:r>
              <a:rPr lang="en-US" sz="3300" b="1" dirty="0" smtClean="0">
                <a:solidFill>
                  <a:srgbClr val="C00000"/>
                </a:solidFill>
              </a:rPr>
              <a:t>Milk</a:t>
            </a:r>
            <a:r>
              <a:rPr lang="en-US" sz="3300" dirty="0" smtClean="0"/>
              <a:t>, Milk</a:t>
            </a:r>
          </a:p>
          <a:p>
            <a:pPr>
              <a:defRPr/>
            </a:pPr>
            <a:endParaRPr lang="en-US" sz="3300" dirty="0"/>
          </a:p>
          <a:p>
            <a:pPr>
              <a:defRPr/>
            </a:pPr>
            <a:r>
              <a:rPr lang="en-US" sz="3300" dirty="0" smtClean="0"/>
              <a:t>Think of all the qualities associated with the word milk</a:t>
            </a:r>
          </a:p>
          <a:p>
            <a:pPr>
              <a:defRPr/>
            </a:pPr>
            <a:endParaRPr lang="en-US" sz="3300" dirty="0"/>
          </a:p>
          <a:p>
            <a:pPr>
              <a:defRPr/>
            </a:pPr>
            <a:r>
              <a:rPr lang="en-US" sz="3300" dirty="0" smtClean="0"/>
              <a:t>Repeat word for 45 seconds [</a:t>
            </a:r>
            <a:r>
              <a:rPr lang="en-US" sz="3300" b="1" dirty="0" smtClean="0">
                <a:solidFill>
                  <a:srgbClr val="C00000"/>
                </a:solidFill>
              </a:rPr>
              <a:t>Together</a:t>
            </a:r>
            <a:r>
              <a:rPr lang="en-US" sz="3300" dirty="0" smtClean="0"/>
              <a:t>]</a:t>
            </a:r>
          </a:p>
          <a:p>
            <a:pPr>
              <a:defRPr/>
            </a:pPr>
            <a:endParaRPr lang="en-US" sz="3300" dirty="0"/>
          </a:p>
          <a:p>
            <a:pPr>
              <a:defRPr/>
            </a:pPr>
            <a:r>
              <a:rPr lang="en-US" sz="3300" dirty="0" smtClean="0"/>
              <a:t>Reflect</a:t>
            </a:r>
          </a:p>
          <a:p>
            <a:pPr>
              <a:defRPr/>
            </a:pPr>
            <a:endParaRPr lang="en-US" dirty="0" smtClean="0"/>
          </a:p>
          <a:p>
            <a:pPr marL="119062" indent="0">
              <a:buNone/>
              <a:defRPr/>
            </a:pPr>
            <a:endParaRPr lang="en-US" dirty="0"/>
          </a:p>
        </p:txBody>
      </p:sp>
    </p:spTree>
    <p:extLst>
      <p:ext uri="{BB962C8B-B14F-4D97-AF65-F5344CB8AC3E}">
        <p14:creationId xmlns:p14="http://schemas.microsoft.com/office/powerpoint/2010/main" val="27239888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dirty="0" smtClean="0"/>
              <a:t>Milk, Milk, Milk – Research </a:t>
            </a:r>
            <a:endParaRPr lang="en-US" sz="4400" dirty="0"/>
          </a:p>
        </p:txBody>
      </p:sp>
      <p:sp>
        <p:nvSpPr>
          <p:cNvPr id="33795" name="Content Placeholder 2"/>
          <p:cNvSpPr>
            <a:spLocks noGrp="1"/>
          </p:cNvSpPr>
          <p:nvPr>
            <p:ph idx="1"/>
          </p:nvPr>
        </p:nvSpPr>
        <p:spPr>
          <a:xfrm>
            <a:off x="1451579" y="1915886"/>
            <a:ext cx="9603275" cy="3550460"/>
          </a:xfrm>
        </p:spPr>
        <p:txBody>
          <a:bodyPr>
            <a:noAutofit/>
          </a:bodyPr>
          <a:lstStyle/>
          <a:p>
            <a:r>
              <a:rPr lang="en-US" altLang="en-US" sz="2800" dirty="0" smtClean="0"/>
              <a:t>Masuda et al., 2009</a:t>
            </a:r>
          </a:p>
          <a:p>
            <a:r>
              <a:rPr lang="en-US" altLang="en-US" sz="2800" dirty="0" smtClean="0"/>
              <a:t>Two studies – UGs generated a negative self-referential thought</a:t>
            </a:r>
          </a:p>
          <a:p>
            <a:r>
              <a:rPr lang="en-US" altLang="en-US" sz="2800" dirty="0" smtClean="0"/>
              <a:t>Rated the thought on discomfort and believability</a:t>
            </a:r>
          </a:p>
          <a:p>
            <a:r>
              <a:rPr lang="en-US" altLang="en-US" sz="2800" dirty="0" smtClean="0"/>
              <a:t>They said the word repeatedly out loud for: 1, 3, 10, 20, or 30 seconds. </a:t>
            </a:r>
          </a:p>
          <a:p>
            <a:r>
              <a:rPr lang="en-US" altLang="en-US" sz="2800" dirty="0" smtClean="0"/>
              <a:t>They rated the emotional discomfort and believability of the word again.</a:t>
            </a:r>
          </a:p>
        </p:txBody>
      </p:sp>
    </p:spTree>
    <p:extLst>
      <p:ext uri="{BB962C8B-B14F-4D97-AF65-F5344CB8AC3E}">
        <p14:creationId xmlns:p14="http://schemas.microsoft.com/office/powerpoint/2010/main" val="265659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dirty="0" smtClean="0"/>
              <a:t>Research Results</a:t>
            </a:r>
            <a:endParaRPr lang="en-US" sz="4400" dirty="0"/>
          </a:p>
        </p:txBody>
      </p:sp>
      <p:sp>
        <p:nvSpPr>
          <p:cNvPr id="34819" name="Content Placeholder 2"/>
          <p:cNvSpPr>
            <a:spLocks noGrp="1"/>
          </p:cNvSpPr>
          <p:nvPr>
            <p:ph idx="1"/>
          </p:nvPr>
        </p:nvSpPr>
        <p:spPr/>
        <p:txBody>
          <a:bodyPr>
            <a:noAutofit/>
          </a:bodyPr>
          <a:lstStyle/>
          <a:p>
            <a:r>
              <a:rPr lang="en-US" altLang="en-US" sz="2800" b="1" dirty="0" smtClean="0">
                <a:solidFill>
                  <a:srgbClr val="C00000"/>
                </a:solidFill>
              </a:rPr>
              <a:t>Emotional discomfort </a:t>
            </a:r>
            <a:r>
              <a:rPr lang="en-US" altLang="en-US" sz="2800" dirty="0" smtClean="0"/>
              <a:t>of the word went down within the 3 – 10 seconds</a:t>
            </a:r>
          </a:p>
          <a:p>
            <a:endParaRPr lang="en-US" altLang="en-US" sz="1600" dirty="0" smtClean="0"/>
          </a:p>
          <a:p>
            <a:r>
              <a:rPr lang="en-US" altLang="en-US" sz="2800" b="1" dirty="0" smtClean="0">
                <a:solidFill>
                  <a:srgbClr val="C00000"/>
                </a:solidFill>
              </a:rPr>
              <a:t>Believability</a:t>
            </a:r>
            <a:r>
              <a:rPr lang="en-US" altLang="en-US" sz="2800" dirty="0" smtClean="0"/>
              <a:t> took longer, about 20 – 30 seconds. </a:t>
            </a:r>
          </a:p>
          <a:p>
            <a:endParaRPr lang="en-US" altLang="en-US" sz="1600" dirty="0" smtClean="0"/>
          </a:p>
          <a:p>
            <a:r>
              <a:rPr lang="en-US" altLang="en-US" sz="2800" dirty="0" smtClean="0"/>
              <a:t>Emotional discomfort and believability may be </a:t>
            </a:r>
            <a:r>
              <a:rPr lang="en-US" altLang="en-US" sz="2800" b="1" dirty="0" smtClean="0">
                <a:solidFill>
                  <a:srgbClr val="C00000"/>
                </a:solidFill>
              </a:rPr>
              <a:t>different</a:t>
            </a:r>
            <a:r>
              <a:rPr lang="en-US" altLang="en-US" sz="2800" dirty="0" smtClean="0"/>
              <a:t> constructs. </a:t>
            </a:r>
          </a:p>
        </p:txBody>
      </p:sp>
    </p:spTree>
    <p:extLst>
      <p:ext uri="{BB962C8B-B14F-4D97-AF65-F5344CB8AC3E}">
        <p14:creationId xmlns:p14="http://schemas.microsoft.com/office/powerpoint/2010/main" val="3663923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dirty="0" smtClean="0"/>
              <a:t>Activity #3: application</a:t>
            </a:r>
            <a:endParaRPr lang="en-US" sz="4400" dirty="0"/>
          </a:p>
        </p:txBody>
      </p:sp>
      <p:sp>
        <p:nvSpPr>
          <p:cNvPr id="34819" name="Content Placeholder 2"/>
          <p:cNvSpPr>
            <a:spLocks noGrp="1"/>
          </p:cNvSpPr>
          <p:nvPr>
            <p:ph idx="1"/>
          </p:nvPr>
        </p:nvSpPr>
        <p:spPr>
          <a:xfrm>
            <a:off x="1451579" y="2015732"/>
            <a:ext cx="10052444" cy="3450613"/>
          </a:xfrm>
        </p:spPr>
        <p:txBody>
          <a:bodyPr>
            <a:noAutofit/>
          </a:bodyPr>
          <a:lstStyle/>
          <a:p>
            <a:r>
              <a:rPr lang="en-US" altLang="en-US" sz="3200" dirty="0" smtClean="0"/>
              <a:t>Pick a word that causes you stress</a:t>
            </a:r>
          </a:p>
          <a:p>
            <a:endParaRPr lang="en-US" altLang="en-US" sz="3200" dirty="0" smtClean="0"/>
          </a:p>
          <a:p>
            <a:r>
              <a:rPr lang="en-US" altLang="en-US" sz="3200" dirty="0" smtClean="0"/>
              <a:t>All </a:t>
            </a:r>
            <a:r>
              <a:rPr lang="en-US" altLang="en-US" sz="3200" b="1" dirty="0" smtClean="0">
                <a:solidFill>
                  <a:srgbClr val="0070C0"/>
                </a:solidFill>
              </a:rPr>
              <a:t>together</a:t>
            </a:r>
            <a:r>
              <a:rPr lang="en-US" altLang="en-US" sz="3200" dirty="0" smtClean="0"/>
              <a:t> now . . . </a:t>
            </a:r>
          </a:p>
          <a:p>
            <a:endParaRPr lang="en-US" altLang="en-US" sz="3200" b="1" dirty="0" smtClean="0">
              <a:solidFill>
                <a:srgbClr val="C00000"/>
              </a:solidFill>
            </a:endParaRPr>
          </a:p>
          <a:p>
            <a:r>
              <a:rPr lang="en-US" altLang="en-US" sz="3200" b="1" dirty="0" smtClean="0">
                <a:solidFill>
                  <a:srgbClr val="C00000"/>
                </a:solidFill>
              </a:rPr>
              <a:t>Implications</a:t>
            </a:r>
            <a:r>
              <a:rPr lang="en-US" altLang="en-US" sz="3200" dirty="0" smtClean="0"/>
              <a:t>: How do you get away from the </a:t>
            </a:r>
            <a:r>
              <a:rPr lang="en-US" altLang="en-US" sz="3200" b="1" strike="sngStrike" dirty="0" smtClean="0">
                <a:solidFill>
                  <a:srgbClr val="C00000"/>
                </a:solidFill>
              </a:rPr>
              <a:t>WORDS</a:t>
            </a:r>
            <a:r>
              <a:rPr lang="en-US" altLang="en-US" sz="3200" dirty="0" smtClean="0"/>
              <a:t>?</a:t>
            </a:r>
          </a:p>
        </p:txBody>
      </p:sp>
    </p:spTree>
    <p:extLst>
      <p:ext uri="{BB962C8B-B14F-4D97-AF65-F5344CB8AC3E}">
        <p14:creationId xmlns:p14="http://schemas.microsoft.com/office/powerpoint/2010/main" val="2370833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Activity #4: </a:t>
            </a:r>
            <a:r>
              <a:rPr lang="en-US" sz="4400" b="1" dirty="0" smtClean="0">
                <a:solidFill>
                  <a:srgbClr val="0070C0"/>
                </a:solidFill>
              </a:rPr>
              <a:t>Gratitude</a:t>
            </a:r>
            <a:endParaRPr lang="en-US" sz="4400" b="1" dirty="0">
              <a:solidFill>
                <a:srgbClr val="0070C0"/>
              </a:solidFill>
            </a:endParaRPr>
          </a:p>
        </p:txBody>
      </p:sp>
      <p:sp>
        <p:nvSpPr>
          <p:cNvPr id="3" name="Content Placeholder 2"/>
          <p:cNvSpPr>
            <a:spLocks noGrp="1"/>
          </p:cNvSpPr>
          <p:nvPr>
            <p:ph idx="1"/>
          </p:nvPr>
        </p:nvSpPr>
        <p:spPr>
          <a:xfrm>
            <a:off x="1271451" y="1853754"/>
            <a:ext cx="9783403" cy="4477377"/>
          </a:xfrm>
        </p:spPr>
        <p:txBody>
          <a:bodyPr>
            <a:normAutofit/>
          </a:bodyPr>
          <a:lstStyle/>
          <a:p>
            <a:pPr marL="0" indent="0">
              <a:buNone/>
            </a:pPr>
            <a:r>
              <a:rPr lang="en-US" sz="3200" dirty="0" smtClean="0"/>
              <a:t>Writing a </a:t>
            </a:r>
            <a:r>
              <a:rPr lang="en-US" sz="3200" b="1" dirty="0" smtClean="0">
                <a:solidFill>
                  <a:srgbClr val="0070C0"/>
                </a:solidFill>
              </a:rPr>
              <a:t>postcard/letter/email/text/IM</a:t>
            </a:r>
            <a:r>
              <a:rPr lang="en-US" sz="3200" dirty="0" smtClean="0"/>
              <a:t> of gratitude to a meaningful person</a:t>
            </a:r>
          </a:p>
          <a:p>
            <a:pPr marL="0" indent="0">
              <a:buNone/>
            </a:pPr>
            <a:endParaRPr lang="en-US" sz="3200" dirty="0" smtClean="0"/>
          </a:p>
          <a:p>
            <a:pPr marL="0" indent="0">
              <a:buNone/>
            </a:pPr>
            <a:r>
              <a:rPr lang="en-US" sz="3200" dirty="0" smtClean="0"/>
              <a:t>When? How often? Results</a:t>
            </a:r>
            <a:r>
              <a:rPr lang="en-US" sz="3200" dirty="0" smtClean="0"/>
              <a:t>??</a:t>
            </a:r>
          </a:p>
          <a:p>
            <a:pPr marL="0" indent="0">
              <a:buNone/>
            </a:pPr>
            <a:endParaRPr lang="en-US" sz="3200" dirty="0" smtClean="0"/>
          </a:p>
          <a:p>
            <a:pPr marL="0" indent="0">
              <a:buNone/>
            </a:pPr>
            <a:r>
              <a:rPr lang="en-US" sz="3200" dirty="0" smtClean="0"/>
              <a:t>Now</a:t>
            </a:r>
            <a:r>
              <a:rPr lang="en-US" sz="3200" dirty="0" smtClean="0"/>
              <a:t>:  Visualize . . . </a:t>
            </a:r>
            <a:r>
              <a:rPr lang="en-US" sz="3200" dirty="0" smtClean="0">
                <a:solidFill>
                  <a:srgbClr val="0070C0"/>
                </a:solidFill>
              </a:rPr>
              <a:t>Who do you tell </a:t>
            </a:r>
            <a:r>
              <a:rPr lang="en-US" sz="3200" dirty="0" smtClean="0"/>
              <a:t>. . . in this room?</a:t>
            </a:r>
            <a:endParaRPr lang="en-US" sz="3200" dirty="0"/>
          </a:p>
        </p:txBody>
      </p:sp>
    </p:spTree>
    <p:extLst>
      <p:ext uri="{BB962C8B-B14F-4D97-AF65-F5344CB8AC3E}">
        <p14:creationId xmlns:p14="http://schemas.microsoft.com/office/powerpoint/2010/main" val="884199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Activity #5: </a:t>
            </a:r>
            <a:r>
              <a:rPr lang="en-US" sz="4400" dirty="0" smtClean="0"/>
              <a:t>distraction</a:t>
            </a:r>
            <a:endParaRPr lang="en-US" sz="4400" dirty="0"/>
          </a:p>
        </p:txBody>
      </p:sp>
      <p:sp>
        <p:nvSpPr>
          <p:cNvPr id="3" name="Content Placeholder 2"/>
          <p:cNvSpPr>
            <a:spLocks noGrp="1"/>
          </p:cNvSpPr>
          <p:nvPr>
            <p:ph idx="1"/>
          </p:nvPr>
        </p:nvSpPr>
        <p:spPr>
          <a:xfrm>
            <a:off x="1271451" y="2015732"/>
            <a:ext cx="9783403" cy="4315399"/>
          </a:xfrm>
        </p:spPr>
        <p:txBody>
          <a:bodyPr>
            <a:normAutofit/>
          </a:bodyPr>
          <a:lstStyle/>
          <a:p>
            <a:r>
              <a:rPr lang="en-US" sz="3200" dirty="0" smtClean="0"/>
              <a:t>This is the simplest approach of all . . . EXAMPLES</a:t>
            </a:r>
          </a:p>
          <a:p>
            <a:endParaRPr lang="en-US" sz="3200" dirty="0"/>
          </a:p>
          <a:p>
            <a:r>
              <a:rPr lang="en-US" sz="3200" dirty="0" smtClean="0"/>
              <a:t>What’s needed </a:t>
            </a:r>
            <a:r>
              <a:rPr lang="en-US" sz="3200" dirty="0" smtClean="0"/>
              <a:t>is </a:t>
            </a:r>
            <a:r>
              <a:rPr lang="en-US" sz="3200" dirty="0" smtClean="0"/>
              <a:t>the ability to pull back from the moment and </a:t>
            </a:r>
            <a:r>
              <a:rPr lang="en-US" sz="3200" b="1" dirty="0" smtClean="0">
                <a:solidFill>
                  <a:srgbClr val="0070C0"/>
                </a:solidFill>
              </a:rPr>
              <a:t>get </a:t>
            </a:r>
            <a:r>
              <a:rPr lang="en-US" sz="3200" b="1" dirty="0" smtClean="0">
                <a:solidFill>
                  <a:srgbClr val="0070C0"/>
                </a:solidFill>
              </a:rPr>
              <a:t>mental and emotional distance</a:t>
            </a:r>
            <a:endParaRPr lang="en-US" sz="3200" b="1" dirty="0" smtClean="0">
              <a:solidFill>
                <a:srgbClr val="0070C0"/>
              </a:solidFill>
            </a:endParaRPr>
          </a:p>
          <a:p>
            <a:endParaRPr lang="en-US" sz="3200" dirty="0"/>
          </a:p>
          <a:p>
            <a:r>
              <a:rPr lang="en-US" sz="3200" dirty="0" smtClean="0"/>
              <a:t>You have to </a:t>
            </a:r>
            <a:r>
              <a:rPr lang="en-US" sz="3200" b="1" dirty="0" smtClean="0">
                <a:solidFill>
                  <a:srgbClr val="0070C0"/>
                </a:solidFill>
              </a:rPr>
              <a:t>want</a:t>
            </a:r>
            <a:r>
              <a:rPr lang="en-US" sz="3200" dirty="0" smtClean="0"/>
              <a:t> to do it</a:t>
            </a:r>
          </a:p>
        </p:txBody>
      </p:sp>
    </p:spTree>
    <p:extLst>
      <p:ext uri="{BB962C8B-B14F-4D97-AF65-F5344CB8AC3E}">
        <p14:creationId xmlns:p14="http://schemas.microsoft.com/office/powerpoint/2010/main" val="42940207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321013"/>
            <a:ext cx="9603275" cy="1532741"/>
          </a:xfrm>
        </p:spPr>
        <p:txBody>
          <a:bodyPr>
            <a:normAutofit/>
          </a:bodyPr>
          <a:lstStyle/>
          <a:p>
            <a:r>
              <a:rPr lang="en-US" sz="4400" dirty="0" smtClean="0"/>
              <a:t>Stress Solutions at work: </a:t>
            </a:r>
            <a:br>
              <a:rPr lang="en-US" sz="4400" dirty="0" smtClean="0"/>
            </a:br>
            <a:r>
              <a:rPr lang="en-US" sz="4400" dirty="0" smtClean="0">
                <a:solidFill>
                  <a:srgbClr val="0070C0"/>
                </a:solidFill>
              </a:rPr>
              <a:t>creating </a:t>
            </a:r>
            <a:r>
              <a:rPr lang="en-US" sz="4400" dirty="0" smtClean="0">
                <a:solidFill>
                  <a:srgbClr val="0070C0"/>
                </a:solidFill>
              </a:rPr>
              <a:t>rituals</a:t>
            </a:r>
            <a:endParaRPr lang="en-US" sz="4400" dirty="0">
              <a:solidFill>
                <a:srgbClr val="0070C0"/>
              </a:solidFill>
            </a:endParaRPr>
          </a:p>
        </p:txBody>
      </p:sp>
      <p:sp>
        <p:nvSpPr>
          <p:cNvPr id="3" name="Content Placeholder 2"/>
          <p:cNvSpPr>
            <a:spLocks noGrp="1"/>
          </p:cNvSpPr>
          <p:nvPr>
            <p:ph idx="1"/>
          </p:nvPr>
        </p:nvSpPr>
        <p:spPr>
          <a:xfrm>
            <a:off x="1271451" y="1853754"/>
            <a:ext cx="9783403" cy="4625423"/>
          </a:xfrm>
        </p:spPr>
        <p:txBody>
          <a:bodyPr>
            <a:normAutofit/>
          </a:bodyPr>
          <a:lstStyle/>
          <a:p>
            <a:pPr marL="228600" lvl="1">
              <a:spcBef>
                <a:spcPts val="1000"/>
              </a:spcBef>
            </a:pPr>
            <a:r>
              <a:rPr lang="en-US" sz="2600" dirty="0"/>
              <a:t>No shop talk at lunch</a:t>
            </a:r>
          </a:p>
          <a:p>
            <a:pPr marL="228600" lvl="1">
              <a:spcBef>
                <a:spcPts val="1000"/>
              </a:spcBef>
            </a:pPr>
            <a:r>
              <a:rPr lang="en-US" sz="2600" b="1" dirty="0">
                <a:solidFill>
                  <a:srgbClr val="0070C0"/>
                </a:solidFill>
              </a:rPr>
              <a:t>Transition</a:t>
            </a:r>
            <a:r>
              <a:rPr lang="en-US" sz="2600" dirty="0"/>
              <a:t> to the person you are at home</a:t>
            </a:r>
          </a:p>
          <a:p>
            <a:pPr marL="228600" lvl="1">
              <a:spcBef>
                <a:spcPts val="1000"/>
              </a:spcBef>
            </a:pPr>
            <a:r>
              <a:rPr lang="en-US" sz="2600" dirty="0"/>
              <a:t>Your transition </a:t>
            </a:r>
            <a:r>
              <a:rPr lang="en-US" sz="2600" b="1" dirty="0">
                <a:solidFill>
                  <a:srgbClr val="0070C0"/>
                </a:solidFill>
              </a:rPr>
              <a:t>song(s)</a:t>
            </a:r>
          </a:p>
          <a:p>
            <a:pPr marL="228600" lvl="1">
              <a:spcBef>
                <a:spcPts val="1000"/>
              </a:spcBef>
            </a:pPr>
            <a:r>
              <a:rPr lang="en-US" sz="2600" dirty="0"/>
              <a:t>Message to a </a:t>
            </a:r>
            <a:r>
              <a:rPr lang="en-US" sz="2600" dirty="0" smtClean="0"/>
              <a:t>friend/partner; prayer; mindfulness meditation</a:t>
            </a:r>
            <a:endParaRPr lang="en-US" sz="2600" dirty="0"/>
          </a:p>
          <a:p>
            <a:pPr marL="228600" lvl="1">
              <a:spcBef>
                <a:spcPts val="1000"/>
              </a:spcBef>
            </a:pPr>
            <a:r>
              <a:rPr lang="en-US" sz="2600" dirty="0"/>
              <a:t>Going on a </a:t>
            </a:r>
            <a:r>
              <a:rPr lang="en-US" sz="2600" dirty="0" smtClean="0"/>
              <a:t>run; </a:t>
            </a:r>
            <a:r>
              <a:rPr lang="en-US" sz="2600" dirty="0" smtClean="0"/>
              <a:t>yoga</a:t>
            </a:r>
            <a:endParaRPr lang="en-US" sz="2600" dirty="0"/>
          </a:p>
        </p:txBody>
      </p:sp>
    </p:spTree>
    <p:extLst>
      <p:ext uri="{BB962C8B-B14F-4D97-AF65-F5344CB8AC3E}">
        <p14:creationId xmlns:p14="http://schemas.microsoft.com/office/powerpoint/2010/main" val="17187188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normAutofit/>
          </a:bodyPr>
          <a:lstStyle/>
          <a:p>
            <a:r>
              <a:rPr lang="en-US" altLang="en-US" sz="4400" dirty="0" smtClean="0"/>
              <a:t>Homework Activities</a:t>
            </a:r>
            <a:endParaRPr lang="en-US" altLang="en-US" sz="4400" dirty="0"/>
          </a:p>
        </p:txBody>
      </p:sp>
      <p:sp>
        <p:nvSpPr>
          <p:cNvPr id="159747" name="Rectangle 3"/>
          <p:cNvSpPr>
            <a:spLocks noGrp="1" noChangeArrowheads="1"/>
          </p:cNvSpPr>
          <p:nvPr>
            <p:ph type="body" idx="1"/>
          </p:nvPr>
        </p:nvSpPr>
        <p:spPr>
          <a:xfrm>
            <a:off x="1451579" y="2015732"/>
            <a:ext cx="9603275" cy="4045434"/>
          </a:xfrm>
        </p:spPr>
        <p:txBody>
          <a:bodyPr>
            <a:normAutofit/>
          </a:bodyPr>
          <a:lstStyle/>
          <a:p>
            <a:r>
              <a:rPr lang="en-US" altLang="en-US" sz="3200" dirty="0" smtClean="0"/>
              <a:t>Intentionally develop your </a:t>
            </a:r>
            <a:r>
              <a:rPr lang="en-US" altLang="en-US" sz="3200" dirty="0" smtClean="0"/>
              <a:t>stress </a:t>
            </a:r>
            <a:r>
              <a:rPr lang="en-US" altLang="en-US" sz="3200" dirty="0"/>
              <a:t>management </a:t>
            </a:r>
            <a:r>
              <a:rPr lang="en-US" altLang="en-US" sz="3200" dirty="0" smtClean="0"/>
              <a:t>repertoire [</a:t>
            </a:r>
            <a:r>
              <a:rPr lang="en-US" altLang="en-US" sz="3200" b="1" dirty="0" smtClean="0">
                <a:solidFill>
                  <a:srgbClr val="C00000"/>
                </a:solidFill>
              </a:rPr>
              <a:t>Research tip</a:t>
            </a:r>
            <a:r>
              <a:rPr lang="en-US" altLang="en-US" sz="3200" dirty="0" smtClean="0"/>
              <a:t>:  Having a v</a:t>
            </a:r>
            <a:r>
              <a:rPr lang="en-US" altLang="en-US" sz="3200" dirty="0" smtClean="0"/>
              <a:t>ariety of SM </a:t>
            </a:r>
            <a:r>
              <a:rPr lang="en-US" altLang="en-US" sz="3200" dirty="0" smtClean="0"/>
              <a:t>activities is more effective]</a:t>
            </a:r>
            <a:endParaRPr lang="en-US" altLang="en-US" sz="3200" dirty="0"/>
          </a:p>
          <a:p>
            <a:r>
              <a:rPr lang="en-US" altLang="en-US" sz="3200" dirty="0" smtClean="0"/>
              <a:t>Identify </a:t>
            </a:r>
            <a:r>
              <a:rPr lang="en-US" altLang="en-US" sz="3200" b="1" dirty="0">
                <a:solidFill>
                  <a:srgbClr val="C00000"/>
                </a:solidFill>
              </a:rPr>
              <a:t>something new </a:t>
            </a:r>
            <a:r>
              <a:rPr lang="en-US" altLang="en-US" sz="3200" dirty="0" smtClean="0"/>
              <a:t>[from today] that you </a:t>
            </a:r>
            <a:r>
              <a:rPr lang="en-US" altLang="en-US" sz="3200" dirty="0"/>
              <a:t>will try to do this year to manage your </a:t>
            </a:r>
            <a:r>
              <a:rPr lang="en-US" altLang="en-US" sz="3200" dirty="0" smtClean="0"/>
              <a:t>stress</a:t>
            </a:r>
          </a:p>
          <a:p>
            <a:r>
              <a:rPr lang="en-US" altLang="en-US" sz="3200" dirty="0" smtClean="0"/>
              <a:t>Express gratitude to someone at work . . . every day </a:t>
            </a:r>
            <a:endParaRPr lang="en-US" altLang="en-US" sz="3200" dirty="0"/>
          </a:p>
        </p:txBody>
      </p:sp>
    </p:spTree>
    <p:extLst>
      <p:ext uri="{BB962C8B-B14F-4D97-AF65-F5344CB8AC3E}">
        <p14:creationId xmlns:p14="http://schemas.microsoft.com/office/powerpoint/2010/main" val="2757926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normAutofit/>
          </a:bodyPr>
          <a:lstStyle/>
          <a:p>
            <a:r>
              <a:rPr lang="en-US" altLang="en-US" sz="4400" dirty="0" smtClean="0"/>
              <a:t>Stunning Conclusion</a:t>
            </a:r>
            <a:endParaRPr lang="en-US" altLang="en-US" sz="4400" dirty="0"/>
          </a:p>
        </p:txBody>
      </p:sp>
      <p:sp>
        <p:nvSpPr>
          <p:cNvPr id="159747" name="Rectangle 3"/>
          <p:cNvSpPr>
            <a:spLocks noGrp="1" noChangeArrowheads="1"/>
          </p:cNvSpPr>
          <p:nvPr>
            <p:ph type="body" idx="1"/>
          </p:nvPr>
        </p:nvSpPr>
        <p:spPr>
          <a:xfrm>
            <a:off x="1451579" y="2015732"/>
            <a:ext cx="9603275" cy="4045434"/>
          </a:xfrm>
        </p:spPr>
        <p:txBody>
          <a:bodyPr>
            <a:normAutofit/>
          </a:bodyPr>
          <a:lstStyle/>
          <a:p>
            <a:r>
              <a:rPr lang="en-US" altLang="en-US" sz="3200" dirty="0" smtClean="0"/>
              <a:t>We cannot “solve” stress and burnout</a:t>
            </a:r>
          </a:p>
          <a:p>
            <a:endParaRPr lang="en-US" altLang="en-US" sz="3200" dirty="0"/>
          </a:p>
          <a:p>
            <a:r>
              <a:rPr lang="en-US" altLang="en-US" sz="3200" dirty="0" smtClean="0"/>
              <a:t>But we can </a:t>
            </a:r>
            <a:r>
              <a:rPr lang="en-US" altLang="en-US" sz="3200" b="1" dirty="0" smtClean="0">
                <a:solidFill>
                  <a:srgbClr val="C00000"/>
                </a:solidFill>
              </a:rPr>
              <a:t>manage it constructively </a:t>
            </a:r>
            <a:r>
              <a:rPr lang="en-US" altLang="en-US" sz="3200" dirty="0" smtClean="0"/>
              <a:t>through physical, mental, emotional, social, cultural, and spiritual methods</a:t>
            </a:r>
            <a:endParaRPr lang="en-US" altLang="en-US" sz="3200" dirty="0"/>
          </a:p>
        </p:txBody>
      </p:sp>
    </p:spTree>
    <p:extLst>
      <p:ext uri="{BB962C8B-B14F-4D97-AF65-F5344CB8AC3E}">
        <p14:creationId xmlns:p14="http://schemas.microsoft.com/office/powerpoint/2010/main" val="365634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Questions???</a:t>
            </a:r>
            <a:endParaRPr lang="en-US" sz="4400" dirty="0"/>
          </a:p>
        </p:txBody>
      </p:sp>
      <p:pic>
        <p:nvPicPr>
          <p:cNvPr id="4" name="Content Placeholder 3"/>
          <p:cNvPicPr>
            <a:picLocks noGrp="1" noChangeAspect="1"/>
          </p:cNvPicPr>
          <p:nvPr>
            <p:ph idx="1"/>
          </p:nvPr>
        </p:nvPicPr>
        <p:blipFill>
          <a:blip r:embed="rId2"/>
          <a:stretch>
            <a:fillRect/>
          </a:stretch>
        </p:blipFill>
        <p:spPr>
          <a:xfrm>
            <a:off x="1451579" y="1458668"/>
            <a:ext cx="9603275" cy="4639207"/>
          </a:xfrm>
          <a:prstGeom prst="rect">
            <a:avLst/>
          </a:prstGeom>
        </p:spPr>
      </p:pic>
    </p:spTree>
    <p:extLst>
      <p:ext uri="{BB962C8B-B14F-4D97-AF65-F5344CB8AC3E}">
        <p14:creationId xmlns:p14="http://schemas.microsoft.com/office/powerpoint/2010/main" val="119791096"/>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2992</TotalTime>
  <Words>876</Words>
  <Application>Microsoft Office PowerPoint</Application>
  <PresentationFormat>Widescreen</PresentationFormat>
  <Paragraphs>158</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Gill Sans MT</vt:lpstr>
      <vt:lpstr>Wingdings</vt:lpstr>
      <vt:lpstr>Gallery</vt:lpstr>
      <vt:lpstr>Burning Out, Burning Up,  or  Just Singed  Coping with Stress and Living Well</vt:lpstr>
      <vt:lpstr>Introductions</vt:lpstr>
      <vt:lpstr>The Plan: Let’s Talk about Work and Stress and Burnout and other fun things like that</vt:lpstr>
      <vt:lpstr>Introductions II</vt:lpstr>
      <vt:lpstr>The Plan  [Seriously this time]</vt:lpstr>
      <vt:lpstr>Our Ground Rules</vt:lpstr>
      <vt:lpstr>Opening Story and Goals</vt:lpstr>
      <vt:lpstr>Definitions – Merriam-Webster</vt:lpstr>
      <vt:lpstr>What Causes Stress (and burnout)?</vt:lpstr>
      <vt:lpstr>PHC and Stress and Burnout</vt:lpstr>
      <vt:lpstr>PowerPoint Presentation</vt:lpstr>
      <vt:lpstr>Activity #1: Self-Awareness</vt:lpstr>
      <vt:lpstr>Activity #1: Debriefing</vt:lpstr>
      <vt:lpstr>Activity #2: the Natural Solution+</vt:lpstr>
      <vt:lpstr>Activity #2: Debriefing</vt:lpstr>
      <vt:lpstr>Intellectualizing Together</vt:lpstr>
      <vt:lpstr>Activity #3: Words were originally Magic</vt:lpstr>
      <vt:lpstr>Milk, Milk, Milk – Research </vt:lpstr>
      <vt:lpstr>Research Results</vt:lpstr>
      <vt:lpstr>Activity #3: application</vt:lpstr>
      <vt:lpstr>Activity #4: Gratitude</vt:lpstr>
      <vt:lpstr>Activity #5: distraction</vt:lpstr>
      <vt:lpstr>Stress Solutions at work:  creating rituals</vt:lpstr>
      <vt:lpstr>Homework Activities</vt:lpstr>
      <vt:lpstr>Stunning Conclusion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 545 – Day One</dc:title>
  <dc:creator>Sommers-Flanagan, John</dc:creator>
  <cp:lastModifiedBy>Sommers-Flanagan, John</cp:lastModifiedBy>
  <cp:revision>106</cp:revision>
  <dcterms:created xsi:type="dcterms:W3CDTF">2017-09-11T03:05:12Z</dcterms:created>
  <dcterms:modified xsi:type="dcterms:W3CDTF">2018-11-25T19:49:38Z</dcterms:modified>
</cp:coreProperties>
</file>