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52" r:id="rId4"/>
    <p:sldId id="318" r:id="rId5"/>
    <p:sldId id="295" r:id="rId6"/>
    <p:sldId id="331" r:id="rId7"/>
    <p:sldId id="329" r:id="rId8"/>
    <p:sldId id="319" r:id="rId9"/>
    <p:sldId id="327" r:id="rId10"/>
    <p:sldId id="351" r:id="rId11"/>
    <p:sldId id="332" r:id="rId12"/>
    <p:sldId id="350" r:id="rId13"/>
    <p:sldId id="333" r:id="rId14"/>
    <p:sldId id="325" r:id="rId15"/>
    <p:sldId id="342" r:id="rId16"/>
    <p:sldId id="343" r:id="rId17"/>
    <p:sldId id="344" r:id="rId18"/>
    <p:sldId id="345" r:id="rId19"/>
    <p:sldId id="326" r:id="rId20"/>
    <p:sldId id="353" r:id="rId21"/>
    <p:sldId id="349" r:id="rId22"/>
    <p:sldId id="328" r:id="rId23"/>
    <p:sldId id="346" r:id="rId24"/>
    <p:sldId id="320" r:id="rId25"/>
    <p:sldId id="338" r:id="rId26"/>
    <p:sldId id="347" r:id="rId27"/>
    <p:sldId id="321" r:id="rId28"/>
    <p:sldId id="322" r:id="rId29"/>
    <p:sldId id="296" r:id="rId30"/>
    <p:sldId id="33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6022" y="130630"/>
            <a:ext cx="10720251" cy="33615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Peaceful Pathways to Stress Management for School Counselors: </a:t>
            </a:r>
            <a:r>
              <a:rPr lang="en-US" sz="4000" dirty="0" smtClean="0">
                <a:solidFill>
                  <a:srgbClr val="002060"/>
                </a:solidFill>
              </a:rPr>
              <a:t/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>
                <a:solidFill>
                  <a:srgbClr val="002060"/>
                </a:solidFill>
              </a:rPr>
              <a:t/>
            </a:r>
            <a:br>
              <a:rPr lang="en-US" sz="4000" dirty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Mainstream </a:t>
            </a:r>
            <a:r>
              <a:rPr lang="en-US" sz="4000" dirty="0">
                <a:solidFill>
                  <a:srgbClr val="002060"/>
                </a:solidFill>
              </a:rPr>
              <a:t>and Cultural Perspectives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9463" y="4005944"/>
            <a:ext cx="9718766" cy="195072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John Sommers-Flanagan, Ph.D. </a:t>
            </a:r>
          </a:p>
          <a:p>
            <a:r>
              <a:rPr lang="en-US" sz="2400" dirty="0" smtClean="0"/>
              <a:t>Salena Beaumont Hill, M.A.</a:t>
            </a:r>
          </a:p>
          <a:p>
            <a:r>
              <a:rPr lang="en-US" sz="2400" dirty="0" smtClean="0"/>
              <a:t>University of Montana – Department of Counselor Education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685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Introductions*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Salena</a:t>
            </a:r>
          </a:p>
          <a:p>
            <a:endParaRPr lang="en-US" sz="3200" dirty="0" smtClean="0"/>
          </a:p>
          <a:p>
            <a:r>
              <a:rPr lang="en-US" sz="3200" dirty="0" smtClean="0"/>
              <a:t>John</a:t>
            </a:r>
            <a:endParaRPr lang="en-US" sz="2800" dirty="0" smtClean="0"/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83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Today’s Plan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A morning with a information and experiences that help us expand our:</a:t>
            </a:r>
          </a:p>
          <a:p>
            <a:pPr lvl="1"/>
            <a:r>
              <a:rPr lang="en-US" sz="2800" dirty="0" smtClean="0"/>
              <a:t>Stress-related </a:t>
            </a:r>
            <a:r>
              <a:rPr lang="en-US" sz="2800" dirty="0" smtClean="0">
                <a:solidFill>
                  <a:srgbClr val="C00000"/>
                </a:solidFill>
              </a:rPr>
              <a:t>self-awareness</a:t>
            </a:r>
          </a:p>
          <a:p>
            <a:pPr lvl="1"/>
            <a:r>
              <a:rPr lang="en-US" sz="2800" dirty="0" smtClean="0"/>
              <a:t>Knowledge and understanding of the many dimensions of </a:t>
            </a:r>
            <a:r>
              <a:rPr lang="en-US" sz="2800" dirty="0" smtClean="0">
                <a:solidFill>
                  <a:srgbClr val="C00000"/>
                </a:solidFill>
              </a:rPr>
              <a:t>human stress and the stress response</a:t>
            </a:r>
          </a:p>
          <a:p>
            <a:pPr lvl="1"/>
            <a:r>
              <a:rPr lang="en-US" sz="2800" dirty="0" smtClean="0"/>
              <a:t>Application of many* distinct and overlapping approaches to stress management, self-care, and </a:t>
            </a:r>
            <a:r>
              <a:rPr lang="en-US" sz="2800" dirty="0" smtClean="0">
                <a:solidFill>
                  <a:srgbClr val="C00000"/>
                </a:solidFill>
              </a:rPr>
              <a:t>neurobiological behavioral regulation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83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Our Ground Rules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Be </a:t>
            </a:r>
            <a:r>
              <a:rPr lang="en-US" sz="3200" b="1" dirty="0" smtClean="0">
                <a:solidFill>
                  <a:srgbClr val="C00000"/>
                </a:solidFill>
              </a:rPr>
              <a:t>open</a:t>
            </a:r>
            <a:r>
              <a:rPr lang="en-US" sz="3200" dirty="0" smtClean="0"/>
              <a:t> to learning</a:t>
            </a:r>
          </a:p>
          <a:p>
            <a:r>
              <a:rPr lang="en-US" sz="3200" b="1" dirty="0" smtClean="0">
                <a:solidFill>
                  <a:srgbClr val="C00000"/>
                </a:solidFill>
              </a:rPr>
              <a:t>Communicate</a:t>
            </a:r>
            <a:r>
              <a:rPr lang="en-US" sz="3200" dirty="0" smtClean="0"/>
              <a:t> respectfully</a:t>
            </a:r>
          </a:p>
          <a:p>
            <a:r>
              <a:rPr lang="en-US" sz="3200" dirty="0" smtClean="0"/>
              <a:t>Engage in </a:t>
            </a:r>
            <a:r>
              <a:rPr lang="en-US" sz="3200" b="1" dirty="0" smtClean="0">
                <a:solidFill>
                  <a:srgbClr val="C00000"/>
                </a:solidFill>
              </a:rPr>
              <a:t>experiential activities </a:t>
            </a:r>
            <a:r>
              <a:rPr lang="en-US" sz="3200" dirty="0" smtClean="0"/>
              <a:t>to whatever extent you are comfortable [*ignore us as needed]</a:t>
            </a:r>
          </a:p>
          <a:p>
            <a:r>
              <a:rPr lang="en-US" sz="3200" dirty="0" smtClean="0"/>
              <a:t>Take care of yourself and have as much fun as we can while we </a:t>
            </a:r>
            <a:r>
              <a:rPr lang="en-US" sz="3200" b="1" dirty="0" smtClean="0">
                <a:solidFill>
                  <a:srgbClr val="C00000"/>
                </a:solidFill>
              </a:rPr>
              <a:t>learn together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2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Opening Story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Full disclosure**</a:t>
            </a:r>
          </a:p>
          <a:p>
            <a:pPr marL="0" indent="0">
              <a:buNone/>
            </a:pPr>
            <a:r>
              <a:rPr lang="en-US" sz="3200" dirty="0" smtClean="0"/>
              <a:t>Warning</a:t>
            </a:r>
            <a:r>
              <a:rPr lang="en-US" sz="3200" dirty="0" smtClean="0"/>
              <a:t>:  </a:t>
            </a:r>
            <a:r>
              <a:rPr lang="en-US" sz="3200" b="1" dirty="0" smtClean="0">
                <a:solidFill>
                  <a:srgbClr val="C00000"/>
                </a:solidFill>
              </a:rPr>
              <a:t>There is profanity in this story</a:t>
            </a:r>
          </a:p>
          <a:p>
            <a:pPr marL="0" indent="0">
              <a:buNone/>
            </a:pPr>
            <a:r>
              <a:rPr lang="en-US" sz="3200" dirty="0" smtClean="0"/>
              <a:t>	“One perfect SFBT hour”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1962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sz="4400" dirty="0" smtClean="0"/>
              <a:t>Opening Thoughts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4069" y="1767840"/>
            <a:ext cx="10070785" cy="45632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800" dirty="0" smtClean="0"/>
              <a:t>School counseling involves: </a:t>
            </a:r>
          </a:p>
          <a:p>
            <a:pPr lvl="1"/>
            <a:r>
              <a:rPr lang="en-US" sz="3000" dirty="0"/>
              <a:t>	</a:t>
            </a:r>
            <a:r>
              <a:rPr lang="en-US" sz="3000" dirty="0" smtClean="0"/>
              <a:t>Interpersonal intensity</a:t>
            </a:r>
          </a:p>
          <a:p>
            <a:pPr lvl="1"/>
            <a:r>
              <a:rPr lang="en-US" sz="3000" dirty="0"/>
              <a:t>	</a:t>
            </a:r>
            <a:r>
              <a:rPr lang="en-US" sz="3000" dirty="0" smtClean="0"/>
              <a:t>Multitasking</a:t>
            </a:r>
          </a:p>
          <a:p>
            <a:pPr lvl="1"/>
            <a:r>
              <a:rPr lang="en-US" sz="3000" dirty="0"/>
              <a:t>	</a:t>
            </a:r>
            <a:r>
              <a:rPr lang="en-US" sz="3000" dirty="0" smtClean="0"/>
              <a:t>Suicide prevention and intervention</a:t>
            </a:r>
          </a:p>
          <a:p>
            <a:pPr lvl="1"/>
            <a:r>
              <a:rPr lang="en-US" sz="3000" dirty="0"/>
              <a:t>	</a:t>
            </a:r>
            <a:r>
              <a:rPr lang="en-US" sz="3000" dirty="0" smtClean="0"/>
              <a:t>Trauma support</a:t>
            </a:r>
          </a:p>
          <a:p>
            <a:pPr lvl="1"/>
            <a:r>
              <a:rPr lang="en-US" sz="3000" dirty="0"/>
              <a:t>	</a:t>
            </a:r>
            <a:r>
              <a:rPr lang="en-US" sz="3000" dirty="0" smtClean="0"/>
              <a:t>Parents</a:t>
            </a:r>
            <a:r>
              <a:rPr lang="en-US" sz="3000" dirty="0" smtClean="0">
                <a:sym typeface="Wingdings" panose="05000000000000000000" pitchFamily="2" charset="2"/>
              </a:rPr>
              <a:t></a:t>
            </a:r>
          </a:p>
          <a:p>
            <a:pPr lvl="1"/>
            <a:r>
              <a:rPr lang="en-US" sz="3000" dirty="0">
                <a:sym typeface="Wingdings" panose="05000000000000000000" pitchFamily="2" charset="2"/>
              </a:rPr>
              <a:t>	</a:t>
            </a:r>
            <a:r>
              <a:rPr lang="en-US" sz="3000" dirty="0" smtClean="0">
                <a:sym typeface="Wingdings" panose="05000000000000000000" pitchFamily="2" charset="2"/>
              </a:rPr>
              <a:t>Teachers</a:t>
            </a:r>
          </a:p>
          <a:p>
            <a:pPr lvl="1"/>
            <a:r>
              <a:rPr lang="en-US" sz="3000" dirty="0">
                <a:sym typeface="Wingdings" panose="05000000000000000000" pitchFamily="2" charset="2"/>
              </a:rPr>
              <a:t>	</a:t>
            </a:r>
            <a:r>
              <a:rPr lang="en-US" sz="3000" dirty="0" smtClean="0">
                <a:sym typeface="Wingdings" panose="05000000000000000000" pitchFamily="2" charset="2"/>
              </a:rPr>
              <a:t>Administrators</a:t>
            </a:r>
            <a:endParaRPr lang="en-US" sz="30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8720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Opening </a:t>
            </a:r>
            <a:r>
              <a:rPr lang="en-US" sz="4400" dirty="0" smtClean="0"/>
              <a:t>Thoughts II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Survey: Your </a:t>
            </a:r>
            <a:r>
              <a:rPr lang="en-US" sz="3200" b="1" dirty="0">
                <a:solidFill>
                  <a:srgbClr val="C00000"/>
                </a:solidFill>
              </a:rPr>
              <a:t>school counseling frustrations</a:t>
            </a:r>
            <a:r>
              <a:rPr lang="en-US" sz="3200" dirty="0"/>
              <a:t>? 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“If you don’t know your </a:t>
            </a:r>
            <a:r>
              <a:rPr lang="en-US" sz="3200" b="1" dirty="0" smtClean="0">
                <a:solidFill>
                  <a:srgbClr val="C00000"/>
                </a:solidFill>
              </a:rPr>
              <a:t>hot buttons</a:t>
            </a:r>
            <a:r>
              <a:rPr lang="en-US" sz="3200" dirty="0" smtClean="0"/>
              <a:t> you’re destined to get them pushed”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</a:rPr>
              <a:t>The definition of burnout</a:t>
            </a:r>
            <a:r>
              <a:rPr lang="en-US" sz="3200" dirty="0"/>
              <a:t>: </a:t>
            </a:r>
            <a:r>
              <a:rPr lang="en-US" sz="3200" dirty="0" smtClean="0"/>
              <a:t> “</a:t>
            </a:r>
            <a:r>
              <a:rPr lang="en-US" sz="3200" dirty="0"/>
              <a:t>A state of fatigue or frustration </a:t>
            </a:r>
            <a:r>
              <a:rPr lang="en-US" sz="3200" dirty="0" smtClean="0"/>
              <a:t>brought </a:t>
            </a:r>
            <a:r>
              <a:rPr lang="en-US" sz="3200" dirty="0"/>
              <a:t>about by devotion to a cause, way of life or relationship that failed to produce the expected reward”</a:t>
            </a:r>
          </a:p>
        </p:txBody>
      </p:sp>
    </p:spTree>
    <p:extLst>
      <p:ext uri="{BB962C8B-B14F-4D97-AF65-F5344CB8AC3E}">
        <p14:creationId xmlns:p14="http://schemas.microsoft.com/office/powerpoint/2010/main" val="344188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91" y="804519"/>
            <a:ext cx="10415452" cy="1049235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Self-Awareness I: </a:t>
            </a:r>
            <a:r>
              <a:rPr lang="en-US" sz="4400" b="1" dirty="0" smtClean="0">
                <a:solidFill>
                  <a:srgbClr val="C00000"/>
                </a:solidFill>
              </a:rPr>
              <a:t>Centering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Breathing and </a:t>
            </a:r>
            <a:r>
              <a:rPr lang="en-US" sz="3200" b="1" dirty="0" smtClean="0">
                <a:solidFill>
                  <a:srgbClr val="C00000"/>
                </a:solidFill>
              </a:rPr>
              <a:t>awareness </a:t>
            </a:r>
            <a:r>
              <a:rPr lang="en-US" sz="3200" dirty="0" smtClean="0"/>
              <a:t>[Ways to think about this]</a:t>
            </a:r>
          </a:p>
          <a:p>
            <a:pPr lvl="1"/>
            <a:r>
              <a:rPr lang="en-US" sz="2600" dirty="0" smtClean="0"/>
              <a:t>Notice your thoughts</a:t>
            </a:r>
          </a:p>
          <a:p>
            <a:pPr lvl="1"/>
            <a:r>
              <a:rPr lang="en-US" sz="2600" dirty="0" smtClean="0"/>
              <a:t>Notice your body</a:t>
            </a:r>
          </a:p>
          <a:p>
            <a:pPr lvl="1"/>
            <a:r>
              <a:rPr lang="en-US" sz="2600" dirty="0" smtClean="0"/>
              <a:t>Notice what you want, your impulses</a:t>
            </a:r>
          </a:p>
          <a:p>
            <a:pPr lvl="1"/>
            <a:r>
              <a:rPr lang="en-US" sz="2600" dirty="0" smtClean="0"/>
              <a:t>Notice the temperature, smells, sounds</a:t>
            </a:r>
          </a:p>
          <a:p>
            <a:pPr lvl="1"/>
            <a:r>
              <a:rPr lang="en-US" sz="2600" dirty="0" smtClean="0"/>
              <a:t>Notice the room and the view from inside yourself</a:t>
            </a:r>
          </a:p>
          <a:p>
            <a:pPr lvl="1"/>
            <a:r>
              <a:rPr lang="en-US" sz="2600" dirty="0" smtClean="0"/>
              <a:t>Welcome each other</a:t>
            </a:r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92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91" y="804519"/>
            <a:ext cx="10415452" cy="104923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Self-Awareness </a:t>
            </a:r>
            <a:r>
              <a:rPr lang="en-US" sz="4800" dirty="0" smtClean="0"/>
              <a:t>II*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Debrief on centering</a:t>
            </a:r>
          </a:p>
          <a:p>
            <a:pPr lvl="1"/>
            <a:endParaRPr lang="en-US" sz="3000" dirty="0" smtClean="0"/>
          </a:p>
          <a:p>
            <a:pPr lvl="1"/>
            <a:r>
              <a:rPr lang="en-US" sz="3000" dirty="0" smtClean="0"/>
              <a:t>What gets in the way? [</a:t>
            </a:r>
            <a:r>
              <a:rPr lang="en-US" sz="3000" b="1" dirty="0" smtClean="0">
                <a:solidFill>
                  <a:srgbClr val="C00000"/>
                </a:solidFill>
              </a:rPr>
              <a:t>Yapping dog</a:t>
            </a:r>
            <a:r>
              <a:rPr lang="en-US" sz="3000" dirty="0" smtClean="0"/>
              <a:t>]+</a:t>
            </a:r>
          </a:p>
          <a:p>
            <a:pPr lvl="1"/>
            <a:endParaRPr lang="en-US" sz="3000" dirty="0" smtClean="0"/>
          </a:p>
          <a:p>
            <a:pPr lvl="1"/>
            <a:r>
              <a:rPr lang="en-US" sz="3000" dirty="0" smtClean="0"/>
              <a:t>What helps? [</a:t>
            </a:r>
            <a:r>
              <a:rPr lang="en-US" sz="3000" b="1" dirty="0" smtClean="0">
                <a:solidFill>
                  <a:srgbClr val="C00000"/>
                </a:solidFill>
              </a:rPr>
              <a:t>knowing what gets in the way</a:t>
            </a:r>
            <a:r>
              <a:rPr lang="en-US" sz="3000" dirty="0" smtClean="0"/>
              <a:t>]+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8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91" y="804519"/>
            <a:ext cx="10415452" cy="104923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Self-Awareness </a:t>
            </a:r>
            <a:r>
              <a:rPr lang="en-US" sz="4800" dirty="0" smtClean="0"/>
              <a:t>III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Exploring </a:t>
            </a:r>
            <a:r>
              <a:rPr lang="en-US" sz="3200" b="1" dirty="0" smtClean="0">
                <a:solidFill>
                  <a:srgbClr val="C00000"/>
                </a:solidFill>
              </a:rPr>
              <a:t>YOUR</a:t>
            </a:r>
            <a:r>
              <a:rPr lang="en-US" sz="3200" dirty="0" smtClean="0"/>
              <a:t> Stress Response</a:t>
            </a:r>
          </a:p>
          <a:p>
            <a:endParaRPr lang="en-US" sz="3200" dirty="0" smtClean="0"/>
          </a:p>
          <a:p>
            <a:r>
              <a:rPr lang="en-US" sz="3200" dirty="0" smtClean="0"/>
              <a:t>Get ready to </a:t>
            </a:r>
            <a:r>
              <a:rPr lang="en-US" sz="3200" b="1" dirty="0" smtClean="0">
                <a:solidFill>
                  <a:srgbClr val="C00000"/>
                </a:solidFill>
              </a:rPr>
              <a:t>TALK</a:t>
            </a:r>
          </a:p>
          <a:p>
            <a:endParaRPr lang="en-US" sz="3200" dirty="0"/>
          </a:p>
          <a:p>
            <a:r>
              <a:rPr lang="en-US" sz="3200" dirty="0"/>
              <a:t>Sixty seconds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6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91" y="804519"/>
            <a:ext cx="10415452" cy="104923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Self-Awareness </a:t>
            </a:r>
            <a:r>
              <a:rPr lang="en-US" sz="4800" dirty="0" smtClean="0"/>
              <a:t>IIIA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Debriefing</a:t>
            </a:r>
          </a:p>
          <a:p>
            <a:pPr lvl="1"/>
            <a:r>
              <a:rPr lang="en-US" sz="3000" dirty="0" smtClean="0"/>
              <a:t>Where did you feel </a:t>
            </a:r>
            <a:r>
              <a:rPr lang="en-US" sz="3000" b="1" dirty="0" smtClean="0">
                <a:solidFill>
                  <a:srgbClr val="C00000"/>
                </a:solidFill>
              </a:rPr>
              <a:t>the stress</a:t>
            </a:r>
            <a:r>
              <a:rPr lang="en-US" sz="3000" dirty="0" smtClean="0"/>
              <a:t> in your body?</a:t>
            </a:r>
          </a:p>
          <a:p>
            <a:pPr lvl="1"/>
            <a:r>
              <a:rPr lang="en-US" sz="3000" dirty="0" smtClean="0"/>
              <a:t>What thoughts </a:t>
            </a:r>
            <a:r>
              <a:rPr lang="en-US" sz="3000" dirty="0" smtClean="0"/>
              <a:t>were popping </a:t>
            </a:r>
            <a:r>
              <a:rPr lang="en-US" sz="3000" dirty="0" smtClean="0"/>
              <a:t>in and around your brain?</a:t>
            </a:r>
          </a:p>
          <a:p>
            <a:pPr lvl="1"/>
            <a:r>
              <a:rPr lang="en-US" sz="3000" dirty="0" smtClean="0"/>
              <a:t>What emotions did you feel?</a:t>
            </a:r>
          </a:p>
          <a:p>
            <a:pPr lvl="1"/>
            <a:r>
              <a:rPr lang="en-US" sz="3000" dirty="0" smtClean="0"/>
              <a:t>What </a:t>
            </a:r>
            <a:r>
              <a:rPr lang="en-US" sz="3000" dirty="0" smtClean="0">
                <a:solidFill>
                  <a:srgbClr val="C00000"/>
                </a:solidFill>
              </a:rPr>
              <a:t>IMPULSES</a:t>
            </a:r>
            <a:r>
              <a:rPr lang="en-US" sz="3000" dirty="0" smtClean="0"/>
              <a:t> or desired </a:t>
            </a:r>
            <a:r>
              <a:rPr lang="en-US" sz="3000" dirty="0" smtClean="0">
                <a:solidFill>
                  <a:srgbClr val="C00000"/>
                </a:solidFill>
              </a:rPr>
              <a:t>ACTIONS</a:t>
            </a:r>
            <a:r>
              <a:rPr lang="en-US" sz="3000" dirty="0" smtClean="0"/>
              <a:t> could you feel in yourself?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44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91" y="804519"/>
            <a:ext cx="10415452" cy="104923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Self-Awareness </a:t>
            </a:r>
            <a:r>
              <a:rPr lang="en-US" sz="4800" dirty="0" err="1" smtClean="0"/>
              <a:t>IIib</a:t>
            </a:r>
            <a:r>
              <a:rPr lang="en-US" sz="4800" dirty="0" smtClean="0"/>
              <a:t>*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Debriefing</a:t>
            </a:r>
          </a:p>
          <a:p>
            <a:pPr lvl="1"/>
            <a:r>
              <a:rPr lang="en-US" sz="3000" dirty="0" smtClean="0"/>
              <a:t>Stress </a:t>
            </a:r>
            <a:r>
              <a:rPr lang="en-US" sz="3000" b="1" dirty="0" smtClean="0">
                <a:solidFill>
                  <a:srgbClr val="C00000"/>
                </a:solidFill>
              </a:rPr>
              <a:t>genogram</a:t>
            </a:r>
          </a:p>
          <a:p>
            <a:pPr lvl="1"/>
            <a:r>
              <a:rPr lang="en-US" sz="3000" dirty="0" smtClean="0"/>
              <a:t>Know thyself!</a:t>
            </a:r>
          </a:p>
          <a:p>
            <a:pPr lvl="1"/>
            <a:r>
              <a:rPr lang="en-US" sz="3000" dirty="0" smtClean="0"/>
              <a:t>And cope with your stress based on your self </a:t>
            </a:r>
            <a:r>
              <a:rPr lang="en-US" sz="3000" dirty="0" smtClean="0"/>
              <a:t>knowledge</a:t>
            </a:r>
          </a:p>
          <a:p>
            <a:pPr lvl="1"/>
            <a:r>
              <a:rPr lang="en-US" sz="3000" dirty="0" smtClean="0"/>
              <a:t>“Stress accumulates; opportunity ameliorates” (</a:t>
            </a:r>
            <a:r>
              <a:rPr lang="en-US" sz="3000" dirty="0" err="1" smtClean="0"/>
              <a:t>Garbarino</a:t>
            </a:r>
            <a:r>
              <a:rPr lang="en-US" sz="3000" dirty="0" smtClean="0"/>
              <a:t> + ACES)</a:t>
            </a:r>
          </a:p>
          <a:p>
            <a:pPr lvl="1"/>
            <a:r>
              <a:rPr lang="en-US" sz="3000" b="1" dirty="0" smtClean="0">
                <a:solidFill>
                  <a:srgbClr val="C00000"/>
                </a:solidFill>
              </a:rPr>
              <a:t>Intergenerational</a:t>
            </a:r>
            <a:r>
              <a:rPr lang="en-US" sz="3000" dirty="0" smtClean="0"/>
              <a:t> stress and trauma (ACES)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50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91" y="182880"/>
            <a:ext cx="10415452" cy="88827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Intellectualizing Together</a:t>
            </a:r>
            <a:endParaRPr lang="en-US" sz="4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5742512"/>
              </p:ext>
            </p:extLst>
          </p:nvPr>
        </p:nvGraphicFramePr>
        <p:xfrm>
          <a:off x="531223" y="1071155"/>
          <a:ext cx="11094719" cy="5608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911">
                  <a:extLst>
                    <a:ext uri="{9D8B030D-6E8A-4147-A177-3AD203B41FA5}">
                      <a16:colId xmlns:a16="http://schemas.microsoft.com/office/drawing/2014/main" val="798832044"/>
                    </a:ext>
                  </a:extLst>
                </a:gridCol>
                <a:gridCol w="2653448">
                  <a:extLst>
                    <a:ext uri="{9D8B030D-6E8A-4147-A177-3AD203B41FA5}">
                      <a16:colId xmlns:a16="http://schemas.microsoft.com/office/drawing/2014/main" val="2161351794"/>
                    </a:ext>
                  </a:extLst>
                </a:gridCol>
                <a:gridCol w="2773680">
                  <a:extLst>
                    <a:ext uri="{9D8B030D-6E8A-4147-A177-3AD203B41FA5}">
                      <a16:colId xmlns:a16="http://schemas.microsoft.com/office/drawing/2014/main" val="452224922"/>
                    </a:ext>
                  </a:extLst>
                </a:gridCol>
                <a:gridCol w="2773680">
                  <a:extLst>
                    <a:ext uri="{9D8B030D-6E8A-4147-A177-3AD203B41FA5}">
                      <a16:colId xmlns:a16="http://schemas.microsoft.com/office/drawing/2014/main" val="3084030547"/>
                    </a:ext>
                  </a:extLst>
                </a:gridCol>
              </a:tblGrid>
              <a:tr h="102043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</a:rPr>
                        <a:t>Preparation</a:t>
                      </a:r>
                      <a:endParaRPr lang="en-US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</a:rPr>
                        <a:t>Coping</a:t>
                      </a:r>
                      <a:endParaRPr lang="en-US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</a:rPr>
                        <a:t>Self-Reinforcement</a:t>
                      </a:r>
                      <a:endParaRPr lang="en-US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102908"/>
                  </a:ext>
                </a:extLst>
              </a:tr>
              <a:tr h="660040">
                <a:tc>
                  <a:txBody>
                    <a:bodyPr/>
                    <a:lstStyle/>
                    <a:p>
                      <a:r>
                        <a:rPr lang="en-US" sz="2600" b="1" dirty="0" smtClean="0"/>
                        <a:t>Physical</a:t>
                      </a:r>
                      <a:endParaRPr lang="en-US" sz="2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Exercise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Breathing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Latte 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580860"/>
                  </a:ext>
                </a:extLst>
              </a:tr>
              <a:tr h="869256">
                <a:tc>
                  <a:txBody>
                    <a:bodyPr/>
                    <a:lstStyle/>
                    <a:p>
                      <a:r>
                        <a:rPr lang="en-US" sz="2600" b="1" dirty="0" smtClean="0"/>
                        <a:t>Mental/Cognitive</a:t>
                      </a:r>
                      <a:endParaRPr lang="en-US" sz="2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Mental practice (planning)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Guiding</a:t>
                      </a:r>
                      <a:r>
                        <a:rPr lang="en-US" sz="2200" baseline="0" dirty="0" smtClean="0"/>
                        <a:t> self-talk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Mocha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607296"/>
                  </a:ext>
                </a:extLst>
              </a:tr>
              <a:tr h="869256">
                <a:tc>
                  <a:txBody>
                    <a:bodyPr/>
                    <a:lstStyle/>
                    <a:p>
                      <a:r>
                        <a:rPr lang="en-US" sz="2600" b="1" dirty="0" smtClean="0"/>
                        <a:t>Emotional</a:t>
                      </a:r>
                      <a:endParaRPr lang="en-US" sz="2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Know thyself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Let the emotion be there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Donuts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142224"/>
                  </a:ext>
                </a:extLst>
              </a:tr>
              <a:tr h="869256">
                <a:tc>
                  <a:txBody>
                    <a:bodyPr/>
                    <a:lstStyle/>
                    <a:p>
                      <a:r>
                        <a:rPr lang="en-US" sz="2600" b="1" dirty="0" smtClean="0"/>
                        <a:t>Social</a:t>
                      </a:r>
                      <a:endParaRPr lang="en-US" sz="2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Coaching/Support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Your</a:t>
                      </a:r>
                      <a:r>
                        <a:rPr lang="en-US" sz="2200" baseline="0" dirty="0" smtClean="0"/>
                        <a:t> team (posse)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High fives all</a:t>
                      </a:r>
                      <a:r>
                        <a:rPr lang="en-US" sz="2200" baseline="0" dirty="0" smtClean="0"/>
                        <a:t> around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861335"/>
                  </a:ext>
                </a:extLst>
              </a:tr>
              <a:tr h="660040">
                <a:tc>
                  <a:txBody>
                    <a:bodyPr/>
                    <a:lstStyle/>
                    <a:p>
                      <a:r>
                        <a:rPr lang="en-US" sz="2600" b="1" dirty="0" smtClean="0"/>
                        <a:t>Cultural</a:t>
                      </a:r>
                      <a:endParaRPr lang="en-US" sz="2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Sweat</a:t>
                      </a:r>
                      <a:r>
                        <a:rPr lang="en-US" sz="2200" baseline="0" dirty="0" smtClean="0"/>
                        <a:t> lodge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Ancestor strength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Humor and laughter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852786"/>
                  </a:ext>
                </a:extLst>
              </a:tr>
              <a:tr h="660040">
                <a:tc>
                  <a:txBody>
                    <a:bodyPr/>
                    <a:lstStyle/>
                    <a:p>
                      <a:r>
                        <a:rPr lang="en-US" sz="2600" b="1" dirty="0" smtClean="0"/>
                        <a:t>Spiritual</a:t>
                      </a:r>
                      <a:endParaRPr lang="en-US" sz="2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Prayer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Prayer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Prayer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940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41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Activity: The </a:t>
            </a:r>
            <a:r>
              <a:rPr lang="en-US" sz="4400" b="1" dirty="0" smtClean="0">
                <a:solidFill>
                  <a:srgbClr val="C00000"/>
                </a:solidFill>
              </a:rPr>
              <a:t>Natural</a:t>
            </a:r>
            <a:r>
              <a:rPr lang="en-US" sz="4400" dirty="0" smtClean="0"/>
              <a:t> Solution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What happened in your </a:t>
            </a:r>
            <a:r>
              <a:rPr lang="en-US" sz="3200" b="1" dirty="0" smtClean="0">
                <a:solidFill>
                  <a:srgbClr val="C00000"/>
                </a:solidFill>
              </a:rPr>
              <a:t>body</a:t>
            </a:r>
            <a:r>
              <a:rPr lang="en-US" sz="3200" dirty="0" smtClean="0"/>
              <a:t>?</a:t>
            </a:r>
          </a:p>
          <a:p>
            <a:r>
              <a:rPr lang="en-US" sz="3200" dirty="0" smtClean="0"/>
              <a:t>What happened in your </a:t>
            </a:r>
            <a:r>
              <a:rPr lang="en-US" sz="3200" b="1" dirty="0" smtClean="0">
                <a:solidFill>
                  <a:srgbClr val="C00000"/>
                </a:solidFill>
              </a:rPr>
              <a:t>brain</a:t>
            </a:r>
            <a:r>
              <a:rPr lang="en-US" sz="3200" dirty="0" smtClean="0"/>
              <a:t>?</a:t>
            </a:r>
          </a:p>
          <a:p>
            <a:r>
              <a:rPr lang="en-US" sz="3200" dirty="0" smtClean="0"/>
              <a:t>What about this </a:t>
            </a:r>
            <a:r>
              <a:rPr lang="en-US" sz="3200" b="1" dirty="0" smtClean="0">
                <a:solidFill>
                  <a:srgbClr val="C00000"/>
                </a:solidFill>
              </a:rPr>
              <a:t>experience</a:t>
            </a:r>
            <a:r>
              <a:rPr lang="en-US" sz="3200" dirty="0" smtClean="0"/>
              <a:t> “worked” for you?</a:t>
            </a:r>
          </a:p>
          <a:p>
            <a:r>
              <a:rPr lang="en-US" sz="3200" dirty="0" smtClean="0"/>
              <a:t>What didn’t work so much?</a:t>
            </a:r>
          </a:p>
          <a:p>
            <a:r>
              <a:rPr lang="en-US" sz="3200" dirty="0" smtClean="0"/>
              <a:t>Why does it work for </a:t>
            </a:r>
            <a:r>
              <a:rPr lang="en-US" sz="3200" b="1" dirty="0" smtClean="0">
                <a:solidFill>
                  <a:srgbClr val="C00000"/>
                </a:solidFill>
              </a:rPr>
              <a:t>some people</a:t>
            </a:r>
            <a:r>
              <a:rPr lang="en-US" sz="3200" dirty="0" smtClean="0"/>
              <a:t>, but not for others</a:t>
            </a:r>
          </a:p>
          <a:p>
            <a:r>
              <a:rPr lang="en-US" sz="3200" dirty="0" smtClean="0"/>
              <a:t>Which category of strategy did we use?</a:t>
            </a:r>
            <a:endParaRPr lang="en-US" sz="3200" dirty="0"/>
          </a:p>
          <a:p>
            <a:endParaRPr lang="en-US" sz="28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296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 smtClean="0"/>
              <a:t>Words were originally Magic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998406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sz="3300" dirty="0" smtClean="0"/>
              <a:t>Milk, </a:t>
            </a:r>
            <a:r>
              <a:rPr lang="en-US" sz="3300" b="1" dirty="0" smtClean="0">
                <a:solidFill>
                  <a:srgbClr val="C00000"/>
                </a:solidFill>
              </a:rPr>
              <a:t>Milk</a:t>
            </a:r>
            <a:r>
              <a:rPr lang="en-US" sz="3300" dirty="0" smtClean="0"/>
              <a:t>, Milk</a:t>
            </a:r>
          </a:p>
          <a:p>
            <a:pPr>
              <a:defRPr/>
            </a:pPr>
            <a:endParaRPr lang="en-US" sz="3300" dirty="0"/>
          </a:p>
          <a:p>
            <a:pPr>
              <a:defRPr/>
            </a:pPr>
            <a:r>
              <a:rPr lang="en-US" sz="3300" dirty="0" smtClean="0"/>
              <a:t>Think of all the qualities associated with the word milk</a:t>
            </a:r>
          </a:p>
          <a:p>
            <a:pPr>
              <a:defRPr/>
            </a:pPr>
            <a:endParaRPr lang="en-US" sz="3300" dirty="0"/>
          </a:p>
          <a:p>
            <a:pPr>
              <a:defRPr/>
            </a:pPr>
            <a:r>
              <a:rPr lang="en-US" sz="3300" dirty="0" smtClean="0"/>
              <a:t>Repeat word for 45 </a:t>
            </a:r>
            <a:r>
              <a:rPr lang="en-US" sz="3300" dirty="0" smtClean="0"/>
              <a:t>seconds [</a:t>
            </a:r>
            <a:r>
              <a:rPr lang="en-US" sz="3300" b="1" dirty="0" smtClean="0">
                <a:solidFill>
                  <a:srgbClr val="C00000"/>
                </a:solidFill>
              </a:rPr>
              <a:t>Together</a:t>
            </a:r>
            <a:r>
              <a:rPr lang="en-US" sz="3300" dirty="0" smtClean="0"/>
              <a:t>]</a:t>
            </a:r>
            <a:endParaRPr lang="en-US" sz="3300" dirty="0" smtClean="0"/>
          </a:p>
          <a:p>
            <a:pPr>
              <a:defRPr/>
            </a:pPr>
            <a:endParaRPr lang="en-US" sz="3300" dirty="0"/>
          </a:p>
          <a:p>
            <a:pPr>
              <a:defRPr/>
            </a:pPr>
            <a:r>
              <a:rPr lang="en-US" sz="3300" dirty="0" smtClean="0"/>
              <a:t>Reflect</a:t>
            </a:r>
          </a:p>
          <a:p>
            <a:pPr>
              <a:defRPr/>
            </a:pPr>
            <a:endParaRPr lang="en-US" dirty="0" smtClean="0"/>
          </a:p>
          <a:p>
            <a:pPr marL="119062" indent="0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98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dirty="0" smtClean="0"/>
              <a:t>Milk, Milk, Milk – Research </a:t>
            </a:r>
            <a:endParaRPr lang="en-US" sz="4400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1451579" y="1915886"/>
            <a:ext cx="9603275" cy="3550460"/>
          </a:xfrm>
        </p:spPr>
        <p:txBody>
          <a:bodyPr>
            <a:noAutofit/>
          </a:bodyPr>
          <a:lstStyle/>
          <a:p>
            <a:r>
              <a:rPr lang="en-US" altLang="en-US" sz="2800" dirty="0" smtClean="0"/>
              <a:t>Masuda et al., 2009</a:t>
            </a:r>
          </a:p>
          <a:p>
            <a:r>
              <a:rPr lang="en-US" altLang="en-US" sz="2800" dirty="0" smtClean="0"/>
              <a:t>Two studies – UGs generated a negative self-referential thought</a:t>
            </a:r>
          </a:p>
          <a:p>
            <a:r>
              <a:rPr lang="en-US" altLang="en-US" sz="2800" dirty="0" smtClean="0"/>
              <a:t>Rated the thought on discomfort and believability</a:t>
            </a:r>
          </a:p>
          <a:p>
            <a:r>
              <a:rPr lang="en-US" altLang="en-US" sz="2800" dirty="0" smtClean="0"/>
              <a:t>They said the word repeatedly out loud for: 1, 3, 10, 20, or 30 seconds. </a:t>
            </a:r>
          </a:p>
          <a:p>
            <a:r>
              <a:rPr lang="en-US" altLang="en-US" sz="2800" dirty="0" smtClean="0"/>
              <a:t>They rated the emotional discomfort and believability of the word again.</a:t>
            </a:r>
          </a:p>
        </p:txBody>
      </p:sp>
    </p:spTree>
    <p:extLst>
      <p:ext uri="{BB962C8B-B14F-4D97-AF65-F5344CB8AC3E}">
        <p14:creationId xmlns:p14="http://schemas.microsoft.com/office/powerpoint/2010/main" val="265659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dirty="0" smtClean="0"/>
              <a:t>Research Results</a:t>
            </a:r>
            <a:endParaRPr lang="en-US" sz="4400" dirty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800" b="1" dirty="0" smtClean="0">
                <a:solidFill>
                  <a:srgbClr val="C00000"/>
                </a:solidFill>
              </a:rPr>
              <a:t>Emotional discomfort </a:t>
            </a:r>
            <a:r>
              <a:rPr lang="en-US" altLang="en-US" sz="2800" dirty="0" smtClean="0"/>
              <a:t>of the word went down within the 3 – 10 seconds</a:t>
            </a:r>
          </a:p>
          <a:p>
            <a:endParaRPr lang="en-US" altLang="en-US" sz="1600" dirty="0" smtClean="0"/>
          </a:p>
          <a:p>
            <a:r>
              <a:rPr lang="en-US" altLang="en-US" sz="2800" b="1" dirty="0" smtClean="0">
                <a:solidFill>
                  <a:srgbClr val="C00000"/>
                </a:solidFill>
              </a:rPr>
              <a:t>Believability</a:t>
            </a:r>
            <a:r>
              <a:rPr lang="en-US" altLang="en-US" sz="2800" dirty="0" smtClean="0"/>
              <a:t> took longer, about 20 – 30 seconds. </a:t>
            </a:r>
          </a:p>
          <a:p>
            <a:endParaRPr lang="en-US" altLang="en-US" sz="1600" dirty="0" smtClean="0"/>
          </a:p>
          <a:p>
            <a:r>
              <a:rPr lang="en-US" altLang="en-US" sz="2800" dirty="0" smtClean="0"/>
              <a:t>Emotional discomfort and believability may be </a:t>
            </a:r>
            <a:r>
              <a:rPr lang="en-US" altLang="en-US" sz="2800" b="1" dirty="0" smtClean="0">
                <a:solidFill>
                  <a:srgbClr val="C00000"/>
                </a:solidFill>
              </a:rPr>
              <a:t>different</a:t>
            </a:r>
            <a:r>
              <a:rPr lang="en-US" altLang="en-US" sz="2800" dirty="0" smtClean="0"/>
              <a:t> constructs. </a:t>
            </a:r>
          </a:p>
        </p:txBody>
      </p:sp>
    </p:spTree>
    <p:extLst>
      <p:ext uri="{BB962C8B-B14F-4D97-AF65-F5344CB8AC3E}">
        <p14:creationId xmlns:p14="http://schemas.microsoft.com/office/powerpoint/2010/main" val="3663923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dirty="0" smtClean="0"/>
              <a:t>application</a:t>
            </a:r>
            <a:endParaRPr lang="en-US" sz="4400" dirty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10052444" cy="3450613"/>
          </a:xfrm>
        </p:spPr>
        <p:txBody>
          <a:bodyPr>
            <a:noAutofit/>
          </a:bodyPr>
          <a:lstStyle/>
          <a:p>
            <a:r>
              <a:rPr lang="en-US" altLang="en-US" sz="3200" dirty="0" smtClean="0"/>
              <a:t>Pick a word that causes you stress</a:t>
            </a:r>
          </a:p>
          <a:p>
            <a:r>
              <a:rPr lang="en-US" altLang="en-US" sz="3200" dirty="0" smtClean="0"/>
              <a:t>All </a:t>
            </a:r>
            <a:r>
              <a:rPr lang="en-US" altLang="en-US" sz="3200" b="1" dirty="0" smtClean="0">
                <a:solidFill>
                  <a:srgbClr val="0070C0"/>
                </a:solidFill>
              </a:rPr>
              <a:t>together</a:t>
            </a:r>
            <a:r>
              <a:rPr lang="en-US" altLang="en-US" sz="3200" dirty="0" smtClean="0"/>
              <a:t> now . . . </a:t>
            </a:r>
          </a:p>
          <a:p>
            <a:r>
              <a:rPr lang="en-US" altLang="en-US" sz="3200" dirty="0" smtClean="0"/>
              <a:t>Results??  [Preparation; Coping; Self-Reinforcement]</a:t>
            </a:r>
          </a:p>
          <a:p>
            <a:endParaRPr lang="en-US" altLang="en-US" sz="3200" dirty="0" smtClean="0"/>
          </a:p>
          <a:p>
            <a:r>
              <a:rPr lang="en-US" altLang="en-US" sz="3200" b="1" dirty="0" smtClean="0">
                <a:solidFill>
                  <a:srgbClr val="C00000"/>
                </a:solidFill>
              </a:rPr>
              <a:t>Implications</a:t>
            </a:r>
            <a:r>
              <a:rPr lang="en-US" altLang="en-US" sz="3200" dirty="0" smtClean="0"/>
              <a:t>: How do you get away from the </a:t>
            </a:r>
            <a:r>
              <a:rPr lang="en-US" altLang="en-US" sz="3200" b="1" strike="sngStrike" dirty="0" smtClean="0">
                <a:solidFill>
                  <a:srgbClr val="C00000"/>
                </a:solidFill>
              </a:rPr>
              <a:t>WORDS</a:t>
            </a:r>
            <a:r>
              <a:rPr lang="en-US" altLang="en-US" sz="32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70833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Activity: creating </a:t>
            </a:r>
            <a:r>
              <a:rPr lang="en-US" sz="4400" dirty="0" smtClean="0"/>
              <a:t>rituals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625423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en-US" sz="2600" dirty="0"/>
              <a:t>No shop talk at lunch</a:t>
            </a:r>
          </a:p>
          <a:p>
            <a:pPr marL="228600" lvl="1">
              <a:spcBef>
                <a:spcPts val="1000"/>
              </a:spcBef>
            </a:pPr>
            <a:r>
              <a:rPr lang="en-US" sz="2600" b="1" dirty="0">
                <a:solidFill>
                  <a:srgbClr val="0070C0"/>
                </a:solidFill>
              </a:rPr>
              <a:t>Transition</a:t>
            </a:r>
            <a:r>
              <a:rPr lang="en-US" sz="2600" dirty="0"/>
              <a:t> to the person you are at home</a:t>
            </a:r>
          </a:p>
          <a:p>
            <a:pPr marL="228600" lvl="1">
              <a:spcBef>
                <a:spcPts val="1000"/>
              </a:spcBef>
            </a:pPr>
            <a:r>
              <a:rPr lang="en-US" sz="2600" dirty="0"/>
              <a:t>Your transition </a:t>
            </a:r>
            <a:r>
              <a:rPr lang="en-US" sz="2600" b="1" dirty="0">
                <a:solidFill>
                  <a:srgbClr val="0070C0"/>
                </a:solidFill>
              </a:rPr>
              <a:t>song(s)</a:t>
            </a:r>
          </a:p>
          <a:p>
            <a:pPr marL="228600" lvl="1">
              <a:spcBef>
                <a:spcPts val="1000"/>
              </a:spcBef>
            </a:pPr>
            <a:r>
              <a:rPr lang="en-US" sz="2600" dirty="0"/>
              <a:t>Message to a </a:t>
            </a:r>
            <a:r>
              <a:rPr lang="en-US" sz="2600" dirty="0" smtClean="0"/>
              <a:t>friend/partner; prayer; mindfulness meditation</a:t>
            </a:r>
            <a:endParaRPr lang="en-US" sz="2600" dirty="0"/>
          </a:p>
          <a:p>
            <a:pPr marL="228600" lvl="1">
              <a:spcBef>
                <a:spcPts val="1000"/>
              </a:spcBef>
            </a:pPr>
            <a:r>
              <a:rPr lang="en-US" sz="2600" dirty="0"/>
              <a:t>Going on a </a:t>
            </a:r>
            <a:r>
              <a:rPr lang="en-US" sz="2600" dirty="0" smtClean="0"/>
              <a:t>run; yoga</a:t>
            </a:r>
            <a:endParaRPr lang="en-US" sz="2600" dirty="0"/>
          </a:p>
          <a:p>
            <a:pPr marL="228600" lvl="1">
              <a:spcBef>
                <a:spcPts val="1000"/>
              </a:spcBef>
            </a:pPr>
            <a:r>
              <a:rPr lang="en-US" sz="2600" b="1" u="sng" dirty="0">
                <a:solidFill>
                  <a:srgbClr val="0070C0"/>
                </a:solidFill>
              </a:rPr>
              <a:t>Table talk</a:t>
            </a:r>
          </a:p>
          <a:p>
            <a:pPr marL="228600" lvl="1">
              <a:spcBef>
                <a:spcPts val="1000"/>
              </a:spcBef>
            </a:pPr>
            <a:r>
              <a:rPr lang="en-US" sz="2600" dirty="0" smtClean="0"/>
              <a:t>What’s so hard about these simple rituals that we know are good?</a:t>
            </a:r>
            <a:endParaRPr lang="en-US" sz="2600" dirty="0"/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1871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Acceptance and Commitment Therapy (Act)*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625423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en-US" sz="2800" dirty="0" smtClean="0"/>
              <a:t>Acceptance vs. problem-solving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 smtClean="0"/>
              <a:t>The Serenity Prayer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 smtClean="0"/>
              <a:t>ACT, mindful acceptance, and the Brain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 smtClean="0"/>
              <a:t>Insula exercises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 smtClean="0"/>
              <a:t>John and Selena Demo</a:t>
            </a:r>
            <a:endParaRPr lang="en-US" sz="2400" dirty="0"/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7208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4989" y="804519"/>
            <a:ext cx="9869866" cy="1049235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>Group activity: The behavioral plan</a:t>
            </a:r>
            <a:endParaRPr lang="en-US" altLang="en-US" sz="4000" dirty="0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altLang="en-US" sz="2800" dirty="0"/>
              <a:t>Student </a:t>
            </a:r>
            <a:r>
              <a:rPr lang="en-US" altLang="en-US" sz="2800" dirty="0" smtClean="0"/>
              <a:t>One-Liners</a:t>
            </a:r>
          </a:p>
          <a:p>
            <a:r>
              <a:rPr lang="en-US" altLang="en-US" sz="2800" dirty="0" smtClean="0"/>
              <a:t>What </a:t>
            </a:r>
            <a:r>
              <a:rPr lang="en-US" altLang="en-US" sz="2800" dirty="0"/>
              <a:t>student comments (including nonverbal behaviors) really get under your skin? </a:t>
            </a:r>
          </a:p>
          <a:p>
            <a:r>
              <a:rPr lang="en-US" altLang="en-US" sz="2800" dirty="0"/>
              <a:t>How do you deal with these?</a:t>
            </a:r>
          </a:p>
          <a:p>
            <a:r>
              <a:rPr lang="en-US" altLang="en-US" sz="2800" dirty="0"/>
              <a:t>Could you improve on your response to these one-liners?</a:t>
            </a:r>
          </a:p>
          <a:p>
            <a:r>
              <a:rPr lang="en-US" altLang="en-US" sz="2800" dirty="0"/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2950197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Activity: </a:t>
            </a:r>
            <a:r>
              <a:rPr lang="en-US" sz="4400" b="1" dirty="0" smtClean="0">
                <a:solidFill>
                  <a:srgbClr val="0070C0"/>
                </a:solidFill>
              </a:rPr>
              <a:t>Gratitude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Writing a </a:t>
            </a:r>
            <a:r>
              <a:rPr lang="en-US" sz="3200" b="1" dirty="0" smtClean="0">
                <a:solidFill>
                  <a:srgbClr val="0070C0"/>
                </a:solidFill>
              </a:rPr>
              <a:t>postcard/letter/email/text/IM</a:t>
            </a:r>
            <a:r>
              <a:rPr lang="en-US" sz="3200" dirty="0" smtClean="0"/>
              <a:t> of gratitude to a meaningful person</a:t>
            </a:r>
          </a:p>
          <a:p>
            <a:pPr marL="0" indent="0">
              <a:buNone/>
            </a:pPr>
            <a:r>
              <a:rPr lang="en-US" sz="3200" dirty="0" smtClean="0"/>
              <a:t>When?</a:t>
            </a:r>
          </a:p>
          <a:p>
            <a:pPr marL="0" indent="0">
              <a:buNone/>
            </a:pPr>
            <a:r>
              <a:rPr lang="en-US" sz="3200" dirty="0" smtClean="0"/>
              <a:t>How often?</a:t>
            </a:r>
          </a:p>
          <a:p>
            <a:pPr marL="0" indent="0">
              <a:buNone/>
            </a:pPr>
            <a:r>
              <a:rPr lang="en-US" sz="3200" dirty="0" smtClean="0"/>
              <a:t>Results??</a:t>
            </a:r>
          </a:p>
          <a:p>
            <a:pPr marL="0" indent="0">
              <a:buNone/>
            </a:pPr>
            <a:r>
              <a:rPr lang="en-US" sz="3200" dirty="0" smtClean="0"/>
              <a:t>Now: </a:t>
            </a:r>
            <a:r>
              <a:rPr lang="en-US" sz="3200" dirty="0" smtClean="0"/>
              <a:t> Visualize </a:t>
            </a:r>
            <a:r>
              <a:rPr lang="en-US" sz="3200" dirty="0" smtClean="0"/>
              <a:t>. . . Who do you tell . . . in this room?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8419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Break Time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Take that </a:t>
            </a:r>
            <a:r>
              <a:rPr lang="en-US" sz="3200" b="1" dirty="0" smtClean="0">
                <a:solidFill>
                  <a:srgbClr val="0070C0"/>
                </a:solidFill>
              </a:rPr>
              <a:t>GRATITUDE</a:t>
            </a:r>
            <a:r>
              <a:rPr lang="en-US" sz="3200" dirty="0" smtClean="0"/>
              <a:t> and spread it around during break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Louis Armstrong or Just Breathe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396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Activity: The one method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2015732"/>
            <a:ext cx="9783403" cy="4315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There is only ONE method for anxiety/stress reduction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Let’s do it now . . 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 the </a:t>
            </a:r>
            <a:r>
              <a:rPr lang="en-US" sz="3200" b="1" u="sng" dirty="0" smtClean="0">
                <a:solidFill>
                  <a:srgbClr val="0070C0"/>
                </a:solidFill>
              </a:rPr>
              <a:t>SLEEP SOLUTION</a:t>
            </a:r>
            <a:endParaRPr lang="en-US" sz="32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70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2" name="Picture 4" descr="Zerotas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664" y="381000"/>
            <a:ext cx="6162675" cy="642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896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debrief: The </a:t>
            </a:r>
            <a:r>
              <a:rPr lang="en-US" sz="4400" b="1" dirty="0" smtClean="0">
                <a:solidFill>
                  <a:srgbClr val="FF0000"/>
                </a:solidFill>
              </a:rPr>
              <a:t>one method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2015732"/>
            <a:ext cx="9783403" cy="4315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What worked or didn’t work for you?</a:t>
            </a:r>
          </a:p>
          <a:p>
            <a:pPr marL="0" indent="0">
              <a:buNone/>
            </a:pPr>
            <a:r>
              <a:rPr lang="en-US" sz="3200" dirty="0" smtClean="0"/>
              <a:t>What is </a:t>
            </a:r>
            <a:r>
              <a:rPr lang="en-US" sz="3200" b="1" dirty="0" smtClean="0">
                <a:solidFill>
                  <a:srgbClr val="FF0000"/>
                </a:solidFill>
              </a:rPr>
              <a:t>theoretical principle </a:t>
            </a:r>
            <a:r>
              <a:rPr lang="en-US" sz="3200" dirty="0" smtClean="0"/>
              <a:t>is this approach based on?</a:t>
            </a:r>
          </a:p>
          <a:p>
            <a:pPr marL="0" indent="0">
              <a:buNone/>
            </a:pPr>
            <a:r>
              <a:rPr lang="en-US" sz="3200" dirty="0"/>
              <a:t>What strategy and category did we employ?</a:t>
            </a:r>
          </a:p>
          <a:p>
            <a:pPr marL="0" indent="0">
              <a:buNone/>
            </a:pPr>
            <a:r>
              <a:rPr lang="en-US" sz="3200" dirty="0"/>
              <a:t>Could this fit for all the strategies and categories?</a:t>
            </a:r>
          </a:p>
          <a:p>
            <a:pPr marL="0" indent="0">
              <a:buNone/>
            </a:pPr>
            <a:r>
              <a:rPr lang="en-US" sz="3200" b="1" u="sng" dirty="0" smtClean="0">
                <a:solidFill>
                  <a:srgbClr val="0070C0"/>
                </a:solidFill>
              </a:rPr>
              <a:t> </a:t>
            </a:r>
            <a:endParaRPr lang="en-US" sz="32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0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Activity: storytelling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Salena</a:t>
            </a:r>
          </a:p>
          <a:p>
            <a:r>
              <a:rPr lang="en-US" sz="3600" dirty="0" smtClean="0"/>
              <a:t>John </a:t>
            </a:r>
          </a:p>
          <a:p>
            <a:r>
              <a:rPr lang="en-US" sz="3600" dirty="0" smtClean="0"/>
              <a:t>Others</a:t>
            </a:r>
          </a:p>
        </p:txBody>
      </p:sp>
    </p:spTree>
    <p:extLst>
      <p:ext uri="{BB962C8B-B14F-4D97-AF65-F5344CB8AC3E}">
        <p14:creationId xmlns:p14="http://schemas.microsoft.com/office/powerpoint/2010/main" val="28612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Activity: Letter to your child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759130"/>
            <a:ext cx="9783403" cy="45720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Opt in or opt out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Non-dominant hand-writing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408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Activity: distraction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2015732"/>
            <a:ext cx="9783403" cy="431539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This is the simplest approach of all . . . EXAMPLES</a:t>
            </a:r>
          </a:p>
          <a:p>
            <a:endParaRPr lang="en-US" sz="3200" dirty="0"/>
          </a:p>
          <a:p>
            <a:r>
              <a:rPr lang="en-US" sz="3200" dirty="0" smtClean="0"/>
              <a:t>What’s needed to do it is the ability to pull back from the moment and </a:t>
            </a:r>
            <a:r>
              <a:rPr lang="en-US" sz="3200" b="1" dirty="0" smtClean="0">
                <a:solidFill>
                  <a:srgbClr val="FF0000"/>
                </a:solidFill>
              </a:rPr>
              <a:t>get distance</a:t>
            </a:r>
          </a:p>
          <a:p>
            <a:endParaRPr lang="en-US" sz="3200" dirty="0"/>
          </a:p>
          <a:p>
            <a:r>
              <a:rPr lang="en-US" sz="3200" dirty="0" smtClean="0"/>
              <a:t>You have to </a:t>
            </a:r>
            <a:r>
              <a:rPr lang="en-US" sz="3200" b="1" dirty="0" smtClean="0">
                <a:solidFill>
                  <a:srgbClr val="FF0000"/>
                </a:solidFill>
              </a:rPr>
              <a:t>want</a:t>
            </a:r>
            <a:r>
              <a:rPr lang="en-US" sz="3200" dirty="0" smtClean="0"/>
              <a:t> to do it</a:t>
            </a:r>
          </a:p>
        </p:txBody>
      </p:sp>
    </p:spTree>
    <p:extLst>
      <p:ext uri="{BB962C8B-B14F-4D97-AF65-F5344CB8AC3E}">
        <p14:creationId xmlns:p14="http://schemas.microsoft.com/office/powerpoint/2010/main" val="429402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400" dirty="0" smtClean="0"/>
              <a:t>Closing Activity</a:t>
            </a:r>
            <a:endParaRPr lang="en-US" altLang="en-US" sz="44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51579" y="2015732"/>
            <a:ext cx="9603275" cy="4045434"/>
          </a:xfrm>
        </p:spPr>
        <p:txBody>
          <a:bodyPr>
            <a:normAutofit lnSpcReduction="10000"/>
          </a:bodyPr>
          <a:lstStyle/>
          <a:p>
            <a:r>
              <a:rPr lang="en-US" altLang="en-US" sz="3200" dirty="0"/>
              <a:t>Get with a </a:t>
            </a:r>
            <a:r>
              <a:rPr lang="en-US" altLang="en-US" sz="3200" dirty="0" smtClean="0"/>
              <a:t>partner/table</a:t>
            </a:r>
            <a:endParaRPr lang="en-US" altLang="en-US" sz="3200" dirty="0"/>
          </a:p>
          <a:p>
            <a:endParaRPr lang="en-US" altLang="en-US" sz="3200" dirty="0" smtClean="0"/>
          </a:p>
          <a:p>
            <a:r>
              <a:rPr lang="en-US" altLang="en-US" sz="3200" dirty="0" smtClean="0"/>
              <a:t>Share </a:t>
            </a:r>
            <a:r>
              <a:rPr lang="en-US" altLang="en-US" sz="3200" dirty="0"/>
              <a:t>your favorite stress management activities</a:t>
            </a:r>
          </a:p>
          <a:p>
            <a:endParaRPr lang="en-US" altLang="en-US" sz="3200" dirty="0" smtClean="0"/>
          </a:p>
          <a:p>
            <a:r>
              <a:rPr lang="en-US" altLang="en-US" sz="3200" dirty="0" smtClean="0"/>
              <a:t>If </a:t>
            </a:r>
            <a:r>
              <a:rPr lang="en-US" altLang="en-US" sz="3200" dirty="0"/>
              <a:t>you can, identify </a:t>
            </a:r>
            <a:r>
              <a:rPr lang="en-US" altLang="en-US" sz="3200" b="1" dirty="0">
                <a:solidFill>
                  <a:srgbClr val="FF0000"/>
                </a:solidFill>
              </a:rPr>
              <a:t>something new </a:t>
            </a:r>
            <a:r>
              <a:rPr lang="en-US" altLang="en-US" sz="3200" dirty="0" smtClean="0"/>
              <a:t>[from today] that you </a:t>
            </a:r>
            <a:r>
              <a:rPr lang="en-US" altLang="en-US" sz="3200" dirty="0"/>
              <a:t>will try to do this year to manage your stress</a:t>
            </a:r>
          </a:p>
        </p:txBody>
      </p:sp>
    </p:spTree>
    <p:extLst>
      <p:ext uri="{BB962C8B-B14F-4D97-AF65-F5344CB8AC3E}">
        <p14:creationId xmlns:p14="http://schemas.microsoft.com/office/powerpoint/2010/main" val="275792696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2613</TotalTime>
  <Words>952</Words>
  <Application>Microsoft Office PowerPoint</Application>
  <PresentationFormat>Widescreen</PresentationFormat>
  <Paragraphs>198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Gill Sans MT</vt:lpstr>
      <vt:lpstr>Wingdings</vt:lpstr>
      <vt:lpstr>Gallery</vt:lpstr>
      <vt:lpstr>Peaceful Pathways to Stress Management for School Counselors:   Mainstream and Cultural Perspectives</vt:lpstr>
      <vt:lpstr>Introductions*</vt:lpstr>
      <vt:lpstr>Today’s Plan</vt:lpstr>
      <vt:lpstr>Our Ground Rules</vt:lpstr>
      <vt:lpstr>Opening Story</vt:lpstr>
      <vt:lpstr>Opening Thoughts</vt:lpstr>
      <vt:lpstr>Opening Thoughts II</vt:lpstr>
      <vt:lpstr>Self-Awareness I: Centering</vt:lpstr>
      <vt:lpstr>Self-Awareness II*</vt:lpstr>
      <vt:lpstr>Self-Awareness III</vt:lpstr>
      <vt:lpstr>Self-Awareness IIIA</vt:lpstr>
      <vt:lpstr>Self-Awareness IIib*</vt:lpstr>
      <vt:lpstr>Intellectualizing Together</vt:lpstr>
      <vt:lpstr>Activity: The Natural Solution</vt:lpstr>
      <vt:lpstr>Words were originally Magic</vt:lpstr>
      <vt:lpstr>Milk, Milk, Milk – Research </vt:lpstr>
      <vt:lpstr>Research Results</vt:lpstr>
      <vt:lpstr>application</vt:lpstr>
      <vt:lpstr>Activity: creating rituals</vt:lpstr>
      <vt:lpstr>Acceptance and Commitment Therapy (Act)*</vt:lpstr>
      <vt:lpstr>Group activity: The behavioral plan</vt:lpstr>
      <vt:lpstr>Activity: Gratitude</vt:lpstr>
      <vt:lpstr>Break Time</vt:lpstr>
      <vt:lpstr>Activity: The one method</vt:lpstr>
      <vt:lpstr>PowerPoint Presentation</vt:lpstr>
      <vt:lpstr>debrief: The one method</vt:lpstr>
      <vt:lpstr>Activity: storytelling</vt:lpstr>
      <vt:lpstr>Activity: Letter to your child</vt:lpstr>
      <vt:lpstr>Activity: distraction</vt:lpstr>
      <vt:lpstr>Closing 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 545 – Day One</dc:title>
  <dc:creator>Sommers-Flanagan, John</dc:creator>
  <cp:lastModifiedBy>Sommers-Flanagan, John</cp:lastModifiedBy>
  <cp:revision>92</cp:revision>
  <dcterms:created xsi:type="dcterms:W3CDTF">2017-09-11T03:05:12Z</dcterms:created>
  <dcterms:modified xsi:type="dcterms:W3CDTF">2018-04-11T23:38:28Z</dcterms:modified>
</cp:coreProperties>
</file>