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291" r:id="rId3"/>
    <p:sldId id="292" r:id="rId4"/>
    <p:sldId id="294" r:id="rId5"/>
    <p:sldId id="337" r:id="rId6"/>
    <p:sldId id="295" r:id="rId7"/>
    <p:sldId id="296" r:id="rId8"/>
    <p:sldId id="298" r:id="rId9"/>
    <p:sldId id="299" r:id="rId10"/>
    <p:sldId id="301" r:id="rId11"/>
    <p:sldId id="305" r:id="rId12"/>
    <p:sldId id="306" r:id="rId13"/>
    <p:sldId id="304" r:id="rId14"/>
    <p:sldId id="307" r:id="rId15"/>
    <p:sldId id="309" r:id="rId16"/>
    <p:sldId id="316" r:id="rId17"/>
    <p:sldId id="315" r:id="rId18"/>
    <p:sldId id="317" r:id="rId19"/>
    <p:sldId id="334" r:id="rId20"/>
    <p:sldId id="318" r:id="rId21"/>
    <p:sldId id="320" r:id="rId22"/>
    <p:sldId id="321" r:id="rId23"/>
    <p:sldId id="322" r:id="rId24"/>
    <p:sldId id="324" r:id="rId25"/>
    <p:sldId id="328" r:id="rId26"/>
    <p:sldId id="330" r:id="rId27"/>
    <p:sldId id="325" r:id="rId28"/>
    <p:sldId id="327" r:id="rId29"/>
    <p:sldId id="33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7C2208C-442A-47C4-AA4C-083AF9980853}" type="datetimeFigureOut">
              <a:rPr lang="en-US" smtClean="0"/>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3A4E5-DE55-4EC0-A408-618A2AD4CCFF}"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27C2208C-442A-47C4-AA4C-083AF9980853}" type="datetimeFigureOut">
              <a:rPr lang="en-US" smtClean="0"/>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3A4E5-DE55-4EC0-A408-618A2AD4CCFF}"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C2208C-442A-47C4-AA4C-083AF9980853}" type="datetimeFigureOut">
              <a:rPr lang="en-US" smtClean="0"/>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27C2208C-442A-47C4-AA4C-083AF9980853}" type="datetimeFigureOut">
              <a:rPr lang="en-US" smtClean="0"/>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7C2208C-442A-47C4-AA4C-083AF9980853}" type="datetimeFigureOut">
              <a:rPr lang="en-US" smtClean="0"/>
              <a:t>11/13/2015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7C2208C-442A-47C4-AA4C-083AF9980853}" type="datetimeFigureOut">
              <a:rPr lang="en-US" smtClean="0"/>
              <a:t>11/13/2015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2208C-442A-47C4-AA4C-083AF9980853}" type="datetimeFigureOut">
              <a:rPr lang="en-US" smtClean="0"/>
              <a:t>11/13/2015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2208C-442A-47C4-AA4C-083AF9980853}" type="datetimeFigureOut">
              <a:rPr lang="en-US" smtClean="0"/>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2208C-442A-47C4-AA4C-083AF9980853}" type="datetimeFigureOut">
              <a:rPr lang="en-US" smtClean="0"/>
              <a:t>11/13/2015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2208C-442A-47C4-AA4C-083AF9980853}" type="datetimeFigureOut">
              <a:rPr lang="en-US" smtClean="0"/>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2208C-442A-47C4-AA4C-083AF9980853}" type="datetimeFigureOut">
              <a:rPr lang="en-US" smtClean="0"/>
              <a:t>11/13/2015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3A4E5-DE55-4EC0-A408-618A2AD4CCF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7C2208C-442A-47C4-AA4C-083AF9980853}" type="datetimeFigureOut">
              <a:rPr lang="en-US" smtClean="0"/>
              <a:t>11/13/2015</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E093A4E5-DE55-4EC0-A408-618A2AD4CCF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ohn.sf@mso.um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066800"/>
            <a:ext cx="8001000" cy="2133600"/>
          </a:xfrm>
        </p:spPr>
        <p:txBody>
          <a:bodyPr/>
          <a:lstStyle/>
          <a:p>
            <a:pPr eaLnBrk="1" hangingPunct="1">
              <a:spcBef>
                <a:spcPct val="20000"/>
              </a:spcBef>
              <a:buClr>
                <a:schemeClr val="bg2"/>
              </a:buClr>
              <a:buSzPct val="70000"/>
              <a:defRPr/>
            </a:pPr>
            <a:r>
              <a:rPr lang="en-US" sz="4000" dirty="0">
                <a:solidFill>
                  <a:schemeClr val="tx1"/>
                </a:solidFill>
                <a:latin typeface="Arial" charset="0"/>
                <a:ea typeface="+mn-ea"/>
                <a:cs typeface="+mn-cs"/>
              </a:rPr>
              <a:t>From Warts to Wings: </a:t>
            </a:r>
            <a:br>
              <a:rPr lang="en-US" sz="4000" dirty="0">
                <a:solidFill>
                  <a:schemeClr val="tx1"/>
                </a:solidFill>
                <a:latin typeface="Arial" charset="0"/>
                <a:ea typeface="+mn-ea"/>
                <a:cs typeface="+mn-cs"/>
              </a:rPr>
            </a:br>
            <a:r>
              <a:rPr lang="en-US" sz="4000" dirty="0">
                <a:solidFill>
                  <a:schemeClr val="tx1"/>
                </a:solidFill>
                <a:latin typeface="Arial" charset="0"/>
                <a:ea typeface="+mn-ea"/>
                <a:cs typeface="+mn-cs"/>
              </a:rPr>
              <a:t>Helping </a:t>
            </a:r>
            <a:r>
              <a:rPr lang="en-US" sz="4000" dirty="0" smtClean="0">
                <a:solidFill>
                  <a:schemeClr val="tx1"/>
                </a:solidFill>
                <a:latin typeface="Arial" charset="0"/>
                <a:ea typeface="+mn-ea"/>
                <a:cs typeface="+mn-cs"/>
              </a:rPr>
              <a:t>“Tough” Students Live </a:t>
            </a:r>
            <a:r>
              <a:rPr lang="en-US" sz="4000" dirty="0">
                <a:solidFill>
                  <a:schemeClr val="tx1"/>
                </a:solidFill>
                <a:latin typeface="Arial" charset="0"/>
                <a:ea typeface="+mn-ea"/>
                <a:cs typeface="+mn-cs"/>
              </a:rPr>
              <a:t>Healthier and </a:t>
            </a:r>
            <a:r>
              <a:rPr lang="en-US" sz="4000" dirty="0" smtClean="0">
                <a:solidFill>
                  <a:schemeClr val="tx1"/>
                </a:solidFill>
                <a:latin typeface="Arial" charset="0"/>
                <a:ea typeface="+mn-ea"/>
                <a:cs typeface="+mn-cs"/>
              </a:rPr>
              <a:t/>
            </a:r>
            <a:br>
              <a:rPr lang="en-US" sz="4000" dirty="0" smtClean="0">
                <a:solidFill>
                  <a:schemeClr val="tx1"/>
                </a:solidFill>
                <a:latin typeface="Arial" charset="0"/>
                <a:ea typeface="+mn-ea"/>
                <a:cs typeface="+mn-cs"/>
              </a:rPr>
            </a:br>
            <a:r>
              <a:rPr lang="en-US" sz="4000" dirty="0" smtClean="0">
                <a:solidFill>
                  <a:schemeClr val="tx1"/>
                </a:solidFill>
                <a:latin typeface="Arial" charset="0"/>
                <a:ea typeface="+mn-ea"/>
                <a:cs typeface="+mn-cs"/>
              </a:rPr>
              <a:t>Happier </a:t>
            </a:r>
            <a:r>
              <a:rPr lang="en-US" sz="4000" dirty="0">
                <a:solidFill>
                  <a:schemeClr val="tx1"/>
                </a:solidFill>
                <a:latin typeface="Arial" charset="0"/>
                <a:ea typeface="+mn-ea"/>
                <a:cs typeface="+mn-cs"/>
              </a:rPr>
              <a:t>Lives</a:t>
            </a:r>
          </a:p>
        </p:txBody>
      </p:sp>
      <p:sp>
        <p:nvSpPr>
          <p:cNvPr id="3075" name="Rectangle 3"/>
          <p:cNvSpPr>
            <a:spLocks noGrp="1" noChangeArrowheads="1"/>
          </p:cNvSpPr>
          <p:nvPr>
            <p:ph type="subTitle" idx="1"/>
          </p:nvPr>
        </p:nvSpPr>
        <p:spPr>
          <a:xfrm>
            <a:off x="1371600" y="3886200"/>
            <a:ext cx="6400800" cy="2514600"/>
          </a:xfrm>
        </p:spPr>
        <p:txBody>
          <a:bodyPr>
            <a:normAutofit/>
          </a:bodyPr>
          <a:lstStyle/>
          <a:p>
            <a:pPr eaLnBrk="1" hangingPunct="1"/>
            <a:r>
              <a:rPr lang="en-US" altLang="en-US" sz="2000" dirty="0" smtClean="0"/>
              <a:t>John Sommers-Flanagan, Ph.D.</a:t>
            </a:r>
          </a:p>
          <a:p>
            <a:pPr eaLnBrk="1" hangingPunct="1"/>
            <a:r>
              <a:rPr lang="en-US" altLang="en-US" sz="2000" dirty="0" smtClean="0"/>
              <a:t>Department of Counselor Education</a:t>
            </a:r>
          </a:p>
          <a:p>
            <a:pPr eaLnBrk="1" hangingPunct="1"/>
            <a:r>
              <a:rPr lang="en-US" altLang="en-US" sz="2000" dirty="0" smtClean="0"/>
              <a:t>University of Montana</a:t>
            </a:r>
          </a:p>
          <a:p>
            <a:pPr eaLnBrk="1" hangingPunct="1"/>
            <a:r>
              <a:rPr lang="en-US" altLang="en-US" sz="2000" dirty="0" smtClean="0">
                <a:hlinkClick r:id="rId2"/>
              </a:rPr>
              <a:t>John.sf@mso.umt.edu</a:t>
            </a:r>
            <a:endParaRPr lang="en-US" altLang="en-US" sz="2000" dirty="0" smtClean="0"/>
          </a:p>
          <a:p>
            <a:pPr eaLnBrk="1" hangingPunct="1"/>
            <a:r>
              <a:rPr lang="en-US" altLang="en-US" sz="2000" dirty="0" smtClean="0"/>
              <a:t>Johnsommersflanagan.com</a:t>
            </a:r>
          </a:p>
        </p:txBody>
      </p:sp>
    </p:spTree>
    <p:extLst>
      <p:ext uri="{BB962C8B-B14F-4D97-AF65-F5344CB8AC3E}">
        <p14:creationId xmlns:p14="http://schemas.microsoft.com/office/powerpoint/2010/main" val="24430833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altLang="en-US" sz="4400" dirty="0" smtClean="0">
                <a:solidFill>
                  <a:schemeClr val="tx2"/>
                </a:solidFill>
              </a:rPr>
              <a:t>Today’s Plan</a:t>
            </a:r>
          </a:p>
        </p:txBody>
      </p:sp>
      <p:sp>
        <p:nvSpPr>
          <p:cNvPr id="4099" name="Rectangle 3"/>
          <p:cNvSpPr>
            <a:spLocks noGrp="1" noChangeArrowheads="1"/>
          </p:cNvSpPr>
          <p:nvPr>
            <p:ph type="body" idx="4294967295"/>
          </p:nvPr>
        </p:nvSpPr>
        <p:spPr>
          <a:xfrm>
            <a:off x="457200" y="1828800"/>
            <a:ext cx="8229600" cy="4302125"/>
          </a:xfrm>
          <a:prstGeom prst="rect">
            <a:avLst/>
          </a:prstGeom>
        </p:spPr>
        <p:txBody>
          <a:bodyPr/>
          <a:lstStyle/>
          <a:p>
            <a:pPr eaLnBrk="1" hangingPunct="1">
              <a:defRPr/>
            </a:pPr>
            <a:r>
              <a:rPr lang="en-US" sz="3200" dirty="0"/>
              <a:t>T</a:t>
            </a:r>
            <a:r>
              <a:rPr lang="en-US" sz="3200" dirty="0" smtClean="0"/>
              <a:t>hanks to </a:t>
            </a:r>
            <a:r>
              <a:rPr lang="en-US" sz="3200" dirty="0" err="1" smtClean="0"/>
              <a:t>Iestyn</a:t>
            </a:r>
            <a:r>
              <a:rPr lang="en-US" sz="3200" dirty="0" smtClean="0"/>
              <a:t> Bright and Chris </a:t>
            </a:r>
            <a:r>
              <a:rPr lang="en-US" sz="3200" dirty="0" err="1" smtClean="0"/>
              <a:t>Schimmel</a:t>
            </a:r>
            <a:r>
              <a:rPr lang="en-US" sz="3200" dirty="0" smtClean="0"/>
              <a:t> of WVSCA for this opportunity</a:t>
            </a:r>
          </a:p>
          <a:p>
            <a:pPr eaLnBrk="1" hangingPunct="1">
              <a:defRPr/>
            </a:pPr>
            <a:endParaRPr lang="en-US" sz="3200" dirty="0" smtClean="0"/>
          </a:p>
          <a:p>
            <a:pPr eaLnBrk="1" hangingPunct="1">
              <a:defRPr/>
            </a:pPr>
            <a:r>
              <a:rPr lang="en-US" sz="3200" dirty="0" smtClean="0"/>
              <a:t>Big GOAL: Articulate 10 key principles and strategies of human change that you can  immediately use with students and parents</a:t>
            </a:r>
          </a:p>
          <a:p>
            <a:pPr eaLnBrk="1" hangingPunct="1">
              <a:defRPr/>
            </a:pPr>
            <a:endParaRPr lang="en-US" dirty="0"/>
          </a:p>
          <a:p>
            <a:pPr marL="0" indent="0" eaLnBrk="1" hangingPunct="1">
              <a:buFont typeface="Wingdings" pitchFamily="2" charset="2"/>
              <a:buNone/>
              <a:defRPr/>
            </a:pPr>
            <a:endParaRPr lang="en-US" dirty="0" smtClean="0"/>
          </a:p>
          <a:p>
            <a:pPr eaLnBrk="1" hangingPunct="1">
              <a:defRPr/>
            </a:pPr>
            <a:endParaRPr lang="en-US" dirty="0" smtClean="0"/>
          </a:p>
        </p:txBody>
      </p:sp>
    </p:spTree>
    <p:extLst>
      <p:ext uri="{BB962C8B-B14F-4D97-AF65-F5344CB8AC3E}">
        <p14:creationId xmlns:p14="http://schemas.microsoft.com/office/powerpoint/2010/main" val="2118511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274638"/>
            <a:ext cx="7924800" cy="868362"/>
          </a:xfrm>
        </p:spPr>
        <p:txBody>
          <a:bodyPr/>
          <a:lstStyle/>
          <a:p>
            <a:pPr algn="ctr" eaLnBrk="1" hangingPunct="1"/>
            <a:r>
              <a:rPr lang="en-US" altLang="en-US" sz="4400" dirty="0" smtClean="0">
                <a:solidFill>
                  <a:schemeClr val="tx2"/>
                </a:solidFill>
              </a:rPr>
              <a:t>Today’s Plan II</a:t>
            </a:r>
          </a:p>
        </p:txBody>
      </p:sp>
      <p:sp>
        <p:nvSpPr>
          <p:cNvPr id="4099" name="Rectangle 3"/>
          <p:cNvSpPr>
            <a:spLocks noGrp="1" noChangeArrowheads="1"/>
          </p:cNvSpPr>
          <p:nvPr>
            <p:ph type="body" idx="4294967295"/>
          </p:nvPr>
        </p:nvSpPr>
        <p:spPr>
          <a:xfrm>
            <a:off x="457200" y="1600200"/>
            <a:ext cx="8229600" cy="4648200"/>
          </a:xfrm>
          <a:prstGeom prst="rect">
            <a:avLst/>
          </a:prstGeom>
        </p:spPr>
        <p:txBody>
          <a:bodyPr>
            <a:normAutofit fontScale="85000" lnSpcReduction="10000"/>
          </a:bodyPr>
          <a:lstStyle/>
          <a:p>
            <a:pPr eaLnBrk="1" hangingPunct="1">
              <a:defRPr/>
            </a:pPr>
            <a:r>
              <a:rPr lang="en-US" sz="3200" dirty="0" smtClean="0"/>
              <a:t>Organized like a book</a:t>
            </a:r>
          </a:p>
          <a:p>
            <a:pPr eaLnBrk="1" hangingPunct="1">
              <a:defRPr/>
            </a:pPr>
            <a:endParaRPr lang="en-US" sz="3200" dirty="0"/>
          </a:p>
          <a:p>
            <a:pPr eaLnBrk="1" hangingPunct="1">
              <a:defRPr/>
            </a:pPr>
            <a:r>
              <a:rPr lang="en-US" sz="3200" dirty="0"/>
              <a:t>A</a:t>
            </a:r>
            <a:r>
              <a:rPr lang="en-US" sz="3200" dirty="0" smtClean="0"/>
              <a:t>ll </a:t>
            </a:r>
            <a:r>
              <a:rPr lang="en-US" sz="3200" dirty="0" err="1"/>
              <a:t>powerpoint</a:t>
            </a:r>
            <a:r>
              <a:rPr lang="en-US" sz="3200" dirty="0"/>
              <a:t> slides are </a:t>
            </a:r>
            <a:r>
              <a:rPr lang="en-US" sz="3200" dirty="0" smtClean="0"/>
              <a:t>at </a:t>
            </a:r>
            <a:r>
              <a:rPr lang="en-US" sz="3200" dirty="0"/>
              <a:t>johnsommersflanagan.com</a:t>
            </a:r>
          </a:p>
          <a:p>
            <a:pPr eaLnBrk="1" hangingPunct="1">
              <a:defRPr/>
            </a:pPr>
            <a:endParaRPr lang="en-US" sz="3200" dirty="0">
              <a:solidFill>
                <a:schemeClr val="tx2"/>
              </a:solidFill>
            </a:endParaRPr>
          </a:p>
          <a:p>
            <a:pPr>
              <a:defRPr/>
            </a:pPr>
            <a:r>
              <a:rPr lang="en-US" sz="3200" dirty="0" smtClean="0"/>
              <a:t>Instructions: I talk about 10 </a:t>
            </a:r>
            <a:r>
              <a:rPr lang="en-US" sz="3200" dirty="0"/>
              <a:t>key principles and </a:t>
            </a:r>
            <a:r>
              <a:rPr lang="en-US" sz="3200" dirty="0" smtClean="0"/>
              <a:t>strategies</a:t>
            </a:r>
            <a:endParaRPr lang="en-US" sz="3200" dirty="0"/>
          </a:p>
          <a:p>
            <a:pPr>
              <a:defRPr/>
            </a:pPr>
            <a:endParaRPr lang="en-US" sz="3200" dirty="0"/>
          </a:p>
          <a:p>
            <a:pPr>
              <a:defRPr/>
            </a:pPr>
            <a:r>
              <a:rPr lang="en-US" sz="3200" dirty="0"/>
              <a:t>You listen, laugh at all the right times, </a:t>
            </a:r>
            <a:r>
              <a:rPr lang="en-US" sz="3200" dirty="0" smtClean="0"/>
              <a:t>learn, and </a:t>
            </a:r>
            <a:r>
              <a:rPr lang="en-US" sz="3200" dirty="0"/>
              <a:t>leave </a:t>
            </a:r>
            <a:r>
              <a:rPr lang="en-US" sz="3200" dirty="0" smtClean="0"/>
              <a:t>feeling inspired and filled with insights</a:t>
            </a:r>
            <a:endParaRPr lang="en-US" sz="3200" dirty="0"/>
          </a:p>
          <a:p>
            <a:pPr eaLnBrk="1" hangingPunct="1">
              <a:defRPr/>
            </a:pPr>
            <a:endParaRPr lang="en-US" sz="3200" dirty="0" smtClean="0"/>
          </a:p>
          <a:p>
            <a:pPr marL="0" indent="0" eaLnBrk="1" hangingPunct="1">
              <a:buFont typeface="Wingdings" pitchFamily="2" charset="2"/>
              <a:buNone/>
              <a:defRPr/>
            </a:pPr>
            <a:endParaRPr lang="en-US" dirty="0" smtClean="0"/>
          </a:p>
          <a:p>
            <a:pPr eaLnBrk="1" hangingPunct="1">
              <a:defRPr/>
            </a:pPr>
            <a:endParaRPr lang="en-US" dirty="0" smtClean="0"/>
          </a:p>
        </p:txBody>
      </p:sp>
    </p:spTree>
    <p:extLst>
      <p:ext uri="{BB962C8B-B14F-4D97-AF65-F5344CB8AC3E}">
        <p14:creationId xmlns:p14="http://schemas.microsoft.com/office/powerpoint/2010/main" val="213809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altLang="en-US" sz="4400" dirty="0" smtClean="0">
                <a:solidFill>
                  <a:schemeClr val="tx2"/>
                </a:solidFill>
                <a:latin typeface="Arial" panose="020B0604020202020204" pitchFamily="34" charset="0"/>
                <a:cs typeface="Arial" panose="020B0604020202020204" pitchFamily="34" charset="0"/>
              </a:rPr>
              <a:t>My Political Platform</a:t>
            </a:r>
          </a:p>
        </p:txBody>
      </p:sp>
      <p:sp>
        <p:nvSpPr>
          <p:cNvPr id="7171" name="Content Placeholder 2"/>
          <p:cNvSpPr>
            <a:spLocks noGrp="1"/>
          </p:cNvSpPr>
          <p:nvPr>
            <p:ph idx="4294967295"/>
          </p:nvPr>
        </p:nvSpPr>
        <p:spPr>
          <a:xfrm>
            <a:off x="457200" y="2057400"/>
            <a:ext cx="7924800" cy="4073525"/>
          </a:xfrm>
          <a:prstGeom prst="rect">
            <a:avLst/>
          </a:prstGeom>
        </p:spPr>
        <p:txBody>
          <a:bodyPr>
            <a:normAutofit fontScale="92500"/>
          </a:bodyPr>
          <a:lstStyle/>
          <a:p>
            <a:pPr marL="0" lvl="1" indent="0">
              <a:buClr>
                <a:schemeClr val="bg2"/>
              </a:buClr>
              <a:buSzPct val="70000"/>
              <a:buNone/>
            </a:pPr>
            <a:r>
              <a:rPr lang="en-US" altLang="en-US" sz="3600" b="1" dirty="0" smtClean="0">
                <a:latin typeface="Arial" panose="020B0604020202020204" pitchFamily="34" charset="0"/>
                <a:cs typeface="Arial" panose="020B0604020202020204" pitchFamily="34" charset="0"/>
              </a:rPr>
              <a:t>The road to economic vitality, the road to environmental sustainability, the road to excellence in health care and social support programs, and the road to good government always has and always will run through education. </a:t>
            </a:r>
            <a:endParaRPr lang="en-US" altLang="en-US" sz="3600" dirty="0" smtClean="0">
              <a:latin typeface="Arial" panose="020B0604020202020204" pitchFamily="34" charset="0"/>
              <a:cs typeface="Arial" panose="020B0604020202020204" pitchFamily="34" charset="0"/>
            </a:endParaRPr>
          </a:p>
          <a:p>
            <a:endParaRPr lang="en-US" altLang="en-US" dirty="0" smtClean="0"/>
          </a:p>
        </p:txBody>
      </p:sp>
    </p:spTree>
    <p:extLst>
      <p:ext uri="{BB962C8B-B14F-4D97-AF65-F5344CB8AC3E}">
        <p14:creationId xmlns:p14="http://schemas.microsoft.com/office/powerpoint/2010/main" val="2401143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rgbClr val="FFC000"/>
                </a:solidFill>
              </a:rPr>
              <a:t>Who Else has/Had this Platform?</a:t>
            </a:r>
            <a:endParaRPr lang="en-US" sz="3600" dirty="0">
              <a:solidFill>
                <a:srgbClr val="FFC000"/>
              </a:solidFill>
            </a:endParaRPr>
          </a:p>
        </p:txBody>
      </p:sp>
      <p:sp>
        <p:nvSpPr>
          <p:cNvPr id="3" name="Content Placeholder 2"/>
          <p:cNvSpPr>
            <a:spLocks noGrp="1"/>
          </p:cNvSpPr>
          <p:nvPr>
            <p:ph sz="quarter" idx="13"/>
          </p:nvPr>
        </p:nvSpPr>
        <p:spPr/>
        <p:txBody>
          <a:bodyPr>
            <a:noAutofit/>
          </a:bodyPr>
          <a:lstStyle/>
          <a:p>
            <a:r>
              <a:rPr lang="en-US" sz="3200" dirty="0" smtClean="0"/>
              <a:t>Nobody in 2015 . . . </a:t>
            </a:r>
          </a:p>
          <a:p>
            <a:r>
              <a:rPr lang="en-US" sz="3200" dirty="0" smtClean="0"/>
              <a:t>But, John Adams, in the 1770s:</a:t>
            </a:r>
          </a:p>
          <a:p>
            <a:pPr marL="0" indent="0">
              <a:buNone/>
            </a:pPr>
            <a:r>
              <a:rPr lang="en-US" sz="3200" dirty="0" smtClean="0"/>
              <a:t>“Laws for the liberal education of youth, especially for the lower classes of people, are so extremely wise and useful that to a humane and generous mind, </a:t>
            </a:r>
            <a:r>
              <a:rPr lang="en-US" sz="3200" dirty="0" smtClean="0">
                <a:solidFill>
                  <a:srgbClr val="FF0000"/>
                </a:solidFill>
              </a:rPr>
              <a:t>no expense for this purpose would be thought extravagant</a:t>
            </a:r>
            <a:r>
              <a:rPr lang="en-US" sz="3200" dirty="0" smtClean="0"/>
              <a:t>” (McCullough, 2001, p. 103)</a:t>
            </a:r>
            <a:endParaRPr lang="en-US" sz="3200" dirty="0"/>
          </a:p>
        </p:txBody>
      </p:sp>
    </p:spTree>
    <p:extLst>
      <p:ext uri="{BB962C8B-B14F-4D97-AF65-F5344CB8AC3E}">
        <p14:creationId xmlns:p14="http://schemas.microsoft.com/office/powerpoint/2010/main" val="3590493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4800" dirty="0" smtClean="0">
                <a:solidFill>
                  <a:schemeClr val="tx2"/>
                </a:solidFill>
              </a:rPr>
              <a:t>Introduction</a:t>
            </a:r>
            <a:endParaRPr lang="en-US" sz="4800" dirty="0">
              <a:solidFill>
                <a:schemeClr val="tx2"/>
              </a:solidFill>
            </a:endParaRPr>
          </a:p>
        </p:txBody>
      </p:sp>
      <p:sp>
        <p:nvSpPr>
          <p:cNvPr id="9219" name="Content Placeholder 2"/>
          <p:cNvSpPr>
            <a:spLocks noGrp="1"/>
          </p:cNvSpPr>
          <p:nvPr>
            <p:ph idx="4294967295"/>
          </p:nvPr>
        </p:nvSpPr>
        <p:spPr>
          <a:xfrm>
            <a:off x="457200" y="1774825"/>
            <a:ext cx="8229600" cy="4625975"/>
          </a:xfrm>
          <a:prstGeom prst="rect">
            <a:avLst/>
          </a:prstGeom>
        </p:spPr>
        <p:txBody>
          <a:bodyPr/>
          <a:lstStyle/>
          <a:p>
            <a:pPr>
              <a:defRPr/>
            </a:pPr>
            <a:r>
              <a:rPr lang="en-US" altLang="en-US" sz="3200" dirty="0" smtClean="0"/>
              <a:t>Keynote rating: R or PG-13? </a:t>
            </a:r>
          </a:p>
          <a:p>
            <a:pPr>
              <a:defRPr/>
            </a:pPr>
            <a:endParaRPr lang="en-US" altLang="en-US" sz="3200" dirty="0"/>
          </a:p>
          <a:p>
            <a:pPr>
              <a:defRPr/>
            </a:pPr>
            <a:r>
              <a:rPr lang="en-US" altLang="en-US" sz="3200" dirty="0"/>
              <a:t>Tough Students are not Tough </a:t>
            </a:r>
            <a:r>
              <a:rPr lang="en-US" altLang="en-US" sz="3200" dirty="0" smtClean="0"/>
              <a:t>Students</a:t>
            </a:r>
          </a:p>
          <a:p>
            <a:pPr>
              <a:defRPr/>
            </a:pPr>
            <a:endParaRPr lang="en-US" altLang="en-US" sz="3200" dirty="0"/>
          </a:p>
          <a:p>
            <a:pPr>
              <a:defRPr/>
            </a:pPr>
            <a:r>
              <a:rPr lang="en-US" altLang="en-US" sz="3200" dirty="0" smtClean="0"/>
              <a:t>Opening Story or Visualization</a:t>
            </a:r>
            <a:endParaRPr lang="en-US" altLang="en-US" sz="3200" dirty="0"/>
          </a:p>
          <a:p>
            <a:pPr>
              <a:defRPr/>
            </a:pPr>
            <a:endParaRPr lang="en-US" altLang="en-US" sz="1000" dirty="0" smtClean="0"/>
          </a:p>
          <a:p>
            <a:pPr marL="119062" indent="0">
              <a:buFont typeface="Wingdings 2" pitchFamily="18" charset="2"/>
              <a:buNone/>
              <a:defRPr/>
            </a:pPr>
            <a:endParaRPr lang="en-US" altLang="en-US" dirty="0" smtClean="0"/>
          </a:p>
        </p:txBody>
      </p:sp>
    </p:spTree>
    <p:extLst>
      <p:ext uri="{BB962C8B-B14F-4D97-AF65-F5344CB8AC3E}">
        <p14:creationId xmlns:p14="http://schemas.microsoft.com/office/powerpoint/2010/main" val="3989448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altLang="en-US" sz="3600" dirty="0" smtClean="0">
                <a:solidFill>
                  <a:schemeClr val="tx2"/>
                </a:solidFill>
              </a:rPr>
              <a:t>Chapter One</a:t>
            </a:r>
            <a:br>
              <a:rPr lang="en-US" altLang="en-US" sz="3600" dirty="0" smtClean="0">
                <a:solidFill>
                  <a:schemeClr val="tx2"/>
                </a:solidFill>
              </a:rPr>
            </a:br>
            <a:r>
              <a:rPr lang="en-US" altLang="en-US" sz="3600" dirty="0" smtClean="0">
                <a:solidFill>
                  <a:schemeClr val="tx2"/>
                </a:solidFill>
              </a:rPr>
              <a:t>The Catatonic Woman</a:t>
            </a:r>
          </a:p>
        </p:txBody>
      </p:sp>
      <p:sp>
        <p:nvSpPr>
          <p:cNvPr id="8195" name="Content Placeholder 2"/>
          <p:cNvSpPr>
            <a:spLocks noGrp="1"/>
          </p:cNvSpPr>
          <p:nvPr>
            <p:ph idx="4294967295"/>
          </p:nvPr>
        </p:nvSpPr>
        <p:spPr>
          <a:xfrm>
            <a:off x="457200" y="1828800"/>
            <a:ext cx="8229600" cy="4302125"/>
          </a:xfrm>
          <a:prstGeom prst="rect">
            <a:avLst/>
          </a:prstGeom>
        </p:spPr>
        <p:txBody>
          <a:bodyPr/>
          <a:lstStyle/>
          <a:p>
            <a:pPr>
              <a:buFont typeface="Wingdings" pitchFamily="2" charset="2"/>
              <a:buNone/>
            </a:pPr>
            <a:r>
              <a:rPr lang="en-US" altLang="en-US" sz="4400" smtClean="0"/>
              <a:t>			</a:t>
            </a:r>
          </a:p>
          <a:p>
            <a:pPr>
              <a:buFont typeface="Wingdings" pitchFamily="2" charset="2"/>
              <a:buNone/>
            </a:pPr>
            <a:endParaRPr lang="en-US" altLang="en-US" sz="4400" smtClean="0"/>
          </a:p>
          <a:p>
            <a:pPr>
              <a:buFont typeface="Wingdings" pitchFamily="2" charset="2"/>
              <a:buNone/>
            </a:pPr>
            <a:endParaRPr lang="en-US" altLang="en-US" sz="4400" smtClean="0"/>
          </a:p>
        </p:txBody>
      </p:sp>
    </p:spTree>
    <p:extLst>
      <p:ext uri="{BB962C8B-B14F-4D97-AF65-F5344CB8AC3E}">
        <p14:creationId xmlns:p14="http://schemas.microsoft.com/office/powerpoint/2010/main" val="209055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a:r>
              <a:rPr lang="en-US" altLang="en-US" sz="4400" dirty="0" smtClean="0">
                <a:solidFill>
                  <a:schemeClr val="tx2"/>
                </a:solidFill>
              </a:rPr>
              <a:t>The 1</a:t>
            </a:r>
            <a:r>
              <a:rPr lang="en-US" altLang="en-US" sz="4400" baseline="30000" dirty="0" smtClean="0">
                <a:solidFill>
                  <a:schemeClr val="tx2"/>
                </a:solidFill>
              </a:rPr>
              <a:t>st</a:t>
            </a:r>
            <a:r>
              <a:rPr lang="en-US" altLang="en-US" sz="4400" dirty="0" smtClean="0">
                <a:solidFill>
                  <a:schemeClr val="tx2"/>
                </a:solidFill>
              </a:rPr>
              <a:t> Big </a:t>
            </a:r>
            <a:r>
              <a:rPr lang="en-US" altLang="en-US" sz="4400" dirty="0">
                <a:solidFill>
                  <a:schemeClr val="tx2"/>
                </a:solidFill>
              </a:rPr>
              <a:t>Principle</a:t>
            </a:r>
            <a:endParaRPr lang="en-US" altLang="en-US" sz="4400" dirty="0" smtClean="0">
              <a:solidFill>
                <a:schemeClr val="tx2"/>
              </a:solidFill>
            </a:endParaRPr>
          </a:p>
        </p:txBody>
      </p:sp>
      <p:sp>
        <p:nvSpPr>
          <p:cNvPr id="10243" name="Content Placeholder 2"/>
          <p:cNvSpPr>
            <a:spLocks noGrp="1"/>
          </p:cNvSpPr>
          <p:nvPr>
            <p:ph idx="4294967295"/>
          </p:nvPr>
        </p:nvSpPr>
        <p:spPr>
          <a:xfrm>
            <a:off x="457200" y="1828800"/>
            <a:ext cx="8229600" cy="4302125"/>
          </a:xfrm>
          <a:prstGeom prst="rect">
            <a:avLst/>
          </a:prstGeom>
        </p:spPr>
        <p:txBody>
          <a:bodyPr/>
          <a:lstStyle/>
          <a:p>
            <a:pPr algn="ctr">
              <a:buFont typeface="Wingdings" pitchFamily="2" charset="2"/>
              <a:buNone/>
            </a:pPr>
            <a:r>
              <a:rPr lang="en-US" altLang="en-US" sz="4400" dirty="0" smtClean="0"/>
              <a:t>	</a:t>
            </a:r>
          </a:p>
          <a:p>
            <a:pPr algn="ctr">
              <a:buFont typeface="Wingdings" pitchFamily="2" charset="2"/>
              <a:buNone/>
            </a:pPr>
            <a:r>
              <a:rPr lang="en-US" altLang="en-US" sz="3600" dirty="0" smtClean="0"/>
              <a:t>We should </a:t>
            </a:r>
            <a:r>
              <a:rPr lang="en-US" altLang="en-US" sz="3600" b="1" dirty="0" smtClean="0"/>
              <a:t>WORK HARD </a:t>
            </a:r>
            <a:r>
              <a:rPr lang="en-US" altLang="en-US" sz="3600" dirty="0" smtClean="0"/>
              <a:t>to not judge students, parents, and teachers based on their appearance and behavior because there’s always more to it than we think</a:t>
            </a:r>
          </a:p>
        </p:txBody>
      </p:sp>
    </p:spTree>
    <p:extLst>
      <p:ext uri="{BB962C8B-B14F-4D97-AF65-F5344CB8AC3E}">
        <p14:creationId xmlns:p14="http://schemas.microsoft.com/office/powerpoint/2010/main" val="32268563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381000"/>
            <a:ext cx="8229600" cy="1143000"/>
          </a:xfrm>
        </p:spPr>
        <p:txBody>
          <a:bodyPr/>
          <a:lstStyle/>
          <a:p>
            <a:pPr algn="ctr"/>
            <a:r>
              <a:rPr lang="en-US" altLang="en-US" sz="3600" dirty="0" smtClean="0">
                <a:solidFill>
                  <a:schemeClr val="tx2"/>
                </a:solidFill>
              </a:rPr>
              <a:t>Chapter two</a:t>
            </a:r>
            <a:br>
              <a:rPr lang="en-US" altLang="en-US" sz="3600" dirty="0" smtClean="0">
                <a:solidFill>
                  <a:schemeClr val="tx2"/>
                </a:solidFill>
              </a:rPr>
            </a:br>
            <a:r>
              <a:rPr lang="en-US" altLang="en-US" sz="3600" dirty="0" smtClean="0">
                <a:solidFill>
                  <a:schemeClr val="tx2"/>
                </a:solidFill>
              </a:rPr>
              <a:t>Meeting Jesus at the Portland VA</a:t>
            </a:r>
          </a:p>
        </p:txBody>
      </p:sp>
      <p:sp>
        <p:nvSpPr>
          <p:cNvPr id="64515" name="Content Placeholder 2"/>
          <p:cNvSpPr>
            <a:spLocks noGrp="1"/>
          </p:cNvSpPr>
          <p:nvPr>
            <p:ph idx="4294967295"/>
          </p:nvPr>
        </p:nvSpPr>
        <p:spPr>
          <a:xfrm>
            <a:off x="457200" y="1828800"/>
            <a:ext cx="8229600" cy="4302125"/>
          </a:xfrm>
          <a:prstGeom prst="rect">
            <a:avLst/>
          </a:prstGeom>
        </p:spPr>
        <p:txBody>
          <a:bodyPr/>
          <a:lstStyle/>
          <a:p>
            <a:pPr>
              <a:buFont typeface="Wingdings" pitchFamily="2" charset="2"/>
              <a:buNone/>
            </a:pPr>
            <a:endParaRPr lang="en-US" altLang="en-US" smtClean="0"/>
          </a:p>
          <a:p>
            <a:pPr>
              <a:buFont typeface="Wingdings" pitchFamily="2" charset="2"/>
              <a:buNone/>
            </a:pPr>
            <a:endParaRPr lang="en-US" altLang="en-US" smtClean="0"/>
          </a:p>
          <a:p>
            <a:pPr>
              <a:buFont typeface="Wingdings" pitchFamily="2" charset="2"/>
              <a:buNone/>
            </a:pPr>
            <a:endParaRPr lang="en-US" altLang="en-US" smtClean="0"/>
          </a:p>
          <a:p>
            <a:pPr>
              <a:buFont typeface="Wingdings" pitchFamily="2" charset="2"/>
              <a:buNone/>
            </a:pPr>
            <a:r>
              <a:rPr lang="en-US" altLang="en-US" smtClean="0"/>
              <a:t>	</a:t>
            </a:r>
            <a:endParaRPr lang="en-US" altLang="en-US" sz="4400" smtClean="0"/>
          </a:p>
        </p:txBody>
      </p:sp>
    </p:spTree>
    <p:extLst>
      <p:ext uri="{BB962C8B-B14F-4D97-AF65-F5344CB8AC3E}">
        <p14:creationId xmlns:p14="http://schemas.microsoft.com/office/powerpoint/2010/main" val="1826516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algn="ctr"/>
            <a:r>
              <a:rPr lang="en-US" altLang="en-US" sz="4400" dirty="0" smtClean="0">
                <a:solidFill>
                  <a:schemeClr val="tx2"/>
                </a:solidFill>
              </a:rPr>
              <a:t>The 2</a:t>
            </a:r>
            <a:r>
              <a:rPr lang="en-US" altLang="en-US" sz="4400" baseline="30000" dirty="0" smtClean="0">
                <a:solidFill>
                  <a:schemeClr val="tx2"/>
                </a:solidFill>
              </a:rPr>
              <a:t>nd</a:t>
            </a:r>
            <a:r>
              <a:rPr lang="en-US" altLang="en-US" sz="4400" dirty="0" smtClean="0">
                <a:solidFill>
                  <a:schemeClr val="tx2"/>
                </a:solidFill>
              </a:rPr>
              <a:t> Big Principle</a:t>
            </a:r>
          </a:p>
        </p:txBody>
      </p:sp>
      <p:sp>
        <p:nvSpPr>
          <p:cNvPr id="66563" name="Content Placeholder 2"/>
          <p:cNvSpPr>
            <a:spLocks noGrp="1"/>
          </p:cNvSpPr>
          <p:nvPr>
            <p:ph idx="4294967295"/>
          </p:nvPr>
        </p:nvSpPr>
        <p:spPr>
          <a:xfrm>
            <a:off x="457200" y="1828800"/>
            <a:ext cx="8229600" cy="4302125"/>
          </a:xfrm>
          <a:prstGeom prst="rect">
            <a:avLst/>
          </a:prstGeom>
        </p:spPr>
        <p:txBody>
          <a:bodyPr/>
          <a:lstStyle/>
          <a:p>
            <a:pPr algn="ctr">
              <a:buFont typeface="Wingdings" pitchFamily="2" charset="2"/>
              <a:buNone/>
            </a:pPr>
            <a:endParaRPr lang="en-US" altLang="en-US" sz="4400" dirty="0" smtClean="0">
              <a:solidFill>
                <a:srgbClr val="C00000"/>
              </a:solidFill>
            </a:endParaRPr>
          </a:p>
          <a:p>
            <a:pPr algn="ctr">
              <a:buFont typeface="Wingdings" pitchFamily="2" charset="2"/>
              <a:buNone/>
            </a:pPr>
            <a:r>
              <a:rPr lang="en-US" altLang="en-US" sz="4400" dirty="0" smtClean="0"/>
              <a:t>If you want genuine cooperation</a:t>
            </a:r>
          </a:p>
          <a:p>
            <a:pPr algn="ctr">
              <a:buFont typeface="Wingdings" pitchFamily="2" charset="2"/>
              <a:buNone/>
            </a:pPr>
            <a:r>
              <a:rPr lang="en-US" altLang="en-US" sz="4400" dirty="0" smtClean="0"/>
              <a:t>Be less threatening</a:t>
            </a:r>
          </a:p>
        </p:txBody>
      </p:sp>
    </p:spTree>
    <p:extLst>
      <p:ext uri="{BB962C8B-B14F-4D97-AF65-F5344CB8AC3E}">
        <p14:creationId xmlns:p14="http://schemas.microsoft.com/office/powerpoint/2010/main" val="3460071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tx2"/>
                </a:solidFill>
              </a:rPr>
              <a:t>Chapter Three</a:t>
            </a:r>
            <a:br>
              <a:rPr lang="en-US" sz="3200" dirty="0">
                <a:solidFill>
                  <a:schemeClr val="tx2"/>
                </a:solidFill>
              </a:rPr>
            </a:br>
            <a:r>
              <a:rPr lang="en-US" sz="3200" dirty="0">
                <a:solidFill>
                  <a:schemeClr val="tx2"/>
                </a:solidFill>
              </a:rPr>
              <a:t>Ty and the Big Trauma Boy</a:t>
            </a:r>
            <a:endParaRPr lang="en-US" dirty="0"/>
          </a:p>
        </p:txBody>
      </p:sp>
      <p:sp>
        <p:nvSpPr>
          <p:cNvPr id="3" name="Content Placeholder 2"/>
          <p:cNvSpPr>
            <a:spLocks noGrp="1"/>
          </p:cNvSpPr>
          <p:nvPr>
            <p:ph sz="quarter" idx="13"/>
          </p:nvPr>
        </p:nvSpPr>
        <p:spPr/>
        <p:txBody>
          <a:bodyPr>
            <a:normAutofit/>
          </a:bodyPr>
          <a:lstStyle/>
          <a:p>
            <a:pPr marL="0" indent="0">
              <a:buNone/>
            </a:pPr>
            <a:endParaRPr lang="en-US" sz="3600" dirty="0" smtClean="0"/>
          </a:p>
          <a:p>
            <a:pPr marL="0" indent="0">
              <a:buNone/>
            </a:pPr>
            <a:endParaRPr lang="en-US" sz="3600" dirty="0"/>
          </a:p>
          <a:p>
            <a:pPr marL="0" indent="0">
              <a:buNone/>
            </a:pPr>
            <a:r>
              <a:rPr lang="en-US" sz="3600" dirty="0" smtClean="0"/>
              <a:t>The Amazing </a:t>
            </a:r>
          </a:p>
          <a:p>
            <a:pPr marL="0" indent="0">
              <a:buNone/>
            </a:pPr>
            <a:r>
              <a:rPr lang="en-US" sz="3600" dirty="0" smtClean="0"/>
              <a:t>Mary Cover Jones</a:t>
            </a:r>
            <a:endParaRPr lang="en-US" sz="3600" dirty="0"/>
          </a:p>
        </p:txBody>
      </p:sp>
    </p:spTree>
    <p:extLst>
      <p:ext uri="{BB962C8B-B14F-4D97-AF65-F5344CB8AC3E}">
        <p14:creationId xmlns:p14="http://schemas.microsoft.com/office/powerpoint/2010/main" val="1296712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err="1" smtClean="0">
                <a:solidFill>
                  <a:schemeClr val="tx2"/>
                </a:solidFill>
              </a:rPr>
              <a:t>CounterConditioning</a:t>
            </a:r>
            <a:r>
              <a:rPr lang="en-US" sz="4400" dirty="0" smtClean="0">
                <a:solidFill>
                  <a:schemeClr val="tx2"/>
                </a:solidFill>
              </a:rPr>
              <a:t> Mojo</a:t>
            </a:r>
            <a:endParaRPr lang="en-US" sz="4400" dirty="0">
              <a:solidFill>
                <a:schemeClr val="tx2"/>
              </a:solidFill>
            </a:endParaRPr>
          </a:p>
        </p:txBody>
      </p:sp>
      <p:sp>
        <p:nvSpPr>
          <p:cNvPr id="3" name="Content Placeholder 2"/>
          <p:cNvSpPr>
            <a:spLocks noGrp="1"/>
          </p:cNvSpPr>
          <p:nvPr>
            <p:ph sz="quarter" idx="13"/>
          </p:nvPr>
        </p:nvSpPr>
        <p:spPr/>
        <p:txBody>
          <a:bodyPr/>
          <a:lstStyle/>
          <a:p>
            <a:pPr marL="342900" lvl="1" indent="-342900"/>
            <a:r>
              <a:rPr lang="en-US" altLang="en-US" sz="3200" dirty="0"/>
              <a:t>Challenging students (TOUGH KIDS), parents, and teachers are aversively conditioned to </a:t>
            </a:r>
            <a:r>
              <a:rPr lang="en-US" altLang="en-US" sz="3200" dirty="0" smtClean="0"/>
              <a:t>school counselors!</a:t>
            </a:r>
            <a:endParaRPr lang="en-US" altLang="en-US" sz="3200" dirty="0"/>
          </a:p>
          <a:p>
            <a:pPr marL="342900" lvl="1" indent="-342900"/>
            <a:endParaRPr lang="en-US" altLang="en-US" sz="3200" dirty="0" smtClean="0"/>
          </a:p>
          <a:p>
            <a:pPr marL="342900" lvl="1" indent="-342900"/>
            <a:r>
              <a:rPr lang="en-US" altLang="en-US" sz="3200" dirty="0" smtClean="0"/>
              <a:t>How </a:t>
            </a:r>
            <a:r>
              <a:rPr lang="en-US" altLang="en-US" sz="3200" dirty="0"/>
              <a:t>do we get reluctant </a:t>
            </a:r>
            <a:r>
              <a:rPr lang="en-US" altLang="en-US" sz="3200" dirty="0" smtClean="0"/>
              <a:t>students</a:t>
            </a:r>
            <a:r>
              <a:rPr lang="en-US" altLang="en-US" sz="3200" dirty="0"/>
              <a:t>, parents, </a:t>
            </a:r>
            <a:r>
              <a:rPr lang="en-US" altLang="en-US" sz="3200" dirty="0" smtClean="0"/>
              <a:t>and </a:t>
            </a:r>
            <a:r>
              <a:rPr lang="en-US" altLang="en-US" sz="3200" dirty="0"/>
              <a:t>teachers comfortable “in the room” </a:t>
            </a:r>
            <a:r>
              <a:rPr lang="en-US" altLang="en-US" sz="3200" dirty="0" smtClean="0"/>
              <a:t>with us? </a:t>
            </a:r>
            <a:endParaRPr lang="en-US" altLang="en-US" sz="3200" dirty="0"/>
          </a:p>
          <a:p>
            <a:endParaRPr lang="en-US" dirty="0"/>
          </a:p>
        </p:txBody>
      </p:sp>
    </p:spTree>
    <p:extLst>
      <p:ext uri="{BB962C8B-B14F-4D97-AF65-F5344CB8AC3E}">
        <p14:creationId xmlns:p14="http://schemas.microsoft.com/office/powerpoint/2010/main" val="4045258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2400" y="274638"/>
            <a:ext cx="8839200" cy="1143000"/>
          </a:xfrm>
        </p:spPr>
        <p:txBody>
          <a:bodyPr>
            <a:noAutofit/>
          </a:bodyPr>
          <a:lstStyle/>
          <a:p>
            <a:pPr algn="ctr" eaLnBrk="1" fontAlgn="auto" hangingPunct="1">
              <a:spcAft>
                <a:spcPts val="0"/>
              </a:spcAft>
              <a:defRPr/>
            </a:pPr>
            <a:r>
              <a:rPr lang="en-US" sz="4000" dirty="0" smtClean="0">
                <a:solidFill>
                  <a:schemeClr val="tx2"/>
                </a:solidFill>
              </a:rPr>
              <a:t>The 3</a:t>
            </a:r>
            <a:r>
              <a:rPr lang="en-US" sz="4000" baseline="30000" dirty="0" smtClean="0">
                <a:solidFill>
                  <a:schemeClr val="tx2"/>
                </a:solidFill>
              </a:rPr>
              <a:t>rd</a:t>
            </a:r>
            <a:r>
              <a:rPr lang="en-US" sz="4000" dirty="0" smtClean="0">
                <a:solidFill>
                  <a:schemeClr val="tx2"/>
                </a:solidFill>
              </a:rPr>
              <a:t> Big Principle</a:t>
            </a:r>
          </a:p>
        </p:txBody>
      </p:sp>
      <p:sp>
        <p:nvSpPr>
          <p:cNvPr id="3" name="Content Placeholder 2"/>
          <p:cNvSpPr>
            <a:spLocks noGrp="1"/>
          </p:cNvSpPr>
          <p:nvPr>
            <p:ph idx="4294967295"/>
          </p:nvPr>
        </p:nvSpPr>
        <p:spPr>
          <a:xfrm>
            <a:off x="457200" y="1774825"/>
            <a:ext cx="8229600" cy="4625975"/>
          </a:xfrm>
          <a:prstGeom prst="rect">
            <a:avLst/>
          </a:prstGeom>
        </p:spPr>
        <p:txBody>
          <a:bodyPr/>
          <a:lstStyle/>
          <a:p>
            <a:pPr algn="ctr">
              <a:buNone/>
            </a:pPr>
            <a:r>
              <a:rPr lang="en-US" altLang="en-US" sz="4400" dirty="0" smtClean="0"/>
              <a:t>Use </a:t>
            </a:r>
            <a:r>
              <a:rPr lang="en-US" altLang="en-US" sz="4400" dirty="0"/>
              <a:t>counterconditioning mojo to get people comfortable </a:t>
            </a:r>
            <a:r>
              <a:rPr lang="en-US" altLang="en-US" sz="4400" dirty="0" smtClean="0"/>
              <a:t>with you and </a:t>
            </a:r>
            <a:r>
              <a:rPr lang="en-US" altLang="en-US" sz="4400" dirty="0"/>
              <a:t>working on </a:t>
            </a:r>
            <a:r>
              <a:rPr lang="en-US" altLang="en-US" sz="4400" dirty="0" smtClean="0"/>
              <a:t>change</a:t>
            </a:r>
          </a:p>
          <a:p>
            <a:pPr algn="ctr">
              <a:buNone/>
            </a:pPr>
            <a:endParaRPr lang="en-US" altLang="en-US" sz="4400" dirty="0"/>
          </a:p>
          <a:p>
            <a:pPr algn="ctr">
              <a:buNone/>
            </a:pPr>
            <a:r>
              <a:rPr lang="en-US" altLang="en-US" sz="4400" dirty="0" smtClean="0"/>
              <a:t>What will you use?</a:t>
            </a:r>
            <a:endParaRPr lang="en-US" altLang="en-US" sz="4400" dirty="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90683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sz="4000" dirty="0" smtClean="0">
                <a:solidFill>
                  <a:schemeClr val="tx2"/>
                </a:solidFill>
              </a:rPr>
              <a:t>Chapter Four: Powers of Mind</a:t>
            </a:r>
          </a:p>
        </p:txBody>
      </p:sp>
      <p:sp>
        <p:nvSpPr>
          <p:cNvPr id="24579" name="Content Placeholder 2"/>
          <p:cNvSpPr>
            <a:spLocks noGrp="1"/>
          </p:cNvSpPr>
          <p:nvPr>
            <p:ph idx="4294967295"/>
          </p:nvPr>
        </p:nvSpPr>
        <p:spPr>
          <a:xfrm>
            <a:off x="457200" y="1828800"/>
            <a:ext cx="8229600" cy="4302125"/>
          </a:xfrm>
          <a:prstGeom prst="rect">
            <a:avLst/>
          </a:prstGeom>
        </p:spPr>
        <p:txBody>
          <a:bodyPr/>
          <a:lstStyle/>
          <a:p>
            <a:pPr>
              <a:buFont typeface="Wingdings" pitchFamily="2" charset="2"/>
              <a:buNone/>
            </a:pPr>
            <a:endParaRPr lang="en-US" altLang="en-US" smtClean="0"/>
          </a:p>
          <a:p>
            <a:pPr>
              <a:buFont typeface="Wingdings" pitchFamily="2" charset="2"/>
              <a:buNone/>
            </a:pPr>
            <a:endParaRPr lang="en-US" altLang="en-US" smtClean="0"/>
          </a:p>
          <a:p>
            <a:pPr>
              <a:buFont typeface="Wingdings" pitchFamily="2" charset="2"/>
              <a:buNone/>
            </a:pPr>
            <a:endParaRPr lang="en-US" altLang="en-US" smtClean="0"/>
          </a:p>
          <a:p>
            <a:pPr>
              <a:buFont typeface="Wingdings" pitchFamily="2" charset="2"/>
              <a:buNone/>
            </a:pPr>
            <a:r>
              <a:rPr lang="en-US" altLang="en-US" sz="4400" smtClean="0"/>
              <a:t>			</a:t>
            </a:r>
          </a:p>
        </p:txBody>
      </p:sp>
    </p:spTree>
    <p:extLst>
      <p:ext uri="{BB962C8B-B14F-4D97-AF65-F5344CB8AC3E}">
        <p14:creationId xmlns:p14="http://schemas.microsoft.com/office/powerpoint/2010/main" val="4850966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ctr"/>
            <a:r>
              <a:rPr lang="en-US" altLang="en-US" sz="4400" dirty="0" smtClean="0">
                <a:solidFill>
                  <a:schemeClr val="tx2"/>
                </a:solidFill>
              </a:rPr>
              <a:t>The 1</a:t>
            </a:r>
            <a:r>
              <a:rPr lang="en-US" altLang="en-US" sz="4400" baseline="30000" dirty="0" smtClean="0">
                <a:solidFill>
                  <a:schemeClr val="tx2"/>
                </a:solidFill>
              </a:rPr>
              <a:t>st</a:t>
            </a:r>
            <a:r>
              <a:rPr lang="en-US" altLang="en-US" sz="4400" dirty="0" smtClean="0">
                <a:solidFill>
                  <a:schemeClr val="tx2"/>
                </a:solidFill>
              </a:rPr>
              <a:t> Change Strategy</a:t>
            </a:r>
          </a:p>
        </p:txBody>
      </p:sp>
      <p:sp>
        <p:nvSpPr>
          <p:cNvPr id="26627" name="Content Placeholder 2"/>
          <p:cNvSpPr>
            <a:spLocks noGrp="1"/>
          </p:cNvSpPr>
          <p:nvPr>
            <p:ph idx="4294967295"/>
          </p:nvPr>
        </p:nvSpPr>
        <p:spPr>
          <a:xfrm>
            <a:off x="457200" y="1828800"/>
            <a:ext cx="8229600" cy="4302125"/>
          </a:xfrm>
          <a:prstGeom prst="rect">
            <a:avLst/>
          </a:prstGeom>
        </p:spPr>
        <p:txBody>
          <a:bodyPr/>
          <a:lstStyle/>
          <a:p>
            <a:pPr algn="ctr">
              <a:buFont typeface="Wingdings" pitchFamily="2" charset="2"/>
              <a:buNone/>
            </a:pPr>
            <a:r>
              <a:rPr lang="en-US" altLang="en-US" sz="4400" dirty="0" smtClean="0"/>
              <a:t>Use the power of your mind</a:t>
            </a:r>
          </a:p>
          <a:p>
            <a:pPr algn="ctr">
              <a:buFont typeface="Wingdings" pitchFamily="2" charset="2"/>
              <a:buNone/>
            </a:pPr>
            <a:r>
              <a:rPr lang="en-US" altLang="en-US" sz="4400" dirty="0" smtClean="0"/>
              <a:t>to creatively and relentlessly focus on </a:t>
            </a:r>
          </a:p>
          <a:p>
            <a:pPr algn="ctr">
              <a:buFont typeface="Wingdings" pitchFamily="2" charset="2"/>
              <a:buNone/>
            </a:pPr>
            <a:endParaRPr lang="en-US" altLang="en-US" sz="4400" b="1" dirty="0" smtClean="0">
              <a:solidFill>
                <a:schemeClr val="tx2"/>
              </a:solidFill>
            </a:endParaRPr>
          </a:p>
          <a:p>
            <a:pPr algn="ctr">
              <a:buFont typeface="Wingdings" pitchFamily="2" charset="2"/>
              <a:buNone/>
            </a:pPr>
            <a:r>
              <a:rPr lang="en-US" altLang="en-US" sz="5400" b="1" dirty="0" smtClean="0">
                <a:solidFill>
                  <a:schemeClr val="tx2"/>
                </a:solidFill>
              </a:rPr>
              <a:t>YOUR GOALS</a:t>
            </a:r>
          </a:p>
        </p:txBody>
      </p:sp>
    </p:spTree>
    <p:extLst>
      <p:ext uri="{BB962C8B-B14F-4D97-AF65-F5344CB8AC3E}">
        <p14:creationId xmlns:p14="http://schemas.microsoft.com/office/powerpoint/2010/main" val="4254136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533400"/>
            <a:ext cx="8229600" cy="1219200"/>
          </a:xfrm>
        </p:spPr>
        <p:txBody>
          <a:bodyPr/>
          <a:lstStyle/>
          <a:p>
            <a:pPr algn="ctr"/>
            <a:r>
              <a:rPr lang="en-US" altLang="en-US" sz="4000" dirty="0" smtClean="0">
                <a:solidFill>
                  <a:schemeClr val="tx2"/>
                </a:solidFill>
              </a:rPr>
              <a:t>Chapter Five</a:t>
            </a:r>
            <a:br>
              <a:rPr lang="en-US" altLang="en-US" sz="4000" dirty="0" smtClean="0">
                <a:solidFill>
                  <a:schemeClr val="tx2"/>
                </a:solidFill>
              </a:rPr>
            </a:br>
            <a:r>
              <a:rPr lang="en-US" altLang="en-US" sz="4000" dirty="0" smtClean="0">
                <a:solidFill>
                  <a:schemeClr val="tx2"/>
                </a:solidFill>
              </a:rPr>
              <a:t>The Satanic Golden Rule</a:t>
            </a:r>
          </a:p>
        </p:txBody>
      </p:sp>
      <p:sp>
        <p:nvSpPr>
          <p:cNvPr id="15363" name="Content Placeholder 2"/>
          <p:cNvSpPr>
            <a:spLocks noGrp="1"/>
          </p:cNvSpPr>
          <p:nvPr>
            <p:ph idx="4294967295"/>
          </p:nvPr>
        </p:nvSpPr>
        <p:spPr>
          <a:xfrm>
            <a:off x="457200" y="1828800"/>
            <a:ext cx="8229600" cy="4302125"/>
          </a:xfrm>
          <a:prstGeom prst="rect">
            <a:avLst/>
          </a:prstGeom>
        </p:spPr>
        <p:txBody>
          <a:bodyPr/>
          <a:lstStyle/>
          <a:p>
            <a:pPr>
              <a:buFont typeface="Wingdings" pitchFamily="2" charset="2"/>
              <a:buNone/>
            </a:pPr>
            <a:endParaRPr lang="en-US" altLang="en-US" smtClean="0"/>
          </a:p>
          <a:p>
            <a:pPr>
              <a:buFont typeface="Wingdings" pitchFamily="2" charset="2"/>
              <a:buNone/>
            </a:pPr>
            <a:endParaRPr lang="en-US" altLang="en-US" sz="4400" smtClean="0"/>
          </a:p>
        </p:txBody>
      </p:sp>
    </p:spTree>
    <p:extLst>
      <p:ext uri="{BB962C8B-B14F-4D97-AF65-F5344CB8AC3E}">
        <p14:creationId xmlns:p14="http://schemas.microsoft.com/office/powerpoint/2010/main" val="4213518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altLang="en-US" sz="4400" dirty="0" smtClean="0">
                <a:solidFill>
                  <a:schemeClr val="tx2"/>
                </a:solidFill>
              </a:rPr>
              <a:t>The 2</a:t>
            </a:r>
            <a:r>
              <a:rPr lang="en-US" altLang="en-US" sz="4400" baseline="30000" dirty="0" smtClean="0">
                <a:solidFill>
                  <a:schemeClr val="tx2"/>
                </a:solidFill>
              </a:rPr>
              <a:t>nd</a:t>
            </a:r>
            <a:r>
              <a:rPr lang="en-US" altLang="en-US" sz="4400" dirty="0" smtClean="0">
                <a:solidFill>
                  <a:schemeClr val="tx2"/>
                </a:solidFill>
              </a:rPr>
              <a:t> Change Strategy</a:t>
            </a:r>
          </a:p>
        </p:txBody>
      </p:sp>
      <p:sp>
        <p:nvSpPr>
          <p:cNvPr id="20483" name="Content Placeholder 2"/>
          <p:cNvSpPr>
            <a:spLocks noGrp="1"/>
          </p:cNvSpPr>
          <p:nvPr>
            <p:ph idx="4294967295"/>
          </p:nvPr>
        </p:nvSpPr>
        <p:spPr>
          <a:xfrm>
            <a:off x="457200" y="1828800"/>
            <a:ext cx="8229600" cy="4302125"/>
          </a:xfrm>
          <a:prstGeom prst="rect">
            <a:avLst/>
          </a:prstGeom>
        </p:spPr>
        <p:txBody>
          <a:bodyPr/>
          <a:lstStyle/>
          <a:p>
            <a:pPr>
              <a:buFont typeface="Wingdings" pitchFamily="2" charset="2"/>
              <a:buNone/>
            </a:pPr>
            <a:endParaRPr lang="en-US" altLang="en-US" dirty="0" smtClean="0"/>
          </a:p>
          <a:p>
            <a:pPr>
              <a:buFont typeface="Wingdings" pitchFamily="2" charset="2"/>
              <a:buNone/>
            </a:pPr>
            <a:endParaRPr lang="en-US" altLang="en-US" dirty="0" smtClean="0"/>
          </a:p>
          <a:p>
            <a:pPr algn="ctr">
              <a:buFont typeface="Wingdings" pitchFamily="2" charset="2"/>
              <a:buNone/>
            </a:pPr>
            <a:r>
              <a:rPr lang="en-US" altLang="en-US" sz="4400" dirty="0" smtClean="0"/>
              <a:t>Create your own positive respect bubble . . . and watch out for the </a:t>
            </a:r>
          </a:p>
          <a:p>
            <a:pPr algn="ctr">
              <a:buFont typeface="Wingdings" pitchFamily="2" charset="2"/>
              <a:buNone/>
            </a:pPr>
            <a:r>
              <a:rPr lang="en-US" altLang="en-US" sz="4400" dirty="0" smtClean="0">
                <a:solidFill>
                  <a:schemeClr val="tx2"/>
                </a:solidFill>
              </a:rPr>
              <a:t>REVENGE IMPULSE</a:t>
            </a:r>
          </a:p>
        </p:txBody>
      </p:sp>
    </p:spTree>
    <p:extLst>
      <p:ext uri="{BB962C8B-B14F-4D97-AF65-F5344CB8AC3E}">
        <p14:creationId xmlns:p14="http://schemas.microsoft.com/office/powerpoint/2010/main" val="1611228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Chapter Six</a:t>
            </a:r>
            <a:br>
              <a:rPr lang="en-US" sz="4000" dirty="0" smtClean="0">
                <a:solidFill>
                  <a:schemeClr val="tx2"/>
                </a:solidFill>
              </a:rPr>
            </a:br>
            <a:r>
              <a:rPr lang="en-US" sz="4000" dirty="0">
                <a:solidFill>
                  <a:schemeClr val="tx2"/>
                </a:solidFill>
              </a:rPr>
              <a:t>A Cat on my Head</a:t>
            </a:r>
          </a:p>
        </p:txBody>
      </p:sp>
    </p:spTree>
    <p:extLst>
      <p:ext uri="{BB962C8B-B14F-4D97-AF65-F5344CB8AC3E}">
        <p14:creationId xmlns:p14="http://schemas.microsoft.com/office/powerpoint/2010/main" val="3326382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The Three-Step </a:t>
            </a:r>
            <a:br>
              <a:rPr lang="en-US" sz="4000" dirty="0" smtClean="0">
                <a:solidFill>
                  <a:schemeClr val="tx2"/>
                </a:solidFill>
              </a:rPr>
            </a:br>
            <a:r>
              <a:rPr lang="en-US" sz="4000" dirty="0" smtClean="0">
                <a:solidFill>
                  <a:schemeClr val="tx2"/>
                </a:solidFill>
              </a:rPr>
              <a:t>Emotional Change Trick</a:t>
            </a:r>
            <a:endParaRPr lang="en-US" sz="4000" dirty="0">
              <a:solidFill>
                <a:schemeClr val="tx2"/>
              </a:solidFill>
            </a:endParaRPr>
          </a:p>
        </p:txBody>
      </p:sp>
      <p:sp>
        <p:nvSpPr>
          <p:cNvPr id="3" name="Content Placeholder 2"/>
          <p:cNvSpPr>
            <a:spLocks noGrp="1"/>
          </p:cNvSpPr>
          <p:nvPr>
            <p:ph sz="quarter" idx="13"/>
          </p:nvPr>
        </p:nvSpPr>
        <p:spPr/>
        <p:txBody>
          <a:bodyPr>
            <a:normAutofit/>
          </a:bodyPr>
          <a:lstStyle/>
          <a:p>
            <a:pPr>
              <a:lnSpc>
                <a:spcPct val="150000"/>
              </a:lnSpc>
              <a:buAutoNum type="arabicPeriod"/>
            </a:pPr>
            <a:r>
              <a:rPr lang="en-US" sz="3200" dirty="0" smtClean="0"/>
              <a:t>Feel the feeling (accept and respect it)</a:t>
            </a:r>
          </a:p>
          <a:p>
            <a:pPr>
              <a:lnSpc>
                <a:spcPct val="150000"/>
              </a:lnSpc>
              <a:buAutoNum type="arabicPeriod"/>
            </a:pPr>
            <a:r>
              <a:rPr lang="en-US" sz="3200" dirty="0" smtClean="0"/>
              <a:t>Think a new thought or do something different</a:t>
            </a:r>
          </a:p>
          <a:p>
            <a:pPr>
              <a:lnSpc>
                <a:spcPct val="150000"/>
              </a:lnSpc>
              <a:buAutoNum type="arabicPeriod"/>
            </a:pPr>
            <a:r>
              <a:rPr lang="en-US" sz="3200" dirty="0" smtClean="0"/>
              <a:t>Share the good mood</a:t>
            </a:r>
          </a:p>
          <a:p>
            <a:pPr>
              <a:lnSpc>
                <a:spcPct val="150000"/>
              </a:lnSpc>
              <a:buAutoNum type="arabicPeriod"/>
            </a:pPr>
            <a:r>
              <a:rPr lang="en-US" sz="3200" dirty="0" smtClean="0"/>
              <a:t>Teach someone else the three steps</a:t>
            </a:r>
            <a:endParaRPr lang="en-US" sz="3200" dirty="0"/>
          </a:p>
        </p:txBody>
      </p:sp>
    </p:spTree>
    <p:extLst>
      <p:ext uri="{BB962C8B-B14F-4D97-AF65-F5344CB8AC3E}">
        <p14:creationId xmlns:p14="http://schemas.microsoft.com/office/powerpoint/2010/main" val="2535232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solidFill>
                  <a:schemeClr val="tx2"/>
                </a:solidFill>
              </a:rPr>
              <a:t>The 3</a:t>
            </a:r>
            <a:r>
              <a:rPr lang="en-US" sz="4400" baseline="30000" dirty="0" smtClean="0">
                <a:solidFill>
                  <a:schemeClr val="tx2"/>
                </a:solidFill>
              </a:rPr>
              <a:t>rd</a:t>
            </a:r>
            <a:r>
              <a:rPr lang="en-US" sz="4400" dirty="0" smtClean="0">
                <a:solidFill>
                  <a:schemeClr val="tx2"/>
                </a:solidFill>
              </a:rPr>
              <a:t> Change strategy</a:t>
            </a:r>
            <a:endParaRPr lang="en-US" sz="4400" dirty="0">
              <a:solidFill>
                <a:schemeClr val="tx2"/>
              </a:solidFill>
            </a:endParaRPr>
          </a:p>
        </p:txBody>
      </p:sp>
      <p:sp>
        <p:nvSpPr>
          <p:cNvPr id="3" name="Content Placeholder 2"/>
          <p:cNvSpPr>
            <a:spLocks noGrp="1"/>
          </p:cNvSpPr>
          <p:nvPr>
            <p:ph sz="quarter" idx="13"/>
          </p:nvPr>
        </p:nvSpPr>
        <p:spPr/>
        <p:txBody>
          <a:bodyPr>
            <a:normAutofit/>
          </a:bodyPr>
          <a:lstStyle/>
          <a:p>
            <a:pPr marL="0" indent="0" algn="ctr">
              <a:buNone/>
            </a:pPr>
            <a:r>
              <a:rPr lang="en-US" altLang="en-US" sz="3600" dirty="0"/>
              <a:t>Emotional states and </a:t>
            </a:r>
            <a:endParaRPr lang="en-US" altLang="en-US" sz="3600" dirty="0" smtClean="0"/>
          </a:p>
          <a:p>
            <a:pPr marL="0" indent="0" algn="ctr">
              <a:buNone/>
            </a:pPr>
            <a:r>
              <a:rPr lang="en-US" altLang="en-US" sz="3600" dirty="0" smtClean="0"/>
              <a:t>emotional </a:t>
            </a:r>
            <a:r>
              <a:rPr lang="en-US" altLang="en-US" sz="3600" dirty="0"/>
              <a:t>reactions are complex </a:t>
            </a:r>
            <a:endParaRPr lang="en-US" altLang="en-US" sz="3600" dirty="0" smtClean="0"/>
          </a:p>
          <a:p>
            <a:pPr marL="0" indent="0" algn="ctr">
              <a:buNone/>
            </a:pPr>
            <a:endParaRPr lang="en-US" altLang="en-US" sz="3600" dirty="0" smtClean="0"/>
          </a:p>
          <a:p>
            <a:pPr marL="0" indent="0" algn="ctr">
              <a:buNone/>
            </a:pPr>
            <a:r>
              <a:rPr lang="en-US" altLang="en-US" sz="3600" dirty="0"/>
              <a:t>S</a:t>
            </a:r>
            <a:r>
              <a:rPr lang="en-US" altLang="en-US" sz="3600" dirty="0" smtClean="0"/>
              <a:t>tudents </a:t>
            </a:r>
            <a:r>
              <a:rPr lang="en-US" altLang="en-US" sz="3600" dirty="0"/>
              <a:t>need </a:t>
            </a:r>
            <a:r>
              <a:rPr lang="en-US" altLang="en-US" sz="3600" dirty="0" smtClean="0"/>
              <a:t>simple strategies for managing their </a:t>
            </a:r>
            <a:r>
              <a:rPr lang="en-US" altLang="en-US" sz="3600" dirty="0"/>
              <a:t>emotional lives.</a:t>
            </a:r>
          </a:p>
          <a:p>
            <a:pPr algn="ctr"/>
            <a:endParaRPr lang="en-US" sz="3200" dirty="0"/>
          </a:p>
        </p:txBody>
      </p:sp>
    </p:spTree>
    <p:extLst>
      <p:ext uri="{BB962C8B-B14F-4D97-AF65-F5344CB8AC3E}">
        <p14:creationId xmlns:p14="http://schemas.microsoft.com/office/powerpoint/2010/main" val="4069182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Chapter Seven</a:t>
            </a:r>
            <a:br>
              <a:rPr lang="en-US" sz="4000" dirty="0" smtClean="0">
                <a:solidFill>
                  <a:schemeClr val="tx2"/>
                </a:solidFill>
              </a:rPr>
            </a:br>
            <a:r>
              <a:rPr lang="en-US" sz="4000" dirty="0" smtClean="0">
                <a:solidFill>
                  <a:schemeClr val="tx2"/>
                </a:solidFill>
              </a:rPr>
              <a:t>Create New Stories</a:t>
            </a:r>
            <a:endParaRPr lang="en-US" sz="4000" dirty="0">
              <a:solidFill>
                <a:schemeClr val="tx2"/>
              </a:solidFill>
            </a:endParaRPr>
          </a:p>
        </p:txBody>
      </p:sp>
      <p:sp>
        <p:nvSpPr>
          <p:cNvPr id="3" name="Content Placeholder 2"/>
          <p:cNvSpPr>
            <a:spLocks noGrp="1"/>
          </p:cNvSpPr>
          <p:nvPr>
            <p:ph sz="quarter" idx="13"/>
          </p:nvPr>
        </p:nvSpPr>
        <p:spPr/>
        <p:txBody>
          <a:bodyPr/>
          <a:lstStyle/>
          <a:p>
            <a:endParaRPr lang="en-US"/>
          </a:p>
        </p:txBody>
      </p:sp>
    </p:spTree>
    <p:extLst>
      <p:ext uri="{BB962C8B-B14F-4D97-AF65-F5344CB8AC3E}">
        <p14:creationId xmlns:p14="http://schemas.microsoft.com/office/powerpoint/2010/main" val="3803736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2400" y="274638"/>
            <a:ext cx="8839200" cy="1143000"/>
          </a:xfrm>
        </p:spPr>
        <p:txBody>
          <a:bodyPr>
            <a:noAutofit/>
          </a:bodyPr>
          <a:lstStyle/>
          <a:p>
            <a:pPr algn="ctr" eaLnBrk="1" fontAlgn="auto" hangingPunct="1">
              <a:spcAft>
                <a:spcPts val="0"/>
              </a:spcAft>
              <a:defRPr/>
            </a:pPr>
            <a:r>
              <a:rPr lang="en-US" sz="4000" dirty="0" smtClean="0">
                <a:solidFill>
                  <a:schemeClr val="tx2"/>
                </a:solidFill>
              </a:rPr>
              <a:t>The 4</a:t>
            </a:r>
            <a:r>
              <a:rPr lang="en-US" sz="4000" baseline="30000" dirty="0" smtClean="0">
                <a:solidFill>
                  <a:schemeClr val="tx2"/>
                </a:solidFill>
              </a:rPr>
              <a:t>th</a:t>
            </a:r>
            <a:r>
              <a:rPr lang="en-US" sz="4000" dirty="0" smtClean="0">
                <a:solidFill>
                  <a:schemeClr val="tx2"/>
                </a:solidFill>
              </a:rPr>
              <a:t> Change strategy</a:t>
            </a:r>
          </a:p>
        </p:txBody>
      </p:sp>
      <p:sp>
        <p:nvSpPr>
          <p:cNvPr id="3" name="Content Placeholder 2"/>
          <p:cNvSpPr>
            <a:spLocks noGrp="1"/>
          </p:cNvSpPr>
          <p:nvPr>
            <p:ph idx="4294967295"/>
          </p:nvPr>
        </p:nvSpPr>
        <p:spPr>
          <a:xfrm>
            <a:off x="457200" y="1774825"/>
            <a:ext cx="8229600" cy="4625975"/>
          </a:xfrm>
          <a:prstGeom prst="rect">
            <a:avLst/>
          </a:prstGeom>
        </p:spPr>
        <p:txBody>
          <a:bodyPr/>
          <a:lstStyle/>
          <a:p>
            <a:pPr algn="ctr">
              <a:buNone/>
            </a:pPr>
            <a:endParaRPr lang="en-US" altLang="en-US" sz="4400" dirty="0" smtClean="0"/>
          </a:p>
          <a:p>
            <a:pPr algn="ctr">
              <a:buNone/>
            </a:pPr>
            <a:r>
              <a:rPr lang="en-US" altLang="en-US" sz="4400" dirty="0" smtClean="0"/>
              <a:t>We can collaborate WITH </a:t>
            </a:r>
          </a:p>
          <a:p>
            <a:pPr algn="ctr">
              <a:buNone/>
            </a:pPr>
            <a:r>
              <a:rPr lang="en-US" altLang="en-US" sz="4400" dirty="0" smtClean="0"/>
              <a:t>STUDENTS to build</a:t>
            </a:r>
          </a:p>
          <a:p>
            <a:pPr algn="ctr">
              <a:buNone/>
            </a:pPr>
            <a:r>
              <a:rPr lang="en-US" altLang="en-US" sz="4400" dirty="0"/>
              <a:t>s</a:t>
            </a:r>
            <a:r>
              <a:rPr lang="en-US" altLang="en-US" sz="4400" dirty="0" smtClean="0"/>
              <a:t>tories of health and resilience</a:t>
            </a:r>
          </a:p>
          <a:p>
            <a:pPr algn="ctr">
              <a:buNone/>
            </a:pPr>
            <a:endParaRPr lang="en-US" altLang="en-US" sz="4400" dirty="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176577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Chapter eight</a:t>
            </a:r>
            <a:br>
              <a:rPr lang="en-US" sz="4000" dirty="0" smtClean="0">
                <a:solidFill>
                  <a:schemeClr val="tx2"/>
                </a:solidFill>
              </a:rPr>
            </a:br>
            <a:r>
              <a:rPr lang="en-US" sz="4000" dirty="0" smtClean="0">
                <a:solidFill>
                  <a:schemeClr val="tx2"/>
                </a:solidFill>
              </a:rPr>
              <a:t>Andrea’s strong arm</a:t>
            </a:r>
            <a:endParaRPr lang="en-US" sz="4000" dirty="0">
              <a:solidFill>
                <a:schemeClr val="tx2"/>
              </a:solidFill>
            </a:endParaRPr>
          </a:p>
        </p:txBody>
      </p:sp>
      <p:sp>
        <p:nvSpPr>
          <p:cNvPr id="3" name="Content Placeholder 2"/>
          <p:cNvSpPr>
            <a:spLocks noGrp="1"/>
          </p:cNvSpPr>
          <p:nvPr>
            <p:ph sz="quarter" idx="13"/>
          </p:nvPr>
        </p:nvSpPr>
        <p:spPr/>
        <p:txBody>
          <a:bodyPr/>
          <a:lstStyle/>
          <a:p>
            <a:endParaRPr lang="en-US"/>
          </a:p>
        </p:txBody>
      </p:sp>
    </p:spTree>
    <p:extLst>
      <p:ext uri="{BB962C8B-B14F-4D97-AF65-F5344CB8AC3E}">
        <p14:creationId xmlns:p14="http://schemas.microsoft.com/office/powerpoint/2010/main" val="1142846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The 5</a:t>
            </a:r>
            <a:r>
              <a:rPr lang="en-US" sz="4000" baseline="30000" dirty="0" smtClean="0">
                <a:solidFill>
                  <a:schemeClr val="tx2"/>
                </a:solidFill>
              </a:rPr>
              <a:t>th</a:t>
            </a:r>
            <a:r>
              <a:rPr lang="en-US" sz="4000" dirty="0" smtClean="0">
                <a:solidFill>
                  <a:schemeClr val="tx2"/>
                </a:solidFill>
              </a:rPr>
              <a:t> Change Strategy</a:t>
            </a:r>
            <a:endParaRPr lang="en-US" sz="4000" dirty="0">
              <a:solidFill>
                <a:schemeClr val="tx2"/>
              </a:solidFill>
            </a:endParaRPr>
          </a:p>
        </p:txBody>
      </p:sp>
      <p:sp>
        <p:nvSpPr>
          <p:cNvPr id="3" name="Content Placeholder 2"/>
          <p:cNvSpPr>
            <a:spLocks noGrp="1"/>
          </p:cNvSpPr>
          <p:nvPr>
            <p:ph sz="quarter" idx="13"/>
          </p:nvPr>
        </p:nvSpPr>
        <p:spPr/>
        <p:txBody>
          <a:bodyPr>
            <a:normAutofit lnSpcReduction="10000"/>
          </a:bodyPr>
          <a:lstStyle/>
          <a:p>
            <a:pPr marL="0" indent="0" algn="ctr">
              <a:buNone/>
            </a:pPr>
            <a:endParaRPr lang="en-US" sz="3600" dirty="0" smtClean="0"/>
          </a:p>
          <a:p>
            <a:pPr marL="0" indent="0" algn="ctr">
              <a:buNone/>
            </a:pPr>
            <a:r>
              <a:rPr lang="en-US" sz="3600" dirty="0" smtClean="0"/>
              <a:t>What you use tends to grow and strengthen</a:t>
            </a:r>
          </a:p>
          <a:p>
            <a:pPr marL="0" indent="0" algn="ctr">
              <a:buNone/>
            </a:pPr>
            <a:r>
              <a:rPr lang="en-US" sz="3600" dirty="0" smtClean="0"/>
              <a:t>This is the main rule from neuroscience</a:t>
            </a:r>
          </a:p>
          <a:p>
            <a:pPr marL="0" indent="0" algn="ctr">
              <a:buNone/>
            </a:pPr>
            <a:endParaRPr lang="en-US" sz="3600" dirty="0" smtClean="0"/>
          </a:p>
          <a:p>
            <a:pPr marL="0" indent="0" algn="ctr">
              <a:buNone/>
            </a:pPr>
            <a:r>
              <a:rPr lang="en-US" sz="3600" dirty="0" smtClean="0"/>
              <a:t>We can help students </a:t>
            </a:r>
          </a:p>
          <a:p>
            <a:pPr marL="0" indent="0" algn="ctr">
              <a:buNone/>
            </a:pPr>
            <a:r>
              <a:rPr lang="en-US" sz="3600" dirty="0" smtClean="0"/>
              <a:t>strengthen their weak spots</a:t>
            </a:r>
            <a:endParaRPr lang="en-US" sz="3600" dirty="0"/>
          </a:p>
        </p:txBody>
      </p:sp>
    </p:spTree>
    <p:extLst>
      <p:ext uri="{BB962C8B-B14F-4D97-AF65-F5344CB8AC3E}">
        <p14:creationId xmlns:p14="http://schemas.microsoft.com/office/powerpoint/2010/main" val="62548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2"/>
                </a:solidFill>
              </a:rPr>
              <a:t>Chapter Nine</a:t>
            </a:r>
            <a:br>
              <a:rPr lang="en-US" sz="4000" dirty="0" smtClean="0">
                <a:solidFill>
                  <a:schemeClr val="tx2"/>
                </a:solidFill>
              </a:rPr>
            </a:br>
            <a:r>
              <a:rPr lang="en-US" sz="4000" dirty="0" smtClean="0">
                <a:solidFill>
                  <a:schemeClr val="tx2"/>
                </a:solidFill>
              </a:rPr>
              <a:t>Stop Shaking the Bottle</a:t>
            </a:r>
            <a:endParaRPr lang="en-US" sz="4000" dirty="0">
              <a:solidFill>
                <a:schemeClr val="tx2"/>
              </a:solidFill>
            </a:endParaRPr>
          </a:p>
        </p:txBody>
      </p:sp>
      <p:sp>
        <p:nvSpPr>
          <p:cNvPr id="3" name="Content Placeholder 2"/>
          <p:cNvSpPr>
            <a:spLocks noGrp="1"/>
          </p:cNvSpPr>
          <p:nvPr>
            <p:ph sz="quarter" idx="13"/>
          </p:nvPr>
        </p:nvSpPr>
        <p:spPr/>
        <p:txBody>
          <a:bodyPr/>
          <a:lstStyle/>
          <a:p>
            <a:endParaRPr lang="en-US"/>
          </a:p>
        </p:txBody>
      </p:sp>
    </p:spTree>
    <p:extLst>
      <p:ext uri="{BB962C8B-B14F-4D97-AF65-F5344CB8AC3E}">
        <p14:creationId xmlns:p14="http://schemas.microsoft.com/office/powerpoint/2010/main" val="2522622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lstStyle/>
          <a:p>
            <a:pPr algn="ctr"/>
            <a:r>
              <a:rPr lang="en-US" sz="3600" dirty="0" smtClean="0">
                <a:solidFill>
                  <a:schemeClr val="tx2"/>
                </a:solidFill>
              </a:rPr>
              <a:t>The 1</a:t>
            </a:r>
            <a:r>
              <a:rPr lang="en-US" sz="3600" baseline="30000" dirty="0" smtClean="0">
                <a:solidFill>
                  <a:schemeClr val="tx2"/>
                </a:solidFill>
              </a:rPr>
              <a:t>st</a:t>
            </a:r>
            <a:r>
              <a:rPr lang="en-US" sz="3600" dirty="0" smtClean="0">
                <a:solidFill>
                  <a:schemeClr val="tx2"/>
                </a:solidFill>
              </a:rPr>
              <a:t> Anger Management Strategy</a:t>
            </a:r>
            <a:endParaRPr lang="en-US" sz="3600" dirty="0">
              <a:solidFill>
                <a:schemeClr val="tx2"/>
              </a:solidFill>
            </a:endParaRPr>
          </a:p>
        </p:txBody>
      </p:sp>
      <p:sp>
        <p:nvSpPr>
          <p:cNvPr id="3" name="Content Placeholder 2"/>
          <p:cNvSpPr>
            <a:spLocks noGrp="1"/>
          </p:cNvSpPr>
          <p:nvPr>
            <p:ph sz="quarter" idx="13"/>
          </p:nvPr>
        </p:nvSpPr>
        <p:spPr/>
        <p:txBody>
          <a:bodyPr>
            <a:normAutofit lnSpcReduction="10000"/>
          </a:bodyPr>
          <a:lstStyle/>
          <a:p>
            <a:pPr marL="0" indent="0" algn="ctr">
              <a:buNone/>
            </a:pPr>
            <a:endParaRPr lang="en-US" sz="2600" dirty="0" smtClean="0"/>
          </a:p>
          <a:p>
            <a:pPr marL="0" indent="0" algn="ctr">
              <a:buNone/>
            </a:pPr>
            <a:r>
              <a:rPr lang="en-US" sz="4000" dirty="0" smtClean="0"/>
              <a:t>Counting </a:t>
            </a:r>
            <a:r>
              <a:rPr lang="en-US" sz="4000" dirty="0"/>
              <a:t>to 10 is worthless if you’re carbonating your </a:t>
            </a:r>
            <a:r>
              <a:rPr lang="en-US" sz="4000" dirty="0" smtClean="0"/>
              <a:t>cognitions</a:t>
            </a:r>
          </a:p>
          <a:p>
            <a:pPr marL="0" indent="0" algn="ctr">
              <a:buNone/>
            </a:pPr>
            <a:endParaRPr lang="en-US" sz="4000" dirty="0"/>
          </a:p>
          <a:p>
            <a:pPr marL="0" indent="0" algn="ctr">
              <a:buNone/>
            </a:pPr>
            <a:r>
              <a:rPr lang="en-US" sz="4000" dirty="0" smtClean="0"/>
              <a:t>We need more </a:t>
            </a:r>
          </a:p>
          <a:p>
            <a:pPr marL="0" indent="0" algn="ctr">
              <a:buNone/>
            </a:pPr>
            <a:r>
              <a:rPr lang="en-US" sz="4000" dirty="0" smtClean="0"/>
              <a:t>sophisticated educational strategies</a:t>
            </a:r>
            <a:endParaRPr lang="en-US" sz="4000" dirty="0"/>
          </a:p>
        </p:txBody>
      </p:sp>
    </p:spTree>
    <p:extLst>
      <p:ext uri="{BB962C8B-B14F-4D97-AF65-F5344CB8AC3E}">
        <p14:creationId xmlns:p14="http://schemas.microsoft.com/office/powerpoint/2010/main" val="4241121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a:r>
              <a:rPr lang="en-US" altLang="en-US" sz="4000" dirty="0" smtClean="0">
                <a:solidFill>
                  <a:schemeClr val="tx2"/>
                </a:solidFill>
              </a:rPr>
              <a:t>Chapter Ten</a:t>
            </a:r>
            <a:br>
              <a:rPr lang="en-US" altLang="en-US" sz="4000" dirty="0" smtClean="0">
                <a:solidFill>
                  <a:schemeClr val="tx2"/>
                </a:solidFill>
              </a:rPr>
            </a:br>
            <a:r>
              <a:rPr lang="en-US" altLang="en-US" sz="4000" dirty="0" smtClean="0">
                <a:solidFill>
                  <a:schemeClr val="tx2"/>
                </a:solidFill>
              </a:rPr>
              <a:t>The Cherry Story</a:t>
            </a:r>
          </a:p>
        </p:txBody>
      </p:sp>
      <p:sp>
        <p:nvSpPr>
          <p:cNvPr id="21507" name="Content Placeholder 2"/>
          <p:cNvSpPr>
            <a:spLocks noGrp="1"/>
          </p:cNvSpPr>
          <p:nvPr>
            <p:ph idx="4294967295"/>
          </p:nvPr>
        </p:nvSpPr>
        <p:spPr>
          <a:xfrm>
            <a:off x="457200" y="1828800"/>
            <a:ext cx="8229600" cy="4302125"/>
          </a:xfrm>
          <a:prstGeom prst="rect">
            <a:avLst/>
          </a:prstGeom>
        </p:spPr>
        <p:txBody>
          <a:bodyPr/>
          <a:lstStyle/>
          <a:p>
            <a:endParaRPr lang="en-US" altLang="en-US" smtClean="0"/>
          </a:p>
          <a:p>
            <a:pPr>
              <a:buFont typeface="Wingdings" pitchFamily="2" charset="2"/>
              <a:buNone/>
            </a:pPr>
            <a:endParaRPr lang="en-US" altLang="en-US" smtClean="0"/>
          </a:p>
          <a:p>
            <a:pPr>
              <a:buFont typeface="Wingdings" pitchFamily="2" charset="2"/>
              <a:buNone/>
            </a:pPr>
            <a:endParaRPr lang="en-US" altLang="en-US" smtClean="0"/>
          </a:p>
          <a:p>
            <a:pPr>
              <a:buFont typeface="Wingdings" pitchFamily="2" charset="2"/>
              <a:buNone/>
            </a:pPr>
            <a:r>
              <a:rPr lang="en-US" altLang="en-US" smtClean="0"/>
              <a:t>			</a:t>
            </a:r>
            <a:endParaRPr lang="en-US" altLang="en-US" sz="4400" smtClean="0"/>
          </a:p>
        </p:txBody>
      </p:sp>
    </p:spTree>
    <p:extLst>
      <p:ext uri="{BB962C8B-B14F-4D97-AF65-F5344CB8AC3E}">
        <p14:creationId xmlns:p14="http://schemas.microsoft.com/office/powerpoint/2010/main" val="34482511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74638"/>
            <a:ext cx="8229600" cy="1143000"/>
          </a:xfrm>
        </p:spPr>
        <p:txBody>
          <a:bodyPr/>
          <a:lstStyle/>
          <a:p>
            <a:pPr algn="ctr"/>
            <a:r>
              <a:rPr lang="en-US" altLang="en-US" sz="3600" dirty="0" smtClean="0">
                <a:solidFill>
                  <a:schemeClr val="tx2"/>
                </a:solidFill>
              </a:rPr>
              <a:t>The 2</a:t>
            </a:r>
            <a:r>
              <a:rPr lang="en-US" altLang="en-US" sz="3600" baseline="30000" dirty="0" smtClean="0">
                <a:solidFill>
                  <a:schemeClr val="tx2"/>
                </a:solidFill>
              </a:rPr>
              <a:t>nd</a:t>
            </a:r>
            <a:r>
              <a:rPr lang="en-US" altLang="en-US" sz="3600" dirty="0" smtClean="0">
                <a:solidFill>
                  <a:schemeClr val="tx2"/>
                </a:solidFill>
              </a:rPr>
              <a:t> Anger Management Strategy</a:t>
            </a:r>
          </a:p>
        </p:txBody>
      </p:sp>
      <p:sp>
        <p:nvSpPr>
          <p:cNvPr id="23555" name="Content Placeholder 2"/>
          <p:cNvSpPr>
            <a:spLocks noGrp="1"/>
          </p:cNvSpPr>
          <p:nvPr>
            <p:ph idx="4294967295"/>
          </p:nvPr>
        </p:nvSpPr>
        <p:spPr>
          <a:xfrm>
            <a:off x="457200" y="1828800"/>
            <a:ext cx="8229600" cy="4302125"/>
          </a:xfrm>
          <a:prstGeom prst="rect">
            <a:avLst/>
          </a:prstGeom>
        </p:spPr>
        <p:txBody>
          <a:bodyPr/>
          <a:lstStyle/>
          <a:p>
            <a:pPr algn="ctr">
              <a:buFont typeface="Wingdings" pitchFamily="2" charset="2"/>
              <a:buNone/>
            </a:pPr>
            <a:r>
              <a:rPr lang="en-US" altLang="en-US" sz="4400" dirty="0" smtClean="0"/>
              <a:t>It’s not what happens to us . . . </a:t>
            </a:r>
          </a:p>
          <a:p>
            <a:pPr algn="ctr">
              <a:buFont typeface="Wingdings" pitchFamily="2" charset="2"/>
              <a:buNone/>
            </a:pPr>
            <a:r>
              <a:rPr lang="en-US" altLang="en-US" sz="4400" dirty="0" smtClean="0"/>
              <a:t>But what we think about what happens to us . . .</a:t>
            </a:r>
          </a:p>
          <a:p>
            <a:pPr algn="ctr">
              <a:buFont typeface="Wingdings" pitchFamily="2" charset="2"/>
              <a:buNone/>
            </a:pPr>
            <a:endParaRPr lang="en-US" altLang="en-US" sz="4400" dirty="0" smtClean="0"/>
          </a:p>
          <a:p>
            <a:pPr algn="ctr">
              <a:buFont typeface="Wingdings" pitchFamily="2" charset="2"/>
              <a:buNone/>
            </a:pPr>
            <a:r>
              <a:rPr lang="en-US" altLang="en-US" sz="4400" dirty="0" smtClean="0"/>
              <a:t>That causes us misery</a:t>
            </a:r>
          </a:p>
        </p:txBody>
      </p:sp>
    </p:spTree>
    <p:extLst>
      <p:ext uri="{BB962C8B-B14F-4D97-AF65-F5344CB8AC3E}">
        <p14:creationId xmlns:p14="http://schemas.microsoft.com/office/powerpoint/2010/main" val="1250111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152400"/>
            <a:ext cx="8229600" cy="685800"/>
          </a:xfrm>
        </p:spPr>
        <p:txBody>
          <a:bodyPr/>
          <a:lstStyle/>
          <a:p>
            <a:pPr algn="ctr"/>
            <a:r>
              <a:rPr lang="en-US" altLang="en-US" sz="4000" dirty="0" smtClean="0">
                <a:solidFill>
                  <a:schemeClr val="tx2"/>
                </a:solidFill>
              </a:rPr>
              <a:t>Summary and Conclusions</a:t>
            </a:r>
          </a:p>
        </p:txBody>
      </p:sp>
      <p:sp>
        <p:nvSpPr>
          <p:cNvPr id="74755" name="Content Placeholder 3"/>
          <p:cNvSpPr>
            <a:spLocks noGrp="1"/>
          </p:cNvSpPr>
          <p:nvPr>
            <p:ph idx="4294967295"/>
          </p:nvPr>
        </p:nvSpPr>
        <p:spPr>
          <a:xfrm>
            <a:off x="457200" y="914400"/>
            <a:ext cx="8229600" cy="5216525"/>
          </a:xfrm>
          <a:prstGeom prst="rect">
            <a:avLst/>
          </a:prstGeom>
        </p:spPr>
        <p:txBody>
          <a:bodyPr/>
          <a:lstStyle/>
          <a:p>
            <a:r>
              <a:rPr lang="en-US" altLang="en-US" sz="2400" dirty="0" smtClean="0"/>
              <a:t>Be careful in your judgments, because students are watching</a:t>
            </a:r>
          </a:p>
          <a:p>
            <a:r>
              <a:rPr lang="en-US" altLang="en-US" sz="2400" dirty="0"/>
              <a:t>If you want genuine cooperation, be less threatening</a:t>
            </a:r>
          </a:p>
          <a:p>
            <a:r>
              <a:rPr lang="en-US" altLang="en-US" sz="2400" dirty="0" smtClean="0"/>
              <a:t>Like MCJ, use your counterconditioning mojo</a:t>
            </a:r>
          </a:p>
          <a:p>
            <a:r>
              <a:rPr lang="en-US" altLang="en-US" sz="2400" dirty="0"/>
              <a:t>Use the power of mind to focus on your goals</a:t>
            </a:r>
          </a:p>
          <a:p>
            <a:r>
              <a:rPr lang="en-US" sz="2400" dirty="0"/>
              <a:t>Create a school filled with respect </a:t>
            </a:r>
            <a:r>
              <a:rPr lang="en-US" sz="2400" dirty="0" smtClean="0"/>
              <a:t>bubbles</a:t>
            </a:r>
          </a:p>
          <a:p>
            <a:r>
              <a:rPr lang="en-US" altLang="en-US" sz="2400" dirty="0" smtClean="0"/>
              <a:t>Help student manage their moods</a:t>
            </a:r>
          </a:p>
          <a:p>
            <a:r>
              <a:rPr lang="en-US" altLang="en-US" sz="2400" dirty="0" smtClean="0"/>
              <a:t>Use collaborative storytelling</a:t>
            </a:r>
          </a:p>
          <a:p>
            <a:r>
              <a:rPr lang="en-US" altLang="en-US" sz="2400" dirty="0" smtClean="0"/>
              <a:t>Teach better strategies</a:t>
            </a:r>
          </a:p>
          <a:p>
            <a:r>
              <a:rPr lang="en-US" altLang="en-US" sz="2400" dirty="0" smtClean="0"/>
              <a:t>Stop carbonating those cognitions</a:t>
            </a:r>
          </a:p>
          <a:p>
            <a:r>
              <a:rPr lang="en-US" altLang="en-US" sz="2400" dirty="0" smtClean="0"/>
              <a:t>It’s not what happens to you . . . but what you think . . . </a:t>
            </a:r>
          </a:p>
        </p:txBody>
      </p:sp>
    </p:spTree>
    <p:extLst>
      <p:ext uri="{BB962C8B-B14F-4D97-AF65-F5344CB8AC3E}">
        <p14:creationId xmlns:p14="http://schemas.microsoft.com/office/powerpoint/2010/main" val="291980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719</TotalTime>
  <Words>593</Words>
  <Application>Microsoft Office PowerPoint</Application>
  <PresentationFormat>On-screen Show (4:3)</PresentationFormat>
  <Paragraphs>129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Horizon</vt:lpstr>
      <vt:lpstr>From Warts to Wings:  Helping “Tough” Students Live Healthier and  Happier Lives</vt:lpstr>
      <vt:lpstr>Today’s Plan</vt:lpstr>
      <vt:lpstr>Today’s Plan II</vt:lpstr>
      <vt:lpstr>My Political Platform</vt:lpstr>
      <vt:lpstr>Who Else has/Had this Platform?</vt:lpstr>
      <vt:lpstr>Introduction</vt:lpstr>
      <vt:lpstr>Chapter One The Catatonic Woman</vt:lpstr>
      <vt:lpstr>The 1st Big Principle</vt:lpstr>
      <vt:lpstr>Chapter two Meeting Jesus at the Portland VA</vt:lpstr>
      <vt:lpstr>The 2nd Big Principle</vt:lpstr>
      <vt:lpstr>Chapter Three Ty and the Big Trauma Boy</vt:lpstr>
      <vt:lpstr>CounterConditioning Mojo</vt:lpstr>
      <vt:lpstr>The 3rd Big Principle</vt:lpstr>
      <vt:lpstr>Chapter Four: Powers of Mind</vt:lpstr>
      <vt:lpstr>The 1st Change Strategy</vt:lpstr>
      <vt:lpstr>Chapter Five The Satanic Golden Rule</vt:lpstr>
      <vt:lpstr>The 2nd Change Strategy</vt:lpstr>
      <vt:lpstr>Chapter Six A Cat on my Head</vt:lpstr>
      <vt:lpstr>The Three-Step  Emotional Change Trick</vt:lpstr>
      <vt:lpstr>The 3rd Change strategy</vt:lpstr>
      <vt:lpstr>Chapter Seven Create New Stories</vt:lpstr>
      <vt:lpstr>The 4th Change strategy</vt:lpstr>
      <vt:lpstr>Chapter eight Andrea’s strong arm</vt:lpstr>
      <vt:lpstr>The 5th Change Strategy</vt:lpstr>
      <vt:lpstr>Chapter Nine Stop Shaking the Bottle</vt:lpstr>
      <vt:lpstr>The 1st Anger Management Strategy</vt:lpstr>
      <vt:lpstr>Chapter Ten The Cherry Story</vt:lpstr>
      <vt:lpstr>The 2nd Anger Management Strategy</vt:lpstr>
      <vt:lpstr>Summary and 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Latisha’s Book of Rules About Crying [Bonus Section]</dc:title>
  <dc:creator>Author</dc:creator>
  <cp:lastModifiedBy>Author</cp:lastModifiedBy>
  <cp:revision>26</cp:revision>
  <dcterms:created xsi:type="dcterms:W3CDTF">2015-01-18T23:38:05Z</dcterms:created>
  <dcterms:modified xsi:type="dcterms:W3CDTF">2015-11-14T02:51:38Z</dcterms:modified>
</cp:coreProperties>
</file>