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6" r:id="rId2"/>
    <p:sldId id="313" r:id="rId3"/>
    <p:sldId id="258" r:id="rId4"/>
    <p:sldId id="259" r:id="rId5"/>
    <p:sldId id="260" r:id="rId6"/>
    <p:sldId id="312" r:id="rId7"/>
    <p:sldId id="257" r:id="rId8"/>
    <p:sldId id="330" r:id="rId9"/>
    <p:sldId id="331" r:id="rId10"/>
    <p:sldId id="318" r:id="rId11"/>
    <p:sldId id="325" r:id="rId12"/>
    <p:sldId id="332" r:id="rId13"/>
    <p:sldId id="319" r:id="rId14"/>
    <p:sldId id="324" r:id="rId15"/>
    <p:sldId id="320" r:id="rId16"/>
    <p:sldId id="327" r:id="rId17"/>
    <p:sldId id="321" r:id="rId18"/>
    <p:sldId id="326" r:id="rId19"/>
    <p:sldId id="322" r:id="rId20"/>
    <p:sldId id="323" r:id="rId21"/>
    <p:sldId id="329" r:id="rId22"/>
    <p:sldId id="328" r:id="rId23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29" autoAdjust="0"/>
  </p:normalViewPr>
  <p:slideViewPr>
    <p:cSldViewPr>
      <p:cViewPr>
        <p:scale>
          <a:sx n="90" d="100"/>
          <a:sy n="90" d="100"/>
        </p:scale>
        <p:origin x="-62" y="14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7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46755E-0440-4FE3-B8EA-71C5DA6628DE}" type="datetimeFigureOut">
              <a:rPr lang="en-US" smtClean="0"/>
              <a:t>7/11/2014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23425-09FF-4AFC-818E-75D580253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1493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E171F7-C725-4C64-8E77-931F063FAD14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27D97B-996D-4641-9A3F-0111A0009A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021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27D97B-996D-4641-9A3F-0111A0009A4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993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AND one more….counselors don’t have to go lawyers to learn about ethics…we need to go to lawyers to learn about liability.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27D97B-996D-4641-9A3F-0111A0009A4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480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Can’t be specific; shouldn’t be specific; attorneys and specificity; must be general, the devil is in the application; the Brits went with five principles</a:t>
            </a:r>
            <a:r>
              <a:rPr lang="en-US" baseline="0" dirty="0" smtClean="0"/>
              <a:t> and required supervision; no standards of practice; no coverage of children and very little guidance on custody evaluations.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27D97B-996D-4641-9A3F-0111A0009A4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598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codes and principles help us function</a:t>
            </a:r>
            <a:r>
              <a:rPr lang="en-US" baseline="0" dirty="0" smtClean="0"/>
              <a:t> on the basis of positive principles or aspirations . . . Instead of self-protection or fear.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27D97B-996D-4641-9A3F-0111A0009A4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725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Social media is </a:t>
            </a:r>
            <a:r>
              <a:rPr lang="en-US" dirty="0" err="1" smtClean="0"/>
              <a:t>boundaryless</a:t>
            </a:r>
            <a:r>
              <a:rPr lang="en-US" dirty="0" smtClean="0"/>
              <a:t>. Friending</a:t>
            </a:r>
            <a:r>
              <a:rPr lang="en-US" baseline="0" dirty="0" smtClean="0"/>
              <a:t> a client may not cause harm; a pattern of friending clients can take us closer to the edge of doing harm more often. Where are you licensed? Where is your client? Confidentiality and security. Self-protection . . . What can your clients know about you? That you’re here today? How much your home is  worth? What do you find when you google yourself?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27D97B-996D-4641-9A3F-0111A0009A48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213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93D5-8294-4DF6-B8FA-48837C235B25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1DB64-878A-4538-9EF0-F109AE7105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93D5-8294-4DF6-B8FA-48837C235B25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1DB64-878A-4538-9EF0-F109AE7105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93D5-8294-4DF6-B8FA-48837C235B25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1DB64-878A-4538-9EF0-F109AE7105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93D5-8294-4DF6-B8FA-48837C235B25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1DB64-878A-4538-9EF0-F109AE7105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93D5-8294-4DF6-B8FA-48837C235B25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1DB64-878A-4538-9EF0-F109AE7105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93D5-8294-4DF6-B8FA-48837C235B25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1DB64-878A-4538-9EF0-F109AE7105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93D5-8294-4DF6-B8FA-48837C235B25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1DB64-878A-4538-9EF0-F109AE7105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93D5-8294-4DF6-B8FA-48837C235B25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1DB64-878A-4538-9EF0-F109AE7105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93D5-8294-4DF6-B8FA-48837C235B25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5E1DB64-878A-4538-9EF0-F109AE7105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93D5-8294-4DF6-B8FA-48837C235B25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1DB64-878A-4538-9EF0-F109AE7105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93D5-8294-4DF6-B8FA-48837C235B25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1DB64-878A-4538-9EF0-F109AE7105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24693D5-8294-4DF6-B8FA-48837C235B25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5E1DB64-878A-4538-9EF0-F109AE7105A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Ethics:  A fresh approach and a thoughtful discussion for the changing </a:t>
            </a:r>
            <a:r>
              <a:rPr lang="en-US" dirty="0" smtClean="0">
                <a:effectLst/>
              </a:rPr>
              <a:t>times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505200"/>
            <a:ext cx="7854696" cy="274320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pPr algn="ctr"/>
            <a:r>
              <a:rPr lang="en-US" dirty="0" smtClean="0"/>
              <a:t>Presented by: </a:t>
            </a:r>
          </a:p>
          <a:p>
            <a:pPr algn="ctr"/>
            <a:r>
              <a:rPr lang="en-US" dirty="0" smtClean="0"/>
              <a:t>Rich Ponton</a:t>
            </a:r>
          </a:p>
          <a:p>
            <a:pPr algn="ctr"/>
            <a:r>
              <a:rPr lang="en-US" dirty="0" smtClean="0"/>
              <a:t>John Sommers-Flanagan</a:t>
            </a:r>
          </a:p>
          <a:p>
            <a:pPr algn="ctr"/>
            <a:r>
              <a:rPr lang="en-US" dirty="0" smtClean="0"/>
              <a:t>and </a:t>
            </a:r>
          </a:p>
          <a:p>
            <a:pPr algn="ctr"/>
            <a:r>
              <a:rPr lang="en-US" dirty="0"/>
              <a:t>Y</a:t>
            </a:r>
            <a:r>
              <a:rPr lang="en-US" dirty="0" smtClean="0"/>
              <a:t>ou!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572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+mj-lt"/>
              </a:rPr>
              <a:t>Rich</a:t>
            </a:r>
          </a:p>
          <a:p>
            <a:endParaRPr lang="en-US" sz="3600" dirty="0" smtClean="0">
              <a:latin typeface="+mj-lt"/>
            </a:endParaRPr>
          </a:p>
          <a:p>
            <a:r>
              <a:rPr lang="en-US" sz="3600" dirty="0" smtClean="0">
                <a:latin typeface="+mj-lt"/>
              </a:rPr>
              <a:t>John</a:t>
            </a:r>
          </a:p>
          <a:p>
            <a:endParaRPr lang="en-US" sz="3600" dirty="0" smtClean="0">
              <a:latin typeface="+mj-lt"/>
            </a:endParaRPr>
          </a:p>
          <a:p>
            <a:r>
              <a:rPr lang="en-US" sz="3600" dirty="0" smtClean="0">
                <a:latin typeface="+mj-lt"/>
              </a:rPr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4286335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191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+mj-lt"/>
              </a:rPr>
              <a:t>We’ve all had courses and continuing education in ethics.</a:t>
            </a:r>
          </a:p>
          <a:p>
            <a:r>
              <a:rPr lang="en-US" sz="3200" dirty="0" smtClean="0">
                <a:latin typeface="+mj-lt"/>
              </a:rPr>
              <a:t>We all know something about ethics.</a:t>
            </a:r>
          </a:p>
          <a:p>
            <a:r>
              <a:rPr lang="en-US" sz="3200" dirty="0" smtClean="0">
                <a:latin typeface="+mj-lt"/>
              </a:rPr>
              <a:t>None of us know everything about ethics.</a:t>
            </a:r>
          </a:p>
          <a:p>
            <a:r>
              <a:rPr lang="en-US" sz="3200" dirty="0" smtClean="0">
                <a:latin typeface="+mj-lt"/>
              </a:rPr>
              <a:t>Together we know more than any one us knows alone.</a:t>
            </a:r>
          </a:p>
          <a:p>
            <a:pPr>
              <a:buNone/>
            </a:pPr>
            <a:endParaRPr lang="en-US" sz="3200" dirty="0">
              <a:latin typeface="+mj-lt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Won’t </a:t>
            </a:r>
            <a:r>
              <a:rPr lang="en-US" dirty="0"/>
              <a:t>be </a:t>
            </a:r>
            <a:r>
              <a:rPr lang="en-US" dirty="0" smtClean="0"/>
              <a:t>Happening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won’t tell you about all the ways you might get sued.</a:t>
            </a:r>
          </a:p>
          <a:p>
            <a:r>
              <a:rPr lang="en-US" dirty="0" smtClean="0"/>
              <a:t>We won’t try to push an agenda from either end of the political spectrum.</a:t>
            </a:r>
          </a:p>
          <a:p>
            <a:r>
              <a:rPr lang="en-US" dirty="0" smtClean="0"/>
              <a:t>We won’t tell you horror stories about all the dumb things your colleagues have done.</a:t>
            </a:r>
          </a:p>
          <a:p>
            <a:r>
              <a:rPr lang="en-US" dirty="0" smtClean="0"/>
              <a:t>Then . . . you might be asking yourself . . . “How is this going to be an ethics workshop?”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4582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What We Hope for Instead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1772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Together we will have a conversation-</a:t>
            </a:r>
          </a:p>
          <a:p>
            <a:r>
              <a:rPr lang="en-US" sz="2800" dirty="0" smtClean="0"/>
              <a:t>Together we will explore the foundational issues of our professional ethics code(s) and personal ethical orientation(s).</a:t>
            </a:r>
          </a:p>
          <a:p>
            <a:r>
              <a:rPr lang="en-US" sz="2800" dirty="0" smtClean="0"/>
              <a:t>Together we will apply ethical thinking to our professional practice and the organizations in which we serve.</a:t>
            </a:r>
          </a:p>
          <a:p>
            <a:r>
              <a:rPr lang="en-US" sz="2800" dirty="0" smtClean="0"/>
              <a:t>Together we will share our knowledge, strengths, challenges and doubts.</a:t>
            </a:r>
            <a:r>
              <a:rPr lang="en-US" sz="2800" dirty="0"/>
              <a:t> </a:t>
            </a:r>
            <a:endParaRPr lang="en-US" sz="2800" dirty="0" smtClean="0"/>
          </a:p>
          <a:p>
            <a:r>
              <a:rPr lang="en-US" sz="2800" dirty="0" smtClean="0"/>
              <a:t>Together </a:t>
            </a:r>
            <a:r>
              <a:rPr lang="en-US" sz="2800" dirty="0"/>
              <a:t>we’ll </a:t>
            </a:r>
            <a:r>
              <a:rPr lang="en-US" sz="2800" dirty="0" smtClean="0"/>
              <a:t>engage in </a:t>
            </a:r>
            <a:r>
              <a:rPr lang="en-US" sz="2800" dirty="0"/>
              <a:t>some </a:t>
            </a:r>
            <a:r>
              <a:rPr lang="en-US" sz="2800" dirty="0" smtClean="0"/>
              <a:t>interactive Q </a:t>
            </a:r>
            <a:r>
              <a:rPr lang="en-US" sz="2800" dirty="0"/>
              <a:t>&amp; </a:t>
            </a:r>
            <a:r>
              <a:rPr lang="en-US" sz="2800" dirty="0" smtClean="0"/>
              <a:t>A designed to elevate </a:t>
            </a:r>
            <a:r>
              <a:rPr lang="en-US" sz="2800" dirty="0"/>
              <a:t>our ethical thinking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Program Goals and </a:t>
            </a: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 </a:t>
            </a:r>
            <a:endParaRPr lang="en-US" sz="2800" dirty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+mj-lt"/>
              </a:rPr>
              <a:t>Identify </a:t>
            </a:r>
            <a:r>
              <a:rPr lang="en-US" sz="2800" dirty="0">
                <a:latin typeface="+mj-lt"/>
              </a:rPr>
              <a:t>and apply three philosophical foundations for ethical </a:t>
            </a:r>
            <a:r>
              <a:rPr lang="en-US" sz="2800" dirty="0" smtClean="0">
                <a:latin typeface="+mj-lt"/>
              </a:rPr>
              <a:t>decision-making.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+mj-lt"/>
              </a:rPr>
              <a:t>Identify </a:t>
            </a:r>
            <a:r>
              <a:rPr lang="en-US" sz="2800" dirty="0">
                <a:latin typeface="+mj-lt"/>
              </a:rPr>
              <a:t>three individual and three organizational characteristics that may interfere with their ethical decision making.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+mj-lt"/>
              </a:rPr>
              <a:t>Identify three </a:t>
            </a:r>
            <a:r>
              <a:rPr lang="en-US" sz="2800" dirty="0">
                <a:latin typeface="+mj-lt"/>
              </a:rPr>
              <a:t>organizational behaviors that will enhance ethical decision making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177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Ethical/Moral Orientation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 smtClean="0">
              <a:latin typeface="+mj-lt"/>
            </a:endParaRPr>
          </a:p>
          <a:p>
            <a:r>
              <a:rPr lang="en-US" sz="3200" dirty="0" smtClean="0">
                <a:latin typeface="+mj-lt"/>
              </a:rPr>
              <a:t>Time for some work</a:t>
            </a:r>
          </a:p>
          <a:p>
            <a:endParaRPr lang="en-US" sz="3200" dirty="0">
              <a:latin typeface="+mj-lt"/>
            </a:endParaRPr>
          </a:p>
          <a:p>
            <a:r>
              <a:rPr lang="en-US" sz="3200" dirty="0" smtClean="0">
                <a:latin typeface="+mj-lt"/>
              </a:rPr>
              <a:t>Please complete the Moral Orientation Questionnaire (Short Form)</a:t>
            </a:r>
            <a:endParaRPr lang="en-US" sz="3200" u="sng" dirty="0" smtClean="0">
              <a:latin typeface="+mj-lt"/>
            </a:endParaRP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Bonus Slide: Ethical/Moral Orientations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3340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u="sng" dirty="0" smtClean="0"/>
              <a:t>Character Ethics</a:t>
            </a:r>
            <a:r>
              <a:rPr lang="en-US" dirty="0" smtClean="0"/>
              <a:t> – Aristotle – What </a:t>
            </a:r>
            <a:r>
              <a:rPr lang="en-US" dirty="0"/>
              <a:t>is a good person, and what does it take to become a good person</a:t>
            </a:r>
            <a:r>
              <a:rPr lang="en-US" dirty="0" smtClean="0"/>
              <a:t>?</a:t>
            </a:r>
          </a:p>
          <a:p>
            <a:pPr marL="514350" indent="-514350">
              <a:buFont typeface="+mj-lt"/>
              <a:buAutoNum type="alphaLcParenR"/>
            </a:pPr>
            <a:r>
              <a:rPr lang="en-US" u="sng" dirty="0"/>
              <a:t>Deontological </a:t>
            </a:r>
            <a:r>
              <a:rPr lang="en-US" u="sng" dirty="0" smtClean="0"/>
              <a:t>Ethics</a:t>
            </a:r>
            <a:r>
              <a:rPr lang="en-US" dirty="0" smtClean="0"/>
              <a:t> – Kant – There </a:t>
            </a:r>
            <a:r>
              <a:rPr lang="en-US" dirty="0"/>
              <a:t>are moral duties that apply to all people in all times and places.</a:t>
            </a:r>
          </a:p>
          <a:p>
            <a:pPr marL="514350" indent="-514350">
              <a:buFont typeface="+mj-lt"/>
              <a:buAutoNum type="alphaLcParenR"/>
            </a:pPr>
            <a:r>
              <a:rPr lang="en-US" u="sng" dirty="0" smtClean="0"/>
              <a:t>Situation Ethics</a:t>
            </a:r>
            <a:r>
              <a:rPr lang="en-US" dirty="0" smtClean="0"/>
              <a:t> – Fletcher – The </a:t>
            </a:r>
            <a:r>
              <a:rPr lang="en-US" dirty="0"/>
              <a:t>highest moral act in a given situation is </a:t>
            </a:r>
            <a:r>
              <a:rPr lang="en-US" dirty="0" smtClean="0"/>
              <a:t>based </a:t>
            </a:r>
            <a:r>
              <a:rPr lang="en-US" dirty="0"/>
              <a:t>on selfless concern and compassion </a:t>
            </a:r>
            <a:endParaRPr lang="en-US" dirty="0" smtClean="0"/>
          </a:p>
          <a:p>
            <a:pPr marL="514350" indent="-514350">
              <a:buFont typeface="+mj-lt"/>
              <a:buAutoNum type="alphaLcParenR"/>
            </a:pPr>
            <a:r>
              <a:rPr lang="en-US" u="sng" dirty="0"/>
              <a:t>Utilitarian or Consequentialist Ethics</a:t>
            </a:r>
            <a:r>
              <a:rPr lang="en-US" dirty="0"/>
              <a:t> – Mill – Given this morally demanding situation, what action will make things come out the best for the most people?</a:t>
            </a:r>
          </a:p>
          <a:p>
            <a:pPr marL="514350" indent="-514350">
              <a:buFont typeface="+mj-lt"/>
              <a:buAutoNum type="alphaLcParenR"/>
            </a:pPr>
            <a:r>
              <a:rPr lang="en-US" u="sng" dirty="0" smtClean="0"/>
              <a:t>Divine </a:t>
            </a:r>
            <a:r>
              <a:rPr lang="en-US" u="sng" dirty="0"/>
              <a:t>Command </a:t>
            </a:r>
            <a:r>
              <a:rPr lang="en-US" u="sng" dirty="0" smtClean="0"/>
              <a:t>theory</a:t>
            </a:r>
            <a:r>
              <a:rPr lang="en-US" dirty="0" smtClean="0"/>
              <a:t> – God </a:t>
            </a:r>
            <a:r>
              <a:rPr lang="en-US" dirty="0"/>
              <a:t>said it.  I believe it.  That settles </a:t>
            </a:r>
            <a:r>
              <a:rPr lang="en-US" dirty="0" smtClean="0"/>
              <a:t>it</a:t>
            </a:r>
          </a:p>
          <a:p>
            <a:pPr marL="514350" indent="-514350">
              <a:buFont typeface="+mj-lt"/>
              <a:buAutoNum type="alphaLcParenR"/>
            </a:pPr>
            <a:r>
              <a:rPr lang="en-US" u="sng" dirty="0" smtClean="0"/>
              <a:t>Hedonism or Egoism</a:t>
            </a:r>
            <a:r>
              <a:rPr lang="en-US" dirty="0" smtClean="0"/>
              <a:t> – Morality as individual achievement and things will work out</a:t>
            </a:r>
          </a:p>
          <a:p>
            <a:pPr marL="514350" indent="-514350">
              <a:buFont typeface="+mj-lt"/>
              <a:buAutoNum type="alphaLcParenR"/>
            </a:pPr>
            <a:r>
              <a:rPr lang="en-US" u="sng" dirty="0" smtClean="0"/>
              <a:t>Ethics </a:t>
            </a:r>
            <a:r>
              <a:rPr lang="en-US" u="sng" dirty="0"/>
              <a:t>of Care</a:t>
            </a:r>
            <a:r>
              <a:rPr lang="en-US" dirty="0"/>
              <a:t> – Act in ways that enhance healthy, connected, human </a:t>
            </a:r>
            <a:r>
              <a:rPr lang="en-US" dirty="0" smtClean="0"/>
              <a:t>relationships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779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Bonus Slide II: Ethical/Moral Orientations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3340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000" b="1" dirty="0" smtClean="0"/>
              <a:t>What’s Your Deeper Bottom Line?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3200" dirty="0" smtClean="0"/>
              <a:t>Common Good vs. What’s Good for You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Keep in mind the ways that you (and the counseling profession) keep yourself (or keep ourselves) focused on what’s best for clients.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In many ways, your philosophy is your strategy for reminding yourself to do what’s right.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5487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ea typeface="Calibri"/>
                <a:cs typeface="Times New Roman"/>
              </a:rPr>
              <a:t>Question For Rich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1762125" algn="l"/>
              </a:tabLst>
            </a:pPr>
            <a:endParaRPr lang="en-US" sz="2800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1762125" algn="l"/>
              </a:tabLst>
            </a:pPr>
            <a:r>
              <a:rPr lang="en-US" sz="3200" dirty="0" smtClean="0">
                <a:latin typeface="Calibri"/>
                <a:ea typeface="Calibri"/>
                <a:cs typeface="Times New Roman"/>
              </a:rPr>
              <a:t>How </a:t>
            </a:r>
            <a:r>
              <a:rPr lang="en-US" sz="3200" dirty="0">
                <a:latin typeface="Calibri"/>
                <a:ea typeface="Calibri"/>
                <a:cs typeface="Times New Roman"/>
              </a:rPr>
              <a:t>do you think the ethical codes of the AMHCA and ACA reflect the relationship of the profession to society?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450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for John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+mj-lt"/>
              </a:rPr>
              <a:t>What are your thoughts on the “new” statement of core professional values of the counseling profession in the 2014 ACA Code?</a:t>
            </a:r>
          </a:p>
        </p:txBody>
      </p:sp>
    </p:spTree>
    <p:extLst>
      <p:ext uri="{BB962C8B-B14F-4D97-AF65-F5344CB8AC3E}">
        <p14:creationId xmlns:p14="http://schemas.microsoft.com/office/powerpoint/2010/main" val="2385688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ACA Core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enhancing </a:t>
            </a:r>
            <a:r>
              <a:rPr lang="en-US" sz="2800" dirty="0"/>
              <a:t>human development throughout the life span;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honoring </a:t>
            </a:r>
            <a:r>
              <a:rPr lang="en-US" sz="2800" dirty="0"/>
              <a:t>diversity and embracing a multicultural approach in support of the worth, dignity, </a:t>
            </a:r>
            <a:r>
              <a:rPr lang="en-US" sz="2800" dirty="0" smtClean="0"/>
              <a:t>potential</a:t>
            </a:r>
            <a:r>
              <a:rPr lang="en-US" sz="2800" dirty="0"/>
              <a:t>, </a:t>
            </a:r>
            <a:r>
              <a:rPr lang="en-US" sz="2800" dirty="0" smtClean="0"/>
              <a:t>and uniqueness </a:t>
            </a:r>
            <a:r>
              <a:rPr lang="en-US" sz="2800" dirty="0"/>
              <a:t>of people within their social and cultural contexts;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promoting </a:t>
            </a:r>
            <a:r>
              <a:rPr lang="en-US" sz="2800" dirty="0"/>
              <a:t>social justice;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smtClean="0"/>
              <a:t>safeguarding </a:t>
            </a:r>
            <a:r>
              <a:rPr lang="en-US" sz="2800" dirty="0"/>
              <a:t>the integrity of the counselor–client relationship; and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smtClean="0"/>
              <a:t>practicing </a:t>
            </a:r>
            <a:r>
              <a:rPr lang="en-US" sz="2800" dirty="0"/>
              <a:t>in a competent and ethical manner.</a:t>
            </a:r>
          </a:p>
        </p:txBody>
      </p:sp>
    </p:spTree>
    <p:extLst>
      <p:ext uri="{BB962C8B-B14F-4D97-AF65-F5344CB8AC3E}">
        <p14:creationId xmlns:p14="http://schemas.microsoft.com/office/powerpoint/2010/main" val="745036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ea typeface="Calibri"/>
                <a:cs typeface="Times New Roman"/>
              </a:rPr>
              <a:t>Question For Rich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1762125" algn="l"/>
              </a:tabLst>
            </a:pPr>
            <a:endParaRPr lang="en-US" sz="28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1762125" algn="l"/>
              </a:tabLst>
            </a:pPr>
            <a:r>
              <a:rPr lang="en-US" sz="3200" dirty="0" smtClean="0">
                <a:latin typeface="Calibri"/>
                <a:ea typeface="Calibri"/>
                <a:cs typeface="Times New Roman"/>
              </a:rPr>
              <a:t>How </a:t>
            </a:r>
            <a:r>
              <a:rPr lang="en-US" sz="3200" dirty="0">
                <a:latin typeface="Calibri"/>
                <a:ea typeface="Calibri"/>
                <a:cs typeface="Times New Roman"/>
              </a:rPr>
              <a:t>would you describe the differences between the ACA Code and the AMHCA code?	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589803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for John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+mj-lt"/>
              </a:rPr>
              <a:t>What do you see as some of the problems and limitations of ethics codes in general and the ACA and AMHCA codes in particular?</a:t>
            </a:r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26907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ea typeface="Calibri"/>
                <a:cs typeface="Times New Roman"/>
              </a:rPr>
              <a:t>Question For Rich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1762125" algn="l"/>
              </a:tabLst>
            </a:pPr>
            <a:endParaRPr lang="en-US" sz="28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1762125" algn="l"/>
              </a:tabLst>
            </a:pPr>
            <a:r>
              <a:rPr lang="en-US" sz="3200" dirty="0">
                <a:latin typeface="Calibri"/>
                <a:ea typeface="Calibri"/>
                <a:cs typeface="Times New Roman"/>
              </a:rPr>
              <a:t>Can you talk about the situations when laws, ethics, and company policy collide?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18513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for John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sz="3200" dirty="0" smtClean="0">
                <a:latin typeface="+mj-lt"/>
              </a:rPr>
              <a:t>How can we better understand the inter-relationships between our ethical/moral orientation(s), our ethical fears and anxieties, and the ethical codes?</a:t>
            </a:r>
          </a:p>
          <a:p>
            <a:endParaRPr lang="en-US" dirty="0">
              <a:latin typeface="+mj-lt"/>
            </a:endParaRPr>
          </a:p>
          <a:p>
            <a:pPr lvl="1"/>
            <a:r>
              <a:rPr lang="en-US" dirty="0" smtClean="0">
                <a:latin typeface="+mj-lt"/>
              </a:rPr>
              <a:t>The Ethics Word Association Game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500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ea typeface="Calibri"/>
                <a:cs typeface="Times New Roman"/>
              </a:rPr>
              <a:t>Question For Rich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1762125" algn="l"/>
              </a:tabLst>
            </a:pPr>
            <a:endParaRPr lang="en-US" sz="28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1762125" algn="l"/>
              </a:tabLst>
            </a:pPr>
            <a:r>
              <a:rPr lang="en-US" sz="3200" dirty="0">
                <a:latin typeface="Calibri"/>
                <a:ea typeface="Calibri"/>
                <a:cs typeface="Times New Roman"/>
              </a:rPr>
              <a:t>When we look at bad behavior…in society and in counseling…how does that happen?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575405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for John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+mj-lt"/>
              </a:rPr>
              <a:t>Discuss the new technology section in the ACA code in general and the social media section in particular. How do these new sections align with the foundational moral/ethical orientations? </a:t>
            </a:r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97236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ea typeface="Calibri"/>
                <a:cs typeface="Times New Roman"/>
              </a:rPr>
              <a:t>Question For Rich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1762125" algn="l"/>
              </a:tabLst>
            </a:pPr>
            <a:endParaRPr lang="en-US" sz="28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1762125" algn="l"/>
              </a:tabLst>
            </a:pPr>
            <a:r>
              <a:rPr lang="en-US" sz="3200" dirty="0">
                <a:latin typeface="Calibri"/>
                <a:ea typeface="Calibri"/>
                <a:cs typeface="Times New Roman"/>
              </a:rPr>
              <a:t>Can you talk about organizational ethics….how does the counselor-manager promote ethical behaviors of the organization and in the organization.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07927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ea typeface="Calibri"/>
                <a:cs typeface="Times New Roman"/>
              </a:rPr>
              <a:t>Question For Rich and John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1762125" algn="l"/>
              </a:tabLst>
            </a:pPr>
            <a:endParaRPr lang="en-US" sz="28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1762125" algn="l"/>
              </a:tabLst>
            </a:pPr>
            <a:r>
              <a:rPr lang="en-US" sz="3200" dirty="0">
                <a:latin typeface="Calibri"/>
                <a:ea typeface="Calibri"/>
                <a:cs typeface="Times New Roman"/>
              </a:rPr>
              <a:t>Are you happy with the ethical IQ of the counseling profession?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442104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Boiling it Down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5824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72312"/>
          </a:xfrm>
        </p:spPr>
        <p:txBody>
          <a:bodyPr>
            <a:normAutofit/>
          </a:bodyPr>
          <a:lstStyle/>
          <a:p>
            <a:r>
              <a:rPr lang="en-US" dirty="0" smtClean="0"/>
              <a:t>Closing 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672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+mj-lt"/>
              </a:rPr>
              <a:t>What do you want to remember from our time together?</a:t>
            </a:r>
          </a:p>
          <a:p>
            <a:pPr marL="0" indent="0">
              <a:buNone/>
            </a:pPr>
            <a:endParaRPr lang="en-US" sz="3200" dirty="0" smtClean="0">
              <a:latin typeface="+mj-lt"/>
            </a:endParaRPr>
          </a:p>
          <a:p>
            <a:r>
              <a:rPr lang="en-US" sz="3200" dirty="0" smtClean="0">
                <a:latin typeface="+mj-lt"/>
              </a:rPr>
              <a:t>What ethical anxieties will you leave behind?</a:t>
            </a:r>
          </a:p>
          <a:p>
            <a:pPr marL="0" indent="0">
              <a:buNone/>
            </a:pPr>
            <a:endParaRPr lang="en-US" sz="3200" dirty="0" smtClean="0">
              <a:latin typeface="+mj-lt"/>
            </a:endParaRPr>
          </a:p>
          <a:p>
            <a:r>
              <a:rPr lang="en-US" sz="3200" dirty="0" smtClean="0">
                <a:latin typeface="+mj-lt"/>
              </a:rPr>
              <a:t>What counseling ethical guidelines make you proud to be a counselor?  </a:t>
            </a:r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64174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1473</TotalTime>
  <Words>949</Words>
  <Application>Microsoft Office PowerPoint</Application>
  <PresentationFormat>On-screen Show (4:3)</PresentationFormat>
  <Paragraphs>108</Paragraphs>
  <Slides>22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Flow</vt:lpstr>
      <vt:lpstr>Ethics:  A fresh approach and a thoughtful discussion for the changing times</vt:lpstr>
      <vt:lpstr>Introductions</vt:lpstr>
      <vt:lpstr>Assumptions</vt:lpstr>
      <vt:lpstr>What Won’t be Happening</vt:lpstr>
      <vt:lpstr>What We Hope for Instead</vt:lpstr>
      <vt:lpstr>Program Goals and Objectives</vt:lpstr>
      <vt:lpstr>Your Ethical/Moral Orientation</vt:lpstr>
      <vt:lpstr>Bonus Slide: Ethical/Moral Orientations</vt:lpstr>
      <vt:lpstr>Bonus Slide II: Ethical/Moral Orientations</vt:lpstr>
      <vt:lpstr>Question For Rich</vt:lpstr>
      <vt:lpstr>Question for John</vt:lpstr>
      <vt:lpstr>ACA Core Values</vt:lpstr>
      <vt:lpstr>Question For Rich</vt:lpstr>
      <vt:lpstr>Question for John</vt:lpstr>
      <vt:lpstr>Question For Rich</vt:lpstr>
      <vt:lpstr>Question for John</vt:lpstr>
      <vt:lpstr>Question For Rich</vt:lpstr>
      <vt:lpstr>Question for John</vt:lpstr>
      <vt:lpstr>Question For Rich</vt:lpstr>
      <vt:lpstr>Question For Rich and John</vt:lpstr>
      <vt:lpstr>Boiling it Down</vt:lpstr>
      <vt:lpstr>Closing Comments</vt:lpstr>
    </vt:vector>
  </TitlesOfParts>
  <Company>GCU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rponton</dc:creator>
  <cp:lastModifiedBy>Author</cp:lastModifiedBy>
  <cp:revision>127</cp:revision>
  <dcterms:created xsi:type="dcterms:W3CDTF">2013-06-29T14:41:36Z</dcterms:created>
  <dcterms:modified xsi:type="dcterms:W3CDTF">2014-07-11T16:58:02Z</dcterms:modified>
</cp:coreProperties>
</file>